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0" r:id="rId2"/>
    <p:sldId id="332" r:id="rId3"/>
    <p:sldId id="334" r:id="rId4"/>
    <p:sldId id="333" r:id="rId5"/>
    <p:sldId id="1130" r:id="rId6"/>
    <p:sldId id="987" r:id="rId7"/>
    <p:sldId id="540" r:id="rId8"/>
    <p:sldId id="986" r:id="rId9"/>
    <p:sldId id="1139" r:id="rId10"/>
    <p:sldId id="411" r:id="rId11"/>
    <p:sldId id="412" r:id="rId12"/>
    <p:sldId id="383" r:id="rId13"/>
    <p:sldId id="387" r:id="rId14"/>
    <p:sldId id="421" r:id="rId15"/>
    <p:sldId id="1140" r:id="rId16"/>
    <p:sldId id="388" r:id="rId17"/>
    <p:sldId id="1141" r:id="rId18"/>
    <p:sldId id="1125" r:id="rId19"/>
    <p:sldId id="1127" r:id="rId20"/>
    <p:sldId id="390" r:id="rId21"/>
    <p:sldId id="1132" r:id="rId22"/>
    <p:sldId id="374" r:id="rId23"/>
    <p:sldId id="113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53B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27" autoAdjust="0"/>
    <p:restoredTop sz="90221" autoAdjust="0"/>
  </p:normalViewPr>
  <p:slideViewPr>
    <p:cSldViewPr snapToGrid="0">
      <p:cViewPr varScale="1">
        <p:scale>
          <a:sx n="57" d="100"/>
          <a:sy n="57" d="100"/>
        </p:scale>
        <p:origin x="10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1527C-F160-4C4B-81F2-33875C69A27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BA15EBF-89F8-4F88-921A-EB268F6C977C}">
      <dgm:prSet/>
      <dgm:spPr/>
      <dgm:t>
        <a:bodyPr/>
        <a:lstStyle/>
        <a:p>
          <a:r>
            <a:rPr lang="en-GB" dirty="0"/>
            <a:t> ASK</a:t>
          </a:r>
          <a:endParaRPr lang="en-US" dirty="0"/>
        </a:p>
      </dgm:t>
    </dgm:pt>
    <dgm:pt modelId="{80D26BA8-30C5-4ABF-9B6F-18F93D84EAE0}" type="parTrans" cxnId="{7B25BC24-1D49-498B-8897-9731F8E82B42}">
      <dgm:prSet/>
      <dgm:spPr/>
      <dgm:t>
        <a:bodyPr/>
        <a:lstStyle/>
        <a:p>
          <a:endParaRPr lang="en-US"/>
        </a:p>
      </dgm:t>
    </dgm:pt>
    <dgm:pt modelId="{73C07D34-6945-4CB3-BA0B-2B6A2B733F08}" type="sibTrans" cxnId="{7B25BC24-1D49-498B-8897-9731F8E82B42}">
      <dgm:prSet/>
      <dgm:spPr/>
      <dgm:t>
        <a:bodyPr/>
        <a:lstStyle/>
        <a:p>
          <a:endParaRPr lang="en-US"/>
        </a:p>
      </dgm:t>
    </dgm:pt>
    <dgm:pt modelId="{BE9E2B3A-6847-40F3-903C-C4DBCEA6ABDA}">
      <dgm:prSet custT="1"/>
      <dgm:spPr/>
      <dgm:t>
        <a:bodyPr/>
        <a:lstStyle/>
        <a:p>
          <a:pPr algn="l"/>
          <a:r>
            <a:rPr lang="en-US" sz="2000" dirty="0"/>
            <a:t>1. Think safety first</a:t>
          </a:r>
        </a:p>
        <a:p>
          <a:pPr algn="l"/>
          <a:r>
            <a:rPr lang="en-US" sz="2000" dirty="0"/>
            <a:t>2. Compassionate enquiry</a:t>
          </a:r>
        </a:p>
        <a:p>
          <a:pPr algn="l"/>
          <a:r>
            <a:rPr lang="en-US" sz="2000" dirty="0"/>
            <a:t>3. Use of language</a:t>
          </a:r>
        </a:p>
        <a:p>
          <a:pPr algn="l"/>
          <a:r>
            <a:rPr lang="en-US" sz="2000" dirty="0"/>
            <a:t>4. Screening tools</a:t>
          </a:r>
        </a:p>
        <a:p>
          <a:pPr algn="l"/>
          <a:r>
            <a:rPr lang="en-US" sz="2000" dirty="0"/>
            <a:t>5. Documentation</a:t>
          </a:r>
        </a:p>
        <a:p>
          <a:pPr algn="l"/>
          <a:r>
            <a:rPr lang="en-US" sz="2000" dirty="0"/>
            <a:t>6. Unintended consequences</a:t>
          </a:r>
        </a:p>
      </dgm:t>
    </dgm:pt>
    <dgm:pt modelId="{E19948B2-CD12-43DD-9D31-F5EBC151B9CE}" type="parTrans" cxnId="{2E207BAB-DA1C-4DAE-B36A-69ECFA4D1BB0}">
      <dgm:prSet/>
      <dgm:spPr/>
      <dgm:t>
        <a:bodyPr/>
        <a:lstStyle/>
        <a:p>
          <a:endParaRPr lang="en-US"/>
        </a:p>
      </dgm:t>
    </dgm:pt>
    <dgm:pt modelId="{2BAEA75B-7BE5-4955-B7DC-4F9E5A2D6E35}" type="sibTrans" cxnId="{2E207BAB-DA1C-4DAE-B36A-69ECFA4D1BB0}">
      <dgm:prSet/>
      <dgm:spPr/>
      <dgm:t>
        <a:bodyPr/>
        <a:lstStyle/>
        <a:p>
          <a:endParaRPr lang="en-US"/>
        </a:p>
      </dgm:t>
    </dgm:pt>
    <dgm:pt modelId="{ACBCD319-3716-4CAC-B673-7D2937E1DCEA}" type="pres">
      <dgm:prSet presAssocID="{C0A1527C-F160-4C4B-81F2-33875C69A272}" presName="hierChild1" presStyleCnt="0">
        <dgm:presLayoutVars>
          <dgm:chPref val="1"/>
          <dgm:dir/>
          <dgm:animOne val="branch"/>
          <dgm:animLvl val="lvl"/>
          <dgm:resizeHandles/>
        </dgm:presLayoutVars>
      </dgm:prSet>
      <dgm:spPr/>
    </dgm:pt>
    <dgm:pt modelId="{F720DABE-C2DD-421F-AF4E-A4BF48BCDE39}" type="pres">
      <dgm:prSet presAssocID="{ABA15EBF-89F8-4F88-921A-EB268F6C977C}" presName="hierRoot1" presStyleCnt="0"/>
      <dgm:spPr/>
    </dgm:pt>
    <dgm:pt modelId="{580F3147-C3A8-4407-B983-62E15D92E225}" type="pres">
      <dgm:prSet presAssocID="{ABA15EBF-89F8-4F88-921A-EB268F6C977C}" presName="composite" presStyleCnt="0"/>
      <dgm:spPr/>
    </dgm:pt>
    <dgm:pt modelId="{A1A9A404-F47F-44DD-B89C-05340F5F65C5}" type="pres">
      <dgm:prSet presAssocID="{ABA15EBF-89F8-4F88-921A-EB268F6C977C}" presName="background" presStyleLbl="node0" presStyleIdx="0" presStyleCnt="2"/>
      <dgm:spPr/>
    </dgm:pt>
    <dgm:pt modelId="{0ABEF6A3-26A2-4BE8-BE57-60BE9810B738}" type="pres">
      <dgm:prSet presAssocID="{ABA15EBF-89F8-4F88-921A-EB268F6C977C}" presName="text" presStyleLbl="fgAcc0" presStyleIdx="0" presStyleCnt="2">
        <dgm:presLayoutVars>
          <dgm:chPref val="3"/>
        </dgm:presLayoutVars>
      </dgm:prSet>
      <dgm:spPr/>
    </dgm:pt>
    <dgm:pt modelId="{0F7FE5BE-5B86-4556-876E-AAFAC4006C63}" type="pres">
      <dgm:prSet presAssocID="{ABA15EBF-89F8-4F88-921A-EB268F6C977C}" presName="hierChild2" presStyleCnt="0"/>
      <dgm:spPr/>
    </dgm:pt>
    <dgm:pt modelId="{BF629DB3-8C32-4719-AD51-63C8958A2845}" type="pres">
      <dgm:prSet presAssocID="{BE9E2B3A-6847-40F3-903C-C4DBCEA6ABDA}" presName="hierRoot1" presStyleCnt="0"/>
      <dgm:spPr/>
    </dgm:pt>
    <dgm:pt modelId="{1C7A30C7-20CE-4097-828E-558A688002BB}" type="pres">
      <dgm:prSet presAssocID="{BE9E2B3A-6847-40F3-903C-C4DBCEA6ABDA}" presName="composite" presStyleCnt="0"/>
      <dgm:spPr/>
    </dgm:pt>
    <dgm:pt modelId="{79D87193-814B-48A3-9E8E-BD61C4209E12}" type="pres">
      <dgm:prSet presAssocID="{BE9E2B3A-6847-40F3-903C-C4DBCEA6ABDA}" presName="background" presStyleLbl="node0" presStyleIdx="1" presStyleCnt="2"/>
      <dgm:spPr/>
    </dgm:pt>
    <dgm:pt modelId="{6A048990-524C-4E22-A15B-2794EB9D5D54}" type="pres">
      <dgm:prSet presAssocID="{BE9E2B3A-6847-40F3-903C-C4DBCEA6ABDA}" presName="text" presStyleLbl="fgAcc0" presStyleIdx="1" presStyleCnt="2">
        <dgm:presLayoutVars>
          <dgm:chPref val="3"/>
        </dgm:presLayoutVars>
      </dgm:prSet>
      <dgm:spPr/>
    </dgm:pt>
    <dgm:pt modelId="{1E2BA641-B812-4A35-BAA0-8A30E4B3FCCF}" type="pres">
      <dgm:prSet presAssocID="{BE9E2B3A-6847-40F3-903C-C4DBCEA6ABDA}" presName="hierChild2" presStyleCnt="0"/>
      <dgm:spPr/>
    </dgm:pt>
  </dgm:ptLst>
  <dgm:cxnLst>
    <dgm:cxn modelId="{7B25BC24-1D49-498B-8897-9731F8E82B42}" srcId="{C0A1527C-F160-4C4B-81F2-33875C69A272}" destId="{ABA15EBF-89F8-4F88-921A-EB268F6C977C}" srcOrd="0" destOrd="0" parTransId="{80D26BA8-30C5-4ABF-9B6F-18F93D84EAE0}" sibTransId="{73C07D34-6945-4CB3-BA0B-2B6A2B733F08}"/>
    <dgm:cxn modelId="{4B88D994-9365-4809-B9D4-7522482760D7}" type="presOf" srcId="{C0A1527C-F160-4C4B-81F2-33875C69A272}" destId="{ACBCD319-3716-4CAC-B673-7D2937E1DCEA}" srcOrd="0" destOrd="0" presId="urn:microsoft.com/office/officeart/2005/8/layout/hierarchy1"/>
    <dgm:cxn modelId="{2E207BAB-DA1C-4DAE-B36A-69ECFA4D1BB0}" srcId="{C0A1527C-F160-4C4B-81F2-33875C69A272}" destId="{BE9E2B3A-6847-40F3-903C-C4DBCEA6ABDA}" srcOrd="1" destOrd="0" parTransId="{E19948B2-CD12-43DD-9D31-F5EBC151B9CE}" sibTransId="{2BAEA75B-7BE5-4955-B7DC-4F9E5A2D6E35}"/>
    <dgm:cxn modelId="{497919AE-C786-4575-90BD-1F2C0B7A6651}" type="presOf" srcId="{ABA15EBF-89F8-4F88-921A-EB268F6C977C}" destId="{0ABEF6A3-26A2-4BE8-BE57-60BE9810B738}" srcOrd="0" destOrd="0" presId="urn:microsoft.com/office/officeart/2005/8/layout/hierarchy1"/>
    <dgm:cxn modelId="{1A3ADDC6-05AD-48CD-9893-3A858CA13FF3}" type="presOf" srcId="{BE9E2B3A-6847-40F3-903C-C4DBCEA6ABDA}" destId="{6A048990-524C-4E22-A15B-2794EB9D5D54}" srcOrd="0" destOrd="0" presId="urn:microsoft.com/office/officeart/2005/8/layout/hierarchy1"/>
    <dgm:cxn modelId="{0F1E588E-B380-4BA3-8738-73FB4F9D9ACF}" type="presParOf" srcId="{ACBCD319-3716-4CAC-B673-7D2937E1DCEA}" destId="{F720DABE-C2DD-421F-AF4E-A4BF48BCDE39}" srcOrd="0" destOrd="0" presId="urn:microsoft.com/office/officeart/2005/8/layout/hierarchy1"/>
    <dgm:cxn modelId="{2007EB63-2C7D-415E-8311-F400E8E1D667}" type="presParOf" srcId="{F720DABE-C2DD-421F-AF4E-A4BF48BCDE39}" destId="{580F3147-C3A8-4407-B983-62E15D92E225}" srcOrd="0" destOrd="0" presId="urn:microsoft.com/office/officeart/2005/8/layout/hierarchy1"/>
    <dgm:cxn modelId="{195BDF9A-083A-4BC6-8EE4-060FD4BD61C8}" type="presParOf" srcId="{580F3147-C3A8-4407-B983-62E15D92E225}" destId="{A1A9A404-F47F-44DD-B89C-05340F5F65C5}" srcOrd="0" destOrd="0" presId="urn:microsoft.com/office/officeart/2005/8/layout/hierarchy1"/>
    <dgm:cxn modelId="{174A23D4-D30B-47E4-8E57-5E29F7388D03}" type="presParOf" srcId="{580F3147-C3A8-4407-B983-62E15D92E225}" destId="{0ABEF6A3-26A2-4BE8-BE57-60BE9810B738}" srcOrd="1" destOrd="0" presId="urn:microsoft.com/office/officeart/2005/8/layout/hierarchy1"/>
    <dgm:cxn modelId="{36C3E385-0D3E-4A53-87BD-56E0F2523D60}" type="presParOf" srcId="{F720DABE-C2DD-421F-AF4E-A4BF48BCDE39}" destId="{0F7FE5BE-5B86-4556-876E-AAFAC4006C63}" srcOrd="1" destOrd="0" presId="urn:microsoft.com/office/officeart/2005/8/layout/hierarchy1"/>
    <dgm:cxn modelId="{7138B7C2-F1F0-4EBB-A4FA-F74463FFDF83}" type="presParOf" srcId="{ACBCD319-3716-4CAC-B673-7D2937E1DCEA}" destId="{BF629DB3-8C32-4719-AD51-63C8958A2845}" srcOrd="1" destOrd="0" presId="urn:microsoft.com/office/officeart/2005/8/layout/hierarchy1"/>
    <dgm:cxn modelId="{0CD67949-03E2-4049-A84B-3C4160B548DF}" type="presParOf" srcId="{BF629DB3-8C32-4719-AD51-63C8958A2845}" destId="{1C7A30C7-20CE-4097-828E-558A688002BB}" srcOrd="0" destOrd="0" presId="urn:microsoft.com/office/officeart/2005/8/layout/hierarchy1"/>
    <dgm:cxn modelId="{CA6491D7-E16C-4BA9-B07D-9F269CAE4AB7}" type="presParOf" srcId="{1C7A30C7-20CE-4097-828E-558A688002BB}" destId="{79D87193-814B-48A3-9E8E-BD61C4209E12}" srcOrd="0" destOrd="0" presId="urn:microsoft.com/office/officeart/2005/8/layout/hierarchy1"/>
    <dgm:cxn modelId="{7E2963F9-4CCB-4D23-86C5-9B6C9C7901D3}" type="presParOf" srcId="{1C7A30C7-20CE-4097-828E-558A688002BB}" destId="{6A048990-524C-4E22-A15B-2794EB9D5D54}" srcOrd="1" destOrd="0" presId="urn:microsoft.com/office/officeart/2005/8/layout/hierarchy1"/>
    <dgm:cxn modelId="{0734297A-C1F6-4089-BF23-115CECF2A165}" type="presParOf" srcId="{BF629DB3-8C32-4719-AD51-63C8958A2845}" destId="{1E2BA641-B812-4A35-BAA0-8A30E4B3FC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A1527C-F160-4C4B-81F2-33875C69A27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BA15EBF-89F8-4F88-921A-EB268F6C977C}">
      <dgm:prSet/>
      <dgm:spPr/>
      <dgm:t>
        <a:bodyPr/>
        <a:lstStyle/>
        <a:p>
          <a:r>
            <a:rPr lang="en-GB" dirty="0"/>
            <a:t>UNDERSTAND</a:t>
          </a:r>
          <a:endParaRPr lang="en-US" dirty="0"/>
        </a:p>
      </dgm:t>
    </dgm:pt>
    <dgm:pt modelId="{80D26BA8-30C5-4ABF-9B6F-18F93D84EAE0}" type="parTrans" cxnId="{7B25BC24-1D49-498B-8897-9731F8E82B42}">
      <dgm:prSet/>
      <dgm:spPr/>
      <dgm:t>
        <a:bodyPr/>
        <a:lstStyle/>
        <a:p>
          <a:endParaRPr lang="en-US"/>
        </a:p>
      </dgm:t>
    </dgm:pt>
    <dgm:pt modelId="{73C07D34-6945-4CB3-BA0B-2B6A2B733F08}" type="sibTrans" cxnId="{7B25BC24-1D49-498B-8897-9731F8E82B42}">
      <dgm:prSet/>
      <dgm:spPr/>
      <dgm:t>
        <a:bodyPr/>
        <a:lstStyle/>
        <a:p>
          <a:endParaRPr lang="en-US"/>
        </a:p>
      </dgm:t>
    </dgm:pt>
    <dgm:pt modelId="{BE9E2B3A-6847-40F3-903C-C4DBCEA6ABDA}">
      <dgm:prSet custT="1"/>
      <dgm:spPr/>
      <dgm:t>
        <a:bodyPr/>
        <a:lstStyle/>
        <a:p>
          <a:pPr algn="l"/>
          <a:endParaRPr lang="en-US" sz="2000" dirty="0"/>
        </a:p>
        <a:p>
          <a:pPr algn="l"/>
          <a:endParaRPr lang="en-US" sz="2000" dirty="0"/>
        </a:p>
        <a:p>
          <a:pPr algn="l"/>
          <a:endParaRPr lang="en-US" sz="2000" dirty="0"/>
        </a:p>
        <a:p>
          <a:pPr algn="l"/>
          <a:r>
            <a:rPr lang="en-US" sz="2000" dirty="0"/>
            <a:t>1. Safety</a:t>
          </a:r>
        </a:p>
        <a:p>
          <a:pPr algn="l"/>
          <a:r>
            <a:rPr lang="en-US" sz="2000" dirty="0"/>
            <a:t>2. Formulation</a:t>
          </a:r>
        </a:p>
        <a:p>
          <a:pPr algn="l"/>
          <a:r>
            <a:rPr lang="en-US" sz="2000" dirty="0"/>
            <a:t>3. Further assessment :Trauma – acute and long term ;cognitive impairment impact on problem solving/ insight/ decision making/ capacity ;Mental illness comorbidity; Neurological damage</a:t>
          </a:r>
        </a:p>
        <a:p>
          <a:pPr algn="l"/>
          <a:r>
            <a:rPr lang="en-US" sz="2000" dirty="0"/>
            <a:t> </a:t>
          </a:r>
        </a:p>
        <a:p>
          <a:pPr algn="l"/>
          <a:endParaRPr lang="en-US" sz="2000" dirty="0"/>
        </a:p>
        <a:p>
          <a:pPr algn="l"/>
          <a:endParaRPr lang="en-US" sz="2000" dirty="0"/>
        </a:p>
      </dgm:t>
    </dgm:pt>
    <dgm:pt modelId="{E19948B2-CD12-43DD-9D31-F5EBC151B9CE}" type="parTrans" cxnId="{2E207BAB-DA1C-4DAE-B36A-69ECFA4D1BB0}">
      <dgm:prSet/>
      <dgm:spPr/>
      <dgm:t>
        <a:bodyPr/>
        <a:lstStyle/>
        <a:p>
          <a:endParaRPr lang="en-US"/>
        </a:p>
      </dgm:t>
    </dgm:pt>
    <dgm:pt modelId="{2BAEA75B-7BE5-4955-B7DC-4F9E5A2D6E35}" type="sibTrans" cxnId="{2E207BAB-DA1C-4DAE-B36A-69ECFA4D1BB0}">
      <dgm:prSet/>
      <dgm:spPr/>
      <dgm:t>
        <a:bodyPr/>
        <a:lstStyle/>
        <a:p>
          <a:endParaRPr lang="en-US"/>
        </a:p>
      </dgm:t>
    </dgm:pt>
    <dgm:pt modelId="{ACBCD319-3716-4CAC-B673-7D2937E1DCEA}" type="pres">
      <dgm:prSet presAssocID="{C0A1527C-F160-4C4B-81F2-33875C69A272}" presName="hierChild1" presStyleCnt="0">
        <dgm:presLayoutVars>
          <dgm:chPref val="1"/>
          <dgm:dir/>
          <dgm:animOne val="branch"/>
          <dgm:animLvl val="lvl"/>
          <dgm:resizeHandles/>
        </dgm:presLayoutVars>
      </dgm:prSet>
      <dgm:spPr/>
    </dgm:pt>
    <dgm:pt modelId="{F720DABE-C2DD-421F-AF4E-A4BF48BCDE39}" type="pres">
      <dgm:prSet presAssocID="{ABA15EBF-89F8-4F88-921A-EB268F6C977C}" presName="hierRoot1" presStyleCnt="0"/>
      <dgm:spPr/>
    </dgm:pt>
    <dgm:pt modelId="{580F3147-C3A8-4407-B983-62E15D92E225}" type="pres">
      <dgm:prSet presAssocID="{ABA15EBF-89F8-4F88-921A-EB268F6C977C}" presName="composite" presStyleCnt="0"/>
      <dgm:spPr/>
    </dgm:pt>
    <dgm:pt modelId="{A1A9A404-F47F-44DD-B89C-05340F5F65C5}" type="pres">
      <dgm:prSet presAssocID="{ABA15EBF-89F8-4F88-921A-EB268F6C977C}" presName="background" presStyleLbl="node0" presStyleIdx="0" presStyleCnt="2"/>
      <dgm:spPr/>
    </dgm:pt>
    <dgm:pt modelId="{0ABEF6A3-26A2-4BE8-BE57-60BE9810B738}" type="pres">
      <dgm:prSet presAssocID="{ABA15EBF-89F8-4F88-921A-EB268F6C977C}" presName="text" presStyleLbl="fgAcc0" presStyleIdx="0" presStyleCnt="2">
        <dgm:presLayoutVars>
          <dgm:chPref val="3"/>
        </dgm:presLayoutVars>
      </dgm:prSet>
      <dgm:spPr/>
    </dgm:pt>
    <dgm:pt modelId="{0F7FE5BE-5B86-4556-876E-AAFAC4006C63}" type="pres">
      <dgm:prSet presAssocID="{ABA15EBF-89F8-4F88-921A-EB268F6C977C}" presName="hierChild2" presStyleCnt="0"/>
      <dgm:spPr/>
    </dgm:pt>
    <dgm:pt modelId="{BF629DB3-8C32-4719-AD51-63C8958A2845}" type="pres">
      <dgm:prSet presAssocID="{BE9E2B3A-6847-40F3-903C-C4DBCEA6ABDA}" presName="hierRoot1" presStyleCnt="0"/>
      <dgm:spPr/>
    </dgm:pt>
    <dgm:pt modelId="{1C7A30C7-20CE-4097-828E-558A688002BB}" type="pres">
      <dgm:prSet presAssocID="{BE9E2B3A-6847-40F3-903C-C4DBCEA6ABDA}" presName="composite" presStyleCnt="0"/>
      <dgm:spPr/>
    </dgm:pt>
    <dgm:pt modelId="{79D87193-814B-48A3-9E8E-BD61C4209E12}" type="pres">
      <dgm:prSet presAssocID="{BE9E2B3A-6847-40F3-903C-C4DBCEA6ABDA}" presName="background" presStyleLbl="node0" presStyleIdx="1" presStyleCnt="2"/>
      <dgm:spPr/>
    </dgm:pt>
    <dgm:pt modelId="{6A048990-524C-4E22-A15B-2794EB9D5D54}" type="pres">
      <dgm:prSet presAssocID="{BE9E2B3A-6847-40F3-903C-C4DBCEA6ABDA}" presName="text" presStyleLbl="fgAcc0" presStyleIdx="1" presStyleCnt="2" custScaleY="115386">
        <dgm:presLayoutVars>
          <dgm:chPref val="3"/>
        </dgm:presLayoutVars>
      </dgm:prSet>
      <dgm:spPr/>
    </dgm:pt>
    <dgm:pt modelId="{1E2BA641-B812-4A35-BAA0-8A30E4B3FCCF}" type="pres">
      <dgm:prSet presAssocID="{BE9E2B3A-6847-40F3-903C-C4DBCEA6ABDA}" presName="hierChild2" presStyleCnt="0"/>
      <dgm:spPr/>
    </dgm:pt>
  </dgm:ptLst>
  <dgm:cxnLst>
    <dgm:cxn modelId="{7B25BC24-1D49-498B-8897-9731F8E82B42}" srcId="{C0A1527C-F160-4C4B-81F2-33875C69A272}" destId="{ABA15EBF-89F8-4F88-921A-EB268F6C977C}" srcOrd="0" destOrd="0" parTransId="{80D26BA8-30C5-4ABF-9B6F-18F93D84EAE0}" sibTransId="{73C07D34-6945-4CB3-BA0B-2B6A2B733F08}"/>
    <dgm:cxn modelId="{4B88D994-9365-4809-B9D4-7522482760D7}" type="presOf" srcId="{C0A1527C-F160-4C4B-81F2-33875C69A272}" destId="{ACBCD319-3716-4CAC-B673-7D2937E1DCEA}" srcOrd="0" destOrd="0" presId="urn:microsoft.com/office/officeart/2005/8/layout/hierarchy1"/>
    <dgm:cxn modelId="{2E207BAB-DA1C-4DAE-B36A-69ECFA4D1BB0}" srcId="{C0A1527C-F160-4C4B-81F2-33875C69A272}" destId="{BE9E2B3A-6847-40F3-903C-C4DBCEA6ABDA}" srcOrd="1" destOrd="0" parTransId="{E19948B2-CD12-43DD-9D31-F5EBC151B9CE}" sibTransId="{2BAEA75B-7BE5-4955-B7DC-4F9E5A2D6E35}"/>
    <dgm:cxn modelId="{497919AE-C786-4575-90BD-1F2C0B7A6651}" type="presOf" srcId="{ABA15EBF-89F8-4F88-921A-EB268F6C977C}" destId="{0ABEF6A3-26A2-4BE8-BE57-60BE9810B738}" srcOrd="0" destOrd="0" presId="urn:microsoft.com/office/officeart/2005/8/layout/hierarchy1"/>
    <dgm:cxn modelId="{1A3ADDC6-05AD-48CD-9893-3A858CA13FF3}" type="presOf" srcId="{BE9E2B3A-6847-40F3-903C-C4DBCEA6ABDA}" destId="{6A048990-524C-4E22-A15B-2794EB9D5D54}" srcOrd="0" destOrd="0" presId="urn:microsoft.com/office/officeart/2005/8/layout/hierarchy1"/>
    <dgm:cxn modelId="{0F1E588E-B380-4BA3-8738-73FB4F9D9ACF}" type="presParOf" srcId="{ACBCD319-3716-4CAC-B673-7D2937E1DCEA}" destId="{F720DABE-C2DD-421F-AF4E-A4BF48BCDE39}" srcOrd="0" destOrd="0" presId="urn:microsoft.com/office/officeart/2005/8/layout/hierarchy1"/>
    <dgm:cxn modelId="{2007EB63-2C7D-415E-8311-F400E8E1D667}" type="presParOf" srcId="{F720DABE-C2DD-421F-AF4E-A4BF48BCDE39}" destId="{580F3147-C3A8-4407-B983-62E15D92E225}" srcOrd="0" destOrd="0" presId="urn:microsoft.com/office/officeart/2005/8/layout/hierarchy1"/>
    <dgm:cxn modelId="{195BDF9A-083A-4BC6-8EE4-060FD4BD61C8}" type="presParOf" srcId="{580F3147-C3A8-4407-B983-62E15D92E225}" destId="{A1A9A404-F47F-44DD-B89C-05340F5F65C5}" srcOrd="0" destOrd="0" presId="urn:microsoft.com/office/officeart/2005/8/layout/hierarchy1"/>
    <dgm:cxn modelId="{174A23D4-D30B-47E4-8E57-5E29F7388D03}" type="presParOf" srcId="{580F3147-C3A8-4407-B983-62E15D92E225}" destId="{0ABEF6A3-26A2-4BE8-BE57-60BE9810B738}" srcOrd="1" destOrd="0" presId="urn:microsoft.com/office/officeart/2005/8/layout/hierarchy1"/>
    <dgm:cxn modelId="{36C3E385-0D3E-4A53-87BD-56E0F2523D60}" type="presParOf" srcId="{F720DABE-C2DD-421F-AF4E-A4BF48BCDE39}" destId="{0F7FE5BE-5B86-4556-876E-AAFAC4006C63}" srcOrd="1" destOrd="0" presId="urn:microsoft.com/office/officeart/2005/8/layout/hierarchy1"/>
    <dgm:cxn modelId="{7138B7C2-F1F0-4EBB-A4FA-F74463FFDF83}" type="presParOf" srcId="{ACBCD319-3716-4CAC-B673-7D2937E1DCEA}" destId="{BF629DB3-8C32-4719-AD51-63C8958A2845}" srcOrd="1" destOrd="0" presId="urn:microsoft.com/office/officeart/2005/8/layout/hierarchy1"/>
    <dgm:cxn modelId="{0CD67949-03E2-4049-A84B-3C4160B548DF}" type="presParOf" srcId="{BF629DB3-8C32-4719-AD51-63C8958A2845}" destId="{1C7A30C7-20CE-4097-828E-558A688002BB}" srcOrd="0" destOrd="0" presId="urn:microsoft.com/office/officeart/2005/8/layout/hierarchy1"/>
    <dgm:cxn modelId="{CA6491D7-E16C-4BA9-B07D-9F269CAE4AB7}" type="presParOf" srcId="{1C7A30C7-20CE-4097-828E-558A688002BB}" destId="{79D87193-814B-48A3-9E8E-BD61C4209E12}" srcOrd="0" destOrd="0" presId="urn:microsoft.com/office/officeart/2005/8/layout/hierarchy1"/>
    <dgm:cxn modelId="{7E2963F9-4CCB-4D23-86C5-9B6C9C7901D3}" type="presParOf" srcId="{1C7A30C7-20CE-4097-828E-558A688002BB}" destId="{6A048990-524C-4E22-A15B-2794EB9D5D54}" srcOrd="1" destOrd="0" presId="urn:microsoft.com/office/officeart/2005/8/layout/hierarchy1"/>
    <dgm:cxn modelId="{0734297A-C1F6-4089-BF23-115CECF2A165}" type="presParOf" srcId="{BF629DB3-8C32-4719-AD51-63C8958A2845}" destId="{1E2BA641-B812-4A35-BAA0-8A30E4B3FC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A1527C-F160-4C4B-81F2-33875C69A27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BA15EBF-89F8-4F88-921A-EB268F6C977C}">
      <dgm:prSet/>
      <dgm:spPr/>
      <dgm:t>
        <a:bodyPr/>
        <a:lstStyle/>
        <a:p>
          <a:r>
            <a:rPr lang="en-US" dirty="0"/>
            <a:t>ADAPTED INTERVENTIONS</a:t>
          </a:r>
        </a:p>
      </dgm:t>
    </dgm:pt>
    <dgm:pt modelId="{80D26BA8-30C5-4ABF-9B6F-18F93D84EAE0}" type="parTrans" cxnId="{7B25BC24-1D49-498B-8897-9731F8E82B42}">
      <dgm:prSet/>
      <dgm:spPr/>
      <dgm:t>
        <a:bodyPr/>
        <a:lstStyle/>
        <a:p>
          <a:endParaRPr lang="en-US"/>
        </a:p>
      </dgm:t>
    </dgm:pt>
    <dgm:pt modelId="{73C07D34-6945-4CB3-BA0B-2B6A2B733F08}" type="sibTrans" cxnId="{7B25BC24-1D49-498B-8897-9731F8E82B42}">
      <dgm:prSet/>
      <dgm:spPr/>
      <dgm:t>
        <a:bodyPr/>
        <a:lstStyle/>
        <a:p>
          <a:endParaRPr lang="en-US"/>
        </a:p>
      </dgm:t>
    </dgm:pt>
    <dgm:pt modelId="{BE9E2B3A-6847-40F3-903C-C4DBCEA6ABDA}">
      <dgm:prSet custT="1"/>
      <dgm:spPr/>
      <dgm:t>
        <a:bodyPr/>
        <a:lstStyle/>
        <a:p>
          <a:pPr algn="l"/>
          <a:endParaRPr lang="en-US" sz="2000" dirty="0"/>
        </a:p>
        <a:p>
          <a:pPr algn="l"/>
          <a:r>
            <a:rPr lang="en-US" sz="2000" dirty="0"/>
            <a:t>1. Rehabilitation goals</a:t>
          </a:r>
        </a:p>
        <a:p>
          <a:pPr algn="l"/>
          <a:r>
            <a:rPr lang="en-US" sz="2000" dirty="0"/>
            <a:t>2. Psychological first aid</a:t>
          </a:r>
        </a:p>
        <a:p>
          <a:pPr algn="l"/>
          <a:r>
            <a:rPr lang="en-US" sz="2000" dirty="0"/>
            <a:t>3. Education about brain injury; long term consequences</a:t>
          </a:r>
        </a:p>
        <a:p>
          <a:pPr algn="l"/>
          <a:r>
            <a:rPr lang="en-US" sz="2000" dirty="0"/>
            <a:t>4. Cognitive compensatory strategies</a:t>
          </a:r>
        </a:p>
        <a:p>
          <a:pPr algn="l"/>
          <a:r>
            <a:rPr lang="en-US" sz="2000" dirty="0"/>
            <a:t>5. Safety planning</a:t>
          </a:r>
        </a:p>
        <a:p>
          <a:pPr algn="l"/>
          <a:r>
            <a:rPr lang="en-US" sz="2000" dirty="0"/>
            <a:t>6.Physical health – pain relief, epilepsy, medication management</a:t>
          </a:r>
        </a:p>
        <a:p>
          <a:pPr algn="l"/>
          <a:r>
            <a:rPr lang="en-US" sz="2000" dirty="0"/>
            <a:t>7. Multi-agency engagement</a:t>
          </a:r>
        </a:p>
        <a:p>
          <a:pPr algn="l"/>
          <a:endParaRPr lang="en-US" sz="2000" dirty="0"/>
        </a:p>
      </dgm:t>
    </dgm:pt>
    <dgm:pt modelId="{E19948B2-CD12-43DD-9D31-F5EBC151B9CE}" type="parTrans" cxnId="{2E207BAB-DA1C-4DAE-B36A-69ECFA4D1BB0}">
      <dgm:prSet/>
      <dgm:spPr/>
      <dgm:t>
        <a:bodyPr/>
        <a:lstStyle/>
        <a:p>
          <a:endParaRPr lang="en-US"/>
        </a:p>
      </dgm:t>
    </dgm:pt>
    <dgm:pt modelId="{2BAEA75B-7BE5-4955-B7DC-4F9E5A2D6E35}" type="sibTrans" cxnId="{2E207BAB-DA1C-4DAE-B36A-69ECFA4D1BB0}">
      <dgm:prSet/>
      <dgm:spPr/>
      <dgm:t>
        <a:bodyPr/>
        <a:lstStyle/>
        <a:p>
          <a:endParaRPr lang="en-US"/>
        </a:p>
      </dgm:t>
    </dgm:pt>
    <dgm:pt modelId="{ACBCD319-3716-4CAC-B673-7D2937E1DCEA}" type="pres">
      <dgm:prSet presAssocID="{C0A1527C-F160-4C4B-81F2-33875C69A272}" presName="hierChild1" presStyleCnt="0">
        <dgm:presLayoutVars>
          <dgm:chPref val="1"/>
          <dgm:dir/>
          <dgm:animOne val="branch"/>
          <dgm:animLvl val="lvl"/>
          <dgm:resizeHandles/>
        </dgm:presLayoutVars>
      </dgm:prSet>
      <dgm:spPr/>
    </dgm:pt>
    <dgm:pt modelId="{F720DABE-C2DD-421F-AF4E-A4BF48BCDE39}" type="pres">
      <dgm:prSet presAssocID="{ABA15EBF-89F8-4F88-921A-EB268F6C977C}" presName="hierRoot1" presStyleCnt="0"/>
      <dgm:spPr/>
    </dgm:pt>
    <dgm:pt modelId="{580F3147-C3A8-4407-B983-62E15D92E225}" type="pres">
      <dgm:prSet presAssocID="{ABA15EBF-89F8-4F88-921A-EB268F6C977C}" presName="composite" presStyleCnt="0"/>
      <dgm:spPr/>
    </dgm:pt>
    <dgm:pt modelId="{A1A9A404-F47F-44DD-B89C-05340F5F65C5}" type="pres">
      <dgm:prSet presAssocID="{ABA15EBF-89F8-4F88-921A-EB268F6C977C}" presName="background" presStyleLbl="node0" presStyleIdx="0" presStyleCnt="2"/>
      <dgm:spPr/>
    </dgm:pt>
    <dgm:pt modelId="{0ABEF6A3-26A2-4BE8-BE57-60BE9810B738}" type="pres">
      <dgm:prSet presAssocID="{ABA15EBF-89F8-4F88-921A-EB268F6C977C}" presName="text" presStyleLbl="fgAcc0" presStyleIdx="0" presStyleCnt="2">
        <dgm:presLayoutVars>
          <dgm:chPref val="3"/>
        </dgm:presLayoutVars>
      </dgm:prSet>
      <dgm:spPr/>
    </dgm:pt>
    <dgm:pt modelId="{0F7FE5BE-5B86-4556-876E-AAFAC4006C63}" type="pres">
      <dgm:prSet presAssocID="{ABA15EBF-89F8-4F88-921A-EB268F6C977C}" presName="hierChild2" presStyleCnt="0"/>
      <dgm:spPr/>
    </dgm:pt>
    <dgm:pt modelId="{BF629DB3-8C32-4719-AD51-63C8958A2845}" type="pres">
      <dgm:prSet presAssocID="{BE9E2B3A-6847-40F3-903C-C4DBCEA6ABDA}" presName="hierRoot1" presStyleCnt="0"/>
      <dgm:spPr/>
    </dgm:pt>
    <dgm:pt modelId="{1C7A30C7-20CE-4097-828E-558A688002BB}" type="pres">
      <dgm:prSet presAssocID="{BE9E2B3A-6847-40F3-903C-C4DBCEA6ABDA}" presName="composite" presStyleCnt="0"/>
      <dgm:spPr/>
    </dgm:pt>
    <dgm:pt modelId="{79D87193-814B-48A3-9E8E-BD61C4209E12}" type="pres">
      <dgm:prSet presAssocID="{BE9E2B3A-6847-40F3-903C-C4DBCEA6ABDA}" presName="background" presStyleLbl="node0" presStyleIdx="1" presStyleCnt="2"/>
      <dgm:spPr/>
    </dgm:pt>
    <dgm:pt modelId="{6A048990-524C-4E22-A15B-2794EB9D5D54}" type="pres">
      <dgm:prSet presAssocID="{BE9E2B3A-6847-40F3-903C-C4DBCEA6ABDA}" presName="text" presStyleLbl="fgAcc0" presStyleIdx="1" presStyleCnt="2" custScaleY="125881">
        <dgm:presLayoutVars>
          <dgm:chPref val="3"/>
        </dgm:presLayoutVars>
      </dgm:prSet>
      <dgm:spPr/>
    </dgm:pt>
    <dgm:pt modelId="{1E2BA641-B812-4A35-BAA0-8A30E4B3FCCF}" type="pres">
      <dgm:prSet presAssocID="{BE9E2B3A-6847-40F3-903C-C4DBCEA6ABDA}" presName="hierChild2" presStyleCnt="0"/>
      <dgm:spPr/>
    </dgm:pt>
  </dgm:ptLst>
  <dgm:cxnLst>
    <dgm:cxn modelId="{7B25BC24-1D49-498B-8897-9731F8E82B42}" srcId="{C0A1527C-F160-4C4B-81F2-33875C69A272}" destId="{ABA15EBF-89F8-4F88-921A-EB268F6C977C}" srcOrd="0" destOrd="0" parTransId="{80D26BA8-30C5-4ABF-9B6F-18F93D84EAE0}" sibTransId="{73C07D34-6945-4CB3-BA0B-2B6A2B733F08}"/>
    <dgm:cxn modelId="{4B88D994-9365-4809-B9D4-7522482760D7}" type="presOf" srcId="{C0A1527C-F160-4C4B-81F2-33875C69A272}" destId="{ACBCD319-3716-4CAC-B673-7D2937E1DCEA}" srcOrd="0" destOrd="0" presId="urn:microsoft.com/office/officeart/2005/8/layout/hierarchy1"/>
    <dgm:cxn modelId="{2E207BAB-DA1C-4DAE-B36A-69ECFA4D1BB0}" srcId="{C0A1527C-F160-4C4B-81F2-33875C69A272}" destId="{BE9E2B3A-6847-40F3-903C-C4DBCEA6ABDA}" srcOrd="1" destOrd="0" parTransId="{E19948B2-CD12-43DD-9D31-F5EBC151B9CE}" sibTransId="{2BAEA75B-7BE5-4955-B7DC-4F9E5A2D6E35}"/>
    <dgm:cxn modelId="{497919AE-C786-4575-90BD-1F2C0B7A6651}" type="presOf" srcId="{ABA15EBF-89F8-4F88-921A-EB268F6C977C}" destId="{0ABEF6A3-26A2-4BE8-BE57-60BE9810B738}" srcOrd="0" destOrd="0" presId="urn:microsoft.com/office/officeart/2005/8/layout/hierarchy1"/>
    <dgm:cxn modelId="{1A3ADDC6-05AD-48CD-9893-3A858CA13FF3}" type="presOf" srcId="{BE9E2B3A-6847-40F3-903C-C4DBCEA6ABDA}" destId="{6A048990-524C-4E22-A15B-2794EB9D5D54}" srcOrd="0" destOrd="0" presId="urn:microsoft.com/office/officeart/2005/8/layout/hierarchy1"/>
    <dgm:cxn modelId="{0F1E588E-B380-4BA3-8738-73FB4F9D9ACF}" type="presParOf" srcId="{ACBCD319-3716-4CAC-B673-7D2937E1DCEA}" destId="{F720DABE-C2DD-421F-AF4E-A4BF48BCDE39}" srcOrd="0" destOrd="0" presId="urn:microsoft.com/office/officeart/2005/8/layout/hierarchy1"/>
    <dgm:cxn modelId="{2007EB63-2C7D-415E-8311-F400E8E1D667}" type="presParOf" srcId="{F720DABE-C2DD-421F-AF4E-A4BF48BCDE39}" destId="{580F3147-C3A8-4407-B983-62E15D92E225}" srcOrd="0" destOrd="0" presId="urn:microsoft.com/office/officeart/2005/8/layout/hierarchy1"/>
    <dgm:cxn modelId="{195BDF9A-083A-4BC6-8EE4-060FD4BD61C8}" type="presParOf" srcId="{580F3147-C3A8-4407-B983-62E15D92E225}" destId="{A1A9A404-F47F-44DD-B89C-05340F5F65C5}" srcOrd="0" destOrd="0" presId="urn:microsoft.com/office/officeart/2005/8/layout/hierarchy1"/>
    <dgm:cxn modelId="{174A23D4-D30B-47E4-8E57-5E29F7388D03}" type="presParOf" srcId="{580F3147-C3A8-4407-B983-62E15D92E225}" destId="{0ABEF6A3-26A2-4BE8-BE57-60BE9810B738}" srcOrd="1" destOrd="0" presId="urn:microsoft.com/office/officeart/2005/8/layout/hierarchy1"/>
    <dgm:cxn modelId="{36C3E385-0D3E-4A53-87BD-56E0F2523D60}" type="presParOf" srcId="{F720DABE-C2DD-421F-AF4E-A4BF48BCDE39}" destId="{0F7FE5BE-5B86-4556-876E-AAFAC4006C63}" srcOrd="1" destOrd="0" presId="urn:microsoft.com/office/officeart/2005/8/layout/hierarchy1"/>
    <dgm:cxn modelId="{7138B7C2-F1F0-4EBB-A4FA-F74463FFDF83}" type="presParOf" srcId="{ACBCD319-3716-4CAC-B673-7D2937E1DCEA}" destId="{BF629DB3-8C32-4719-AD51-63C8958A2845}" srcOrd="1" destOrd="0" presId="urn:microsoft.com/office/officeart/2005/8/layout/hierarchy1"/>
    <dgm:cxn modelId="{0CD67949-03E2-4049-A84B-3C4160B548DF}" type="presParOf" srcId="{BF629DB3-8C32-4719-AD51-63C8958A2845}" destId="{1C7A30C7-20CE-4097-828E-558A688002BB}" srcOrd="0" destOrd="0" presId="urn:microsoft.com/office/officeart/2005/8/layout/hierarchy1"/>
    <dgm:cxn modelId="{CA6491D7-E16C-4BA9-B07D-9F269CAE4AB7}" type="presParOf" srcId="{1C7A30C7-20CE-4097-828E-558A688002BB}" destId="{79D87193-814B-48A3-9E8E-BD61C4209E12}" srcOrd="0" destOrd="0" presId="urn:microsoft.com/office/officeart/2005/8/layout/hierarchy1"/>
    <dgm:cxn modelId="{7E2963F9-4CCB-4D23-86C5-9B6C9C7901D3}" type="presParOf" srcId="{1C7A30C7-20CE-4097-828E-558A688002BB}" destId="{6A048990-524C-4E22-A15B-2794EB9D5D54}" srcOrd="1" destOrd="0" presId="urn:microsoft.com/office/officeart/2005/8/layout/hierarchy1"/>
    <dgm:cxn modelId="{0734297A-C1F6-4089-BF23-115CECF2A165}" type="presParOf" srcId="{BF629DB3-8C32-4719-AD51-63C8958A2845}" destId="{1E2BA641-B812-4A35-BAA0-8A30E4B3FC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0703F2-2486-4722-A4EB-D430038FEE94}" type="doc">
      <dgm:prSet loTypeId="urn:microsoft.com/office/officeart/2016/7/layout/VerticalSolidActionList" loCatId="List" qsTypeId="urn:microsoft.com/office/officeart/2005/8/quickstyle/simple1" qsCatId="simple" csTypeId="urn:microsoft.com/office/officeart/2005/8/colors/accent1_5" csCatId="accent1" phldr="1"/>
      <dgm:spPr/>
      <dgm:t>
        <a:bodyPr/>
        <a:lstStyle/>
        <a:p>
          <a:endParaRPr lang="en-US"/>
        </a:p>
      </dgm:t>
    </dgm:pt>
    <dgm:pt modelId="{AA885896-8B36-4AD5-BD18-63D52A27F26C}">
      <dgm:prSet/>
      <dgm:spPr/>
      <dgm:t>
        <a:bodyPr/>
        <a:lstStyle/>
        <a:p>
          <a:r>
            <a:rPr lang="en-US"/>
            <a:t>Encourage</a:t>
          </a:r>
        </a:p>
      </dgm:t>
    </dgm:pt>
    <dgm:pt modelId="{6AEB8B37-21A8-4EC0-9646-49D26DF758F0}" type="parTrans" cxnId="{602DF7C0-E847-498D-813F-69ABC2940E6A}">
      <dgm:prSet/>
      <dgm:spPr/>
      <dgm:t>
        <a:bodyPr/>
        <a:lstStyle/>
        <a:p>
          <a:endParaRPr lang="en-US"/>
        </a:p>
      </dgm:t>
    </dgm:pt>
    <dgm:pt modelId="{26162E29-B875-4C11-9BEC-38B4B26723C4}" type="sibTrans" cxnId="{602DF7C0-E847-498D-813F-69ABC2940E6A}">
      <dgm:prSet/>
      <dgm:spPr/>
      <dgm:t>
        <a:bodyPr/>
        <a:lstStyle/>
        <a:p>
          <a:endParaRPr lang="en-US"/>
        </a:p>
      </dgm:t>
    </dgm:pt>
    <dgm:pt modelId="{19DFDEA1-7D21-4962-B88F-F6381C54DBA1}">
      <dgm:prSet custT="1"/>
      <dgm:spPr/>
      <dgm:t>
        <a:bodyPr/>
        <a:lstStyle/>
        <a:p>
          <a:r>
            <a:rPr lang="en-US" sz="2000" dirty="0"/>
            <a:t>Encourage your client to see herself as the owner and gatekeeper of any information about her brain injury.</a:t>
          </a:r>
        </a:p>
      </dgm:t>
    </dgm:pt>
    <dgm:pt modelId="{979ECAA8-48E3-452E-A489-4540CC96C268}" type="parTrans" cxnId="{7AA41ED0-C798-4697-AE9F-8EE4D4BD576A}">
      <dgm:prSet/>
      <dgm:spPr/>
      <dgm:t>
        <a:bodyPr/>
        <a:lstStyle/>
        <a:p>
          <a:endParaRPr lang="en-US"/>
        </a:p>
      </dgm:t>
    </dgm:pt>
    <dgm:pt modelId="{69008471-AD23-4716-A62B-D204C5472F89}" type="sibTrans" cxnId="{7AA41ED0-C798-4697-AE9F-8EE4D4BD576A}">
      <dgm:prSet/>
      <dgm:spPr/>
      <dgm:t>
        <a:bodyPr/>
        <a:lstStyle/>
        <a:p>
          <a:endParaRPr lang="en-US"/>
        </a:p>
      </dgm:t>
    </dgm:pt>
    <dgm:pt modelId="{D27B3CA1-4747-464B-82F9-0018A373ABE3}">
      <dgm:prSet/>
      <dgm:spPr/>
      <dgm:t>
        <a:bodyPr/>
        <a:lstStyle/>
        <a:p>
          <a:r>
            <a:rPr lang="en-US"/>
            <a:t>Help</a:t>
          </a:r>
        </a:p>
      </dgm:t>
    </dgm:pt>
    <dgm:pt modelId="{D24CAF6F-B93E-454B-B928-F52EB3FAE57F}" type="parTrans" cxnId="{63E82D5A-F87D-43A8-936F-D9A96DDDBCB1}">
      <dgm:prSet/>
      <dgm:spPr/>
      <dgm:t>
        <a:bodyPr/>
        <a:lstStyle/>
        <a:p>
          <a:endParaRPr lang="en-US"/>
        </a:p>
      </dgm:t>
    </dgm:pt>
    <dgm:pt modelId="{F0EA9D60-6F0F-48FB-8191-374BF52B02FF}" type="sibTrans" cxnId="{63E82D5A-F87D-43A8-936F-D9A96DDDBCB1}">
      <dgm:prSet/>
      <dgm:spPr/>
      <dgm:t>
        <a:bodyPr/>
        <a:lstStyle/>
        <a:p>
          <a:endParaRPr lang="en-US"/>
        </a:p>
      </dgm:t>
    </dgm:pt>
    <dgm:pt modelId="{5FC40F41-8FA0-487B-8EC5-5BA857BA36FA}">
      <dgm:prSet custT="1"/>
      <dgm:spPr/>
      <dgm:t>
        <a:bodyPr/>
        <a:lstStyle/>
        <a:p>
          <a:r>
            <a:rPr lang="en-US" sz="2000" dirty="0"/>
            <a:t>Help her make a list of people she feels are safe to discuss her brain injury with, and those she does not.</a:t>
          </a:r>
        </a:p>
      </dgm:t>
    </dgm:pt>
    <dgm:pt modelId="{0B30F5D5-8238-49E7-A3AA-88357CF6F1EE}" type="parTrans" cxnId="{065307A7-DB9A-4996-A8A1-0D2FCEF32370}">
      <dgm:prSet/>
      <dgm:spPr/>
      <dgm:t>
        <a:bodyPr/>
        <a:lstStyle/>
        <a:p>
          <a:endParaRPr lang="en-US"/>
        </a:p>
      </dgm:t>
    </dgm:pt>
    <dgm:pt modelId="{D4F58EEB-166A-40E1-8D1F-D902553B6A63}" type="sibTrans" cxnId="{065307A7-DB9A-4996-A8A1-0D2FCEF32370}">
      <dgm:prSet/>
      <dgm:spPr/>
      <dgm:t>
        <a:bodyPr/>
        <a:lstStyle/>
        <a:p>
          <a:endParaRPr lang="en-US"/>
        </a:p>
      </dgm:t>
    </dgm:pt>
    <dgm:pt modelId="{7AD97EE5-505A-4BDC-AEA1-0E0B5F2C3A46}">
      <dgm:prSet/>
      <dgm:spPr/>
      <dgm:t>
        <a:bodyPr/>
        <a:lstStyle/>
        <a:p>
          <a:r>
            <a:rPr lang="en-US"/>
            <a:t>Ensure</a:t>
          </a:r>
        </a:p>
      </dgm:t>
    </dgm:pt>
    <dgm:pt modelId="{132665E0-8AE9-4A30-AF13-BAB97E511CE3}" type="parTrans" cxnId="{3E7171A5-5665-429E-9007-096973D92042}">
      <dgm:prSet/>
      <dgm:spPr/>
      <dgm:t>
        <a:bodyPr/>
        <a:lstStyle/>
        <a:p>
          <a:endParaRPr lang="en-US"/>
        </a:p>
      </dgm:t>
    </dgm:pt>
    <dgm:pt modelId="{6B5ABA94-FD3B-45D1-B5F5-518A5736A3B5}" type="sibTrans" cxnId="{3E7171A5-5665-429E-9007-096973D92042}">
      <dgm:prSet/>
      <dgm:spPr/>
      <dgm:t>
        <a:bodyPr/>
        <a:lstStyle/>
        <a:p>
          <a:endParaRPr lang="en-US"/>
        </a:p>
      </dgm:t>
    </dgm:pt>
    <dgm:pt modelId="{5C4EB83F-EC86-4FD1-B10F-C02A34DD49C6}">
      <dgm:prSet custT="1"/>
      <dgm:spPr/>
      <dgm:t>
        <a:bodyPr/>
        <a:lstStyle/>
        <a:p>
          <a:r>
            <a:rPr lang="en-US" sz="2000" dirty="0"/>
            <a:t>Ensure that doctors and professionals involved in her care understand the unique complexities that come with being a survivor of IPV, and the high degree of vigilance necessary to keep her information confidential.</a:t>
          </a:r>
        </a:p>
      </dgm:t>
    </dgm:pt>
    <dgm:pt modelId="{CBC7E61D-B9E0-40CE-B94F-BD0D826CB8A9}" type="parTrans" cxnId="{AF1D04BA-B6C2-484F-9BD0-20C1E36376BC}">
      <dgm:prSet/>
      <dgm:spPr/>
      <dgm:t>
        <a:bodyPr/>
        <a:lstStyle/>
        <a:p>
          <a:endParaRPr lang="en-US"/>
        </a:p>
      </dgm:t>
    </dgm:pt>
    <dgm:pt modelId="{6AAC808B-9B54-4FB2-A025-CB0959375D51}" type="sibTrans" cxnId="{AF1D04BA-B6C2-484F-9BD0-20C1E36376BC}">
      <dgm:prSet/>
      <dgm:spPr/>
      <dgm:t>
        <a:bodyPr/>
        <a:lstStyle/>
        <a:p>
          <a:endParaRPr lang="en-US"/>
        </a:p>
      </dgm:t>
    </dgm:pt>
    <dgm:pt modelId="{795BC8C1-E9B2-4AFB-8AFC-F35EAB7BD335}">
      <dgm:prSet/>
      <dgm:spPr/>
      <dgm:t>
        <a:bodyPr/>
        <a:lstStyle/>
        <a:p>
          <a:r>
            <a:rPr lang="en-US"/>
            <a:t>Support</a:t>
          </a:r>
        </a:p>
      </dgm:t>
    </dgm:pt>
    <dgm:pt modelId="{15B6D1BA-0CC9-4354-B6E7-E6ED8040C15B}" type="parTrans" cxnId="{F5C41244-30C9-4784-B5DB-E5ABAF2B84FA}">
      <dgm:prSet/>
      <dgm:spPr/>
      <dgm:t>
        <a:bodyPr/>
        <a:lstStyle/>
        <a:p>
          <a:endParaRPr lang="en-US"/>
        </a:p>
      </dgm:t>
    </dgm:pt>
    <dgm:pt modelId="{5EDF51F7-7B5E-4B1E-9541-1169FF607397}" type="sibTrans" cxnId="{F5C41244-30C9-4784-B5DB-E5ABAF2B84FA}">
      <dgm:prSet/>
      <dgm:spPr/>
      <dgm:t>
        <a:bodyPr/>
        <a:lstStyle/>
        <a:p>
          <a:endParaRPr lang="en-US"/>
        </a:p>
      </dgm:t>
    </dgm:pt>
    <dgm:pt modelId="{8B04F892-925F-4F6D-A922-9D460ABA1EAD}">
      <dgm:prSet custT="1"/>
      <dgm:spPr/>
      <dgm:t>
        <a:bodyPr/>
        <a:lstStyle/>
        <a:p>
          <a:r>
            <a:rPr lang="en-US" sz="2000" dirty="0"/>
            <a:t>Support her in educating those around her about brain injury, and to combat any stigma that may arise</a:t>
          </a:r>
          <a:r>
            <a:rPr lang="en-US" sz="1200" dirty="0"/>
            <a:t>.</a:t>
          </a:r>
        </a:p>
      </dgm:t>
    </dgm:pt>
    <dgm:pt modelId="{1F2FB741-EA45-4120-9316-FC726D35E1D6}" type="parTrans" cxnId="{B8841454-A204-4782-838E-1C138CA7D5B6}">
      <dgm:prSet/>
      <dgm:spPr/>
      <dgm:t>
        <a:bodyPr/>
        <a:lstStyle/>
        <a:p>
          <a:endParaRPr lang="en-US"/>
        </a:p>
      </dgm:t>
    </dgm:pt>
    <dgm:pt modelId="{DA4DBCAF-492A-4153-94E3-846624D0EA1E}" type="sibTrans" cxnId="{B8841454-A204-4782-838E-1C138CA7D5B6}">
      <dgm:prSet/>
      <dgm:spPr/>
      <dgm:t>
        <a:bodyPr/>
        <a:lstStyle/>
        <a:p>
          <a:endParaRPr lang="en-US"/>
        </a:p>
      </dgm:t>
    </dgm:pt>
    <dgm:pt modelId="{8CEC65AC-E2F1-4E04-8C14-185E96A37F2B}">
      <dgm:prSet/>
      <dgm:spPr/>
      <dgm:t>
        <a:bodyPr/>
        <a:lstStyle/>
        <a:p>
          <a:r>
            <a:rPr lang="en-US" dirty="0"/>
            <a:t>Advocate</a:t>
          </a:r>
        </a:p>
      </dgm:t>
    </dgm:pt>
    <dgm:pt modelId="{B34EB9B0-1D43-45D7-BE27-AD1E33ABFDE9}" type="parTrans" cxnId="{5516EDB8-4BFB-4135-A284-3174400AAFCA}">
      <dgm:prSet/>
      <dgm:spPr/>
      <dgm:t>
        <a:bodyPr/>
        <a:lstStyle/>
        <a:p>
          <a:endParaRPr lang="en-US"/>
        </a:p>
      </dgm:t>
    </dgm:pt>
    <dgm:pt modelId="{15F5EEED-5FCD-4372-819D-48CB1AFD04E8}" type="sibTrans" cxnId="{5516EDB8-4BFB-4135-A284-3174400AAFCA}">
      <dgm:prSet/>
      <dgm:spPr/>
      <dgm:t>
        <a:bodyPr/>
        <a:lstStyle/>
        <a:p>
          <a:endParaRPr lang="en-US"/>
        </a:p>
      </dgm:t>
    </dgm:pt>
    <dgm:pt modelId="{52602462-B657-4C48-A01E-EE9FC70A0D89}">
      <dgm:prSet custT="1"/>
      <dgm:spPr/>
      <dgm:t>
        <a:bodyPr/>
        <a:lstStyle/>
        <a:p>
          <a:r>
            <a:rPr lang="en-US" sz="2000" dirty="0"/>
            <a:t>Help her to find advocates who can accompany her to court proceedings and child services meetings, and speak up if information about her brain injury is used against her. If possible, offer to be that advocate in her life.</a:t>
          </a:r>
        </a:p>
      </dgm:t>
    </dgm:pt>
    <dgm:pt modelId="{747B8260-DA45-4EA6-B5A5-2C1EB560E75A}" type="parTrans" cxnId="{FB5A9F4F-2B08-4A59-AAA7-9F843766A4FB}">
      <dgm:prSet/>
      <dgm:spPr/>
      <dgm:t>
        <a:bodyPr/>
        <a:lstStyle/>
        <a:p>
          <a:endParaRPr lang="en-US"/>
        </a:p>
      </dgm:t>
    </dgm:pt>
    <dgm:pt modelId="{545E26DA-C9E7-4FB1-96CC-CFB418608738}" type="sibTrans" cxnId="{FB5A9F4F-2B08-4A59-AAA7-9F843766A4FB}">
      <dgm:prSet/>
      <dgm:spPr/>
      <dgm:t>
        <a:bodyPr/>
        <a:lstStyle/>
        <a:p>
          <a:endParaRPr lang="en-US"/>
        </a:p>
      </dgm:t>
    </dgm:pt>
    <dgm:pt modelId="{992D9CA6-FB57-4C1F-AF22-BEEE9E573290}">
      <dgm:prSet/>
      <dgm:spPr/>
      <dgm:t>
        <a:bodyPr/>
        <a:lstStyle/>
        <a:p>
          <a:r>
            <a:rPr lang="en-US"/>
            <a:t>Ask</a:t>
          </a:r>
        </a:p>
      </dgm:t>
    </dgm:pt>
    <dgm:pt modelId="{825A8D88-ED69-405B-80B2-1CC8F04D4BEC}" type="parTrans" cxnId="{711878A9-F6C6-417A-863A-59353AADE1A6}">
      <dgm:prSet/>
      <dgm:spPr/>
      <dgm:t>
        <a:bodyPr/>
        <a:lstStyle/>
        <a:p>
          <a:endParaRPr lang="en-US"/>
        </a:p>
      </dgm:t>
    </dgm:pt>
    <dgm:pt modelId="{437DDB6B-403E-4574-899F-FEBCEBB99BA3}" type="sibTrans" cxnId="{711878A9-F6C6-417A-863A-59353AADE1A6}">
      <dgm:prSet/>
      <dgm:spPr/>
      <dgm:t>
        <a:bodyPr/>
        <a:lstStyle/>
        <a:p>
          <a:endParaRPr lang="en-US"/>
        </a:p>
      </dgm:t>
    </dgm:pt>
    <dgm:pt modelId="{26725E07-6204-475A-966B-BFACF4A1CD25}">
      <dgm:prSet custT="1"/>
      <dgm:spPr/>
      <dgm:t>
        <a:bodyPr/>
        <a:lstStyle/>
        <a:p>
          <a:r>
            <a:rPr lang="en-US" sz="2000" dirty="0"/>
            <a:t>Ask her if she needs accommodations such as information in writing, large print, or more time to respond to questions</a:t>
          </a:r>
        </a:p>
      </dgm:t>
    </dgm:pt>
    <dgm:pt modelId="{CFD7E86B-DCFE-45D4-A1D3-40739955D529}" type="parTrans" cxnId="{2156A469-A731-4DC9-BACE-752A69A73D33}">
      <dgm:prSet/>
      <dgm:spPr/>
      <dgm:t>
        <a:bodyPr/>
        <a:lstStyle/>
        <a:p>
          <a:endParaRPr lang="en-US"/>
        </a:p>
      </dgm:t>
    </dgm:pt>
    <dgm:pt modelId="{23377ECB-08C4-4AFB-AC1D-89E78FF01754}" type="sibTrans" cxnId="{2156A469-A731-4DC9-BACE-752A69A73D33}">
      <dgm:prSet/>
      <dgm:spPr/>
      <dgm:t>
        <a:bodyPr/>
        <a:lstStyle/>
        <a:p>
          <a:endParaRPr lang="en-US"/>
        </a:p>
      </dgm:t>
    </dgm:pt>
    <dgm:pt modelId="{5FBB2841-C77B-45B1-AAE5-6B24B89B41AB}">
      <dgm:prSet/>
      <dgm:spPr/>
      <dgm:t>
        <a:bodyPr/>
        <a:lstStyle/>
        <a:p>
          <a:r>
            <a:rPr lang="en-US" dirty="0"/>
            <a:t>Resources</a:t>
          </a:r>
        </a:p>
      </dgm:t>
    </dgm:pt>
    <dgm:pt modelId="{AC75BB3E-5DC9-418A-AFDB-0448026571ED}" type="parTrans" cxnId="{4C2C2320-4DDC-4533-826E-EA66B6633147}">
      <dgm:prSet/>
      <dgm:spPr/>
      <dgm:t>
        <a:bodyPr/>
        <a:lstStyle/>
        <a:p>
          <a:endParaRPr lang="en-US"/>
        </a:p>
      </dgm:t>
    </dgm:pt>
    <dgm:pt modelId="{3123CD17-13A0-40A6-A3FA-513A615B83A2}" type="sibTrans" cxnId="{4C2C2320-4DDC-4533-826E-EA66B6633147}">
      <dgm:prSet/>
      <dgm:spPr/>
      <dgm:t>
        <a:bodyPr/>
        <a:lstStyle/>
        <a:p>
          <a:endParaRPr lang="en-US"/>
        </a:p>
      </dgm:t>
    </dgm:pt>
    <dgm:pt modelId="{D56C2768-0444-48F6-8F37-6FB35272881F}">
      <dgm:prSet/>
      <dgm:spPr/>
      <dgm:t>
        <a:bodyPr/>
        <a:lstStyle/>
        <a:p>
          <a:r>
            <a:rPr lang="en-US"/>
            <a:t>Ensure that resources for referral are present when a brain injury is disclosed</a:t>
          </a:r>
        </a:p>
      </dgm:t>
    </dgm:pt>
    <dgm:pt modelId="{62F42B8C-65E9-4965-92DB-8BCCF45E7AE1}" type="parTrans" cxnId="{A7FFD0D1-B579-46E5-9652-1ED558D59AE3}">
      <dgm:prSet/>
      <dgm:spPr/>
      <dgm:t>
        <a:bodyPr/>
        <a:lstStyle/>
        <a:p>
          <a:endParaRPr lang="en-US"/>
        </a:p>
      </dgm:t>
    </dgm:pt>
    <dgm:pt modelId="{44D42C96-D204-4F76-9692-F6BC35CE9207}" type="sibTrans" cxnId="{A7FFD0D1-B579-46E5-9652-1ED558D59AE3}">
      <dgm:prSet/>
      <dgm:spPr/>
      <dgm:t>
        <a:bodyPr/>
        <a:lstStyle/>
        <a:p>
          <a:endParaRPr lang="en-US"/>
        </a:p>
      </dgm:t>
    </dgm:pt>
    <dgm:pt modelId="{C101492C-CFCA-4EBE-8AFF-386FC7C7CB55}" type="pres">
      <dgm:prSet presAssocID="{BB0703F2-2486-4722-A4EB-D430038FEE94}" presName="Name0" presStyleCnt="0">
        <dgm:presLayoutVars>
          <dgm:dir/>
          <dgm:animLvl val="lvl"/>
          <dgm:resizeHandles val="exact"/>
        </dgm:presLayoutVars>
      </dgm:prSet>
      <dgm:spPr/>
    </dgm:pt>
    <dgm:pt modelId="{3E5EC3B1-0BA2-45DE-BB49-205EAE3B5326}" type="pres">
      <dgm:prSet presAssocID="{AA885896-8B36-4AD5-BD18-63D52A27F26C}" presName="linNode" presStyleCnt="0"/>
      <dgm:spPr/>
    </dgm:pt>
    <dgm:pt modelId="{8ABAE960-A38E-4FC3-9BE5-F69569DD57A0}" type="pres">
      <dgm:prSet presAssocID="{AA885896-8B36-4AD5-BD18-63D52A27F26C}" presName="parentText" presStyleLbl="alignNode1" presStyleIdx="0" presStyleCnt="7">
        <dgm:presLayoutVars>
          <dgm:chMax val="1"/>
          <dgm:bulletEnabled/>
        </dgm:presLayoutVars>
      </dgm:prSet>
      <dgm:spPr/>
    </dgm:pt>
    <dgm:pt modelId="{84060394-4CBE-4C8D-BB8E-7B801BCA394E}" type="pres">
      <dgm:prSet presAssocID="{AA885896-8B36-4AD5-BD18-63D52A27F26C}" presName="descendantText" presStyleLbl="alignAccFollowNode1" presStyleIdx="0" presStyleCnt="7">
        <dgm:presLayoutVars>
          <dgm:bulletEnabled/>
        </dgm:presLayoutVars>
      </dgm:prSet>
      <dgm:spPr/>
    </dgm:pt>
    <dgm:pt modelId="{992E21BF-80EA-4A2C-AB90-07737BD70641}" type="pres">
      <dgm:prSet presAssocID="{26162E29-B875-4C11-9BEC-38B4B26723C4}" presName="sp" presStyleCnt="0"/>
      <dgm:spPr/>
    </dgm:pt>
    <dgm:pt modelId="{F547C301-EF77-46A2-A493-C8BCDC1785FF}" type="pres">
      <dgm:prSet presAssocID="{D27B3CA1-4747-464B-82F9-0018A373ABE3}" presName="linNode" presStyleCnt="0"/>
      <dgm:spPr/>
    </dgm:pt>
    <dgm:pt modelId="{F20CB3F4-0226-46F7-AB08-D74A7A3A07FE}" type="pres">
      <dgm:prSet presAssocID="{D27B3CA1-4747-464B-82F9-0018A373ABE3}" presName="parentText" presStyleLbl="alignNode1" presStyleIdx="1" presStyleCnt="7">
        <dgm:presLayoutVars>
          <dgm:chMax val="1"/>
          <dgm:bulletEnabled/>
        </dgm:presLayoutVars>
      </dgm:prSet>
      <dgm:spPr/>
    </dgm:pt>
    <dgm:pt modelId="{BDE94713-D777-49A4-9919-4543C49DBA3B}" type="pres">
      <dgm:prSet presAssocID="{D27B3CA1-4747-464B-82F9-0018A373ABE3}" presName="descendantText" presStyleLbl="alignAccFollowNode1" presStyleIdx="1" presStyleCnt="7">
        <dgm:presLayoutVars>
          <dgm:bulletEnabled/>
        </dgm:presLayoutVars>
      </dgm:prSet>
      <dgm:spPr/>
    </dgm:pt>
    <dgm:pt modelId="{17270684-8F54-4093-8B24-2A8DCA2A61A6}" type="pres">
      <dgm:prSet presAssocID="{F0EA9D60-6F0F-48FB-8191-374BF52B02FF}" presName="sp" presStyleCnt="0"/>
      <dgm:spPr/>
    </dgm:pt>
    <dgm:pt modelId="{2DD83164-FBAA-4352-9A3E-88D43539D7C1}" type="pres">
      <dgm:prSet presAssocID="{7AD97EE5-505A-4BDC-AEA1-0E0B5F2C3A46}" presName="linNode" presStyleCnt="0"/>
      <dgm:spPr/>
    </dgm:pt>
    <dgm:pt modelId="{446DA8CB-B2AD-4943-B566-4D6D681F82B4}" type="pres">
      <dgm:prSet presAssocID="{7AD97EE5-505A-4BDC-AEA1-0E0B5F2C3A46}" presName="parentText" presStyleLbl="alignNode1" presStyleIdx="2" presStyleCnt="7">
        <dgm:presLayoutVars>
          <dgm:chMax val="1"/>
          <dgm:bulletEnabled/>
        </dgm:presLayoutVars>
      </dgm:prSet>
      <dgm:spPr/>
    </dgm:pt>
    <dgm:pt modelId="{284DE32D-8DFD-4B35-8387-811C5B26175D}" type="pres">
      <dgm:prSet presAssocID="{7AD97EE5-505A-4BDC-AEA1-0E0B5F2C3A46}" presName="descendantText" presStyleLbl="alignAccFollowNode1" presStyleIdx="2" presStyleCnt="7">
        <dgm:presLayoutVars>
          <dgm:bulletEnabled/>
        </dgm:presLayoutVars>
      </dgm:prSet>
      <dgm:spPr/>
    </dgm:pt>
    <dgm:pt modelId="{CF1EEF7B-F154-4DD4-B03B-63B170D0B9AA}" type="pres">
      <dgm:prSet presAssocID="{6B5ABA94-FD3B-45D1-B5F5-518A5736A3B5}" presName="sp" presStyleCnt="0"/>
      <dgm:spPr/>
    </dgm:pt>
    <dgm:pt modelId="{EF27DB1D-41EF-4846-87F6-ECEE482E154B}" type="pres">
      <dgm:prSet presAssocID="{795BC8C1-E9B2-4AFB-8AFC-F35EAB7BD335}" presName="linNode" presStyleCnt="0"/>
      <dgm:spPr/>
    </dgm:pt>
    <dgm:pt modelId="{7D60A648-DF23-4E46-B0D9-4EF9A338C2F4}" type="pres">
      <dgm:prSet presAssocID="{795BC8C1-E9B2-4AFB-8AFC-F35EAB7BD335}" presName="parentText" presStyleLbl="alignNode1" presStyleIdx="3" presStyleCnt="7">
        <dgm:presLayoutVars>
          <dgm:chMax val="1"/>
          <dgm:bulletEnabled/>
        </dgm:presLayoutVars>
      </dgm:prSet>
      <dgm:spPr/>
    </dgm:pt>
    <dgm:pt modelId="{548F9E26-7E81-45C8-9BE0-4D8808E6E576}" type="pres">
      <dgm:prSet presAssocID="{795BC8C1-E9B2-4AFB-8AFC-F35EAB7BD335}" presName="descendantText" presStyleLbl="alignAccFollowNode1" presStyleIdx="3" presStyleCnt="7">
        <dgm:presLayoutVars>
          <dgm:bulletEnabled/>
        </dgm:presLayoutVars>
      </dgm:prSet>
      <dgm:spPr/>
    </dgm:pt>
    <dgm:pt modelId="{BB5EC47B-A499-4E59-AD78-1AF66357D103}" type="pres">
      <dgm:prSet presAssocID="{5EDF51F7-7B5E-4B1E-9541-1169FF607397}" presName="sp" presStyleCnt="0"/>
      <dgm:spPr/>
    </dgm:pt>
    <dgm:pt modelId="{0169B0E7-D85D-4ACE-AAC0-408238CDC8A0}" type="pres">
      <dgm:prSet presAssocID="{8CEC65AC-E2F1-4E04-8C14-185E96A37F2B}" presName="linNode" presStyleCnt="0"/>
      <dgm:spPr/>
    </dgm:pt>
    <dgm:pt modelId="{CAEED33D-7DA8-40A5-A2BE-35E9C035700A}" type="pres">
      <dgm:prSet presAssocID="{8CEC65AC-E2F1-4E04-8C14-185E96A37F2B}" presName="parentText" presStyleLbl="alignNode1" presStyleIdx="4" presStyleCnt="7">
        <dgm:presLayoutVars>
          <dgm:chMax val="1"/>
          <dgm:bulletEnabled/>
        </dgm:presLayoutVars>
      </dgm:prSet>
      <dgm:spPr/>
    </dgm:pt>
    <dgm:pt modelId="{AE52EF82-AD66-410B-878B-44A6F1F2436B}" type="pres">
      <dgm:prSet presAssocID="{8CEC65AC-E2F1-4E04-8C14-185E96A37F2B}" presName="descendantText" presStyleLbl="alignAccFollowNode1" presStyleIdx="4" presStyleCnt="7">
        <dgm:presLayoutVars>
          <dgm:bulletEnabled/>
        </dgm:presLayoutVars>
      </dgm:prSet>
      <dgm:spPr/>
    </dgm:pt>
    <dgm:pt modelId="{34AFD392-9E87-4612-A2B1-3FB47474E6D5}" type="pres">
      <dgm:prSet presAssocID="{15F5EEED-5FCD-4372-819D-48CB1AFD04E8}" presName="sp" presStyleCnt="0"/>
      <dgm:spPr/>
    </dgm:pt>
    <dgm:pt modelId="{2500A1ED-6E6B-459B-8F4E-63D00405D5F3}" type="pres">
      <dgm:prSet presAssocID="{992D9CA6-FB57-4C1F-AF22-BEEE9E573290}" presName="linNode" presStyleCnt="0"/>
      <dgm:spPr/>
    </dgm:pt>
    <dgm:pt modelId="{6EB9C17F-DF1C-439A-87DA-EBB7028BB39A}" type="pres">
      <dgm:prSet presAssocID="{992D9CA6-FB57-4C1F-AF22-BEEE9E573290}" presName="parentText" presStyleLbl="alignNode1" presStyleIdx="5" presStyleCnt="7">
        <dgm:presLayoutVars>
          <dgm:chMax val="1"/>
          <dgm:bulletEnabled/>
        </dgm:presLayoutVars>
      </dgm:prSet>
      <dgm:spPr/>
    </dgm:pt>
    <dgm:pt modelId="{EF466243-7F7D-41FF-AFD8-3E0B4539C30A}" type="pres">
      <dgm:prSet presAssocID="{992D9CA6-FB57-4C1F-AF22-BEEE9E573290}" presName="descendantText" presStyleLbl="alignAccFollowNode1" presStyleIdx="5" presStyleCnt="7">
        <dgm:presLayoutVars>
          <dgm:bulletEnabled/>
        </dgm:presLayoutVars>
      </dgm:prSet>
      <dgm:spPr/>
    </dgm:pt>
    <dgm:pt modelId="{0EBC8228-3788-4854-98DE-07E497B21AD0}" type="pres">
      <dgm:prSet presAssocID="{437DDB6B-403E-4574-899F-FEBCEBB99BA3}" presName="sp" presStyleCnt="0"/>
      <dgm:spPr/>
    </dgm:pt>
    <dgm:pt modelId="{345198C1-C016-4395-B45D-0E5D8B959098}" type="pres">
      <dgm:prSet presAssocID="{5FBB2841-C77B-45B1-AAE5-6B24B89B41AB}" presName="linNode" presStyleCnt="0"/>
      <dgm:spPr/>
    </dgm:pt>
    <dgm:pt modelId="{702E99BD-A77F-4340-95D1-86886E6CA1DD}" type="pres">
      <dgm:prSet presAssocID="{5FBB2841-C77B-45B1-AAE5-6B24B89B41AB}" presName="parentText" presStyleLbl="alignNode1" presStyleIdx="6" presStyleCnt="7">
        <dgm:presLayoutVars>
          <dgm:chMax val="1"/>
          <dgm:bulletEnabled/>
        </dgm:presLayoutVars>
      </dgm:prSet>
      <dgm:spPr/>
    </dgm:pt>
    <dgm:pt modelId="{7C2F0393-0188-4EE8-B1CB-C172721BC539}" type="pres">
      <dgm:prSet presAssocID="{5FBB2841-C77B-45B1-AAE5-6B24B89B41AB}" presName="descendantText" presStyleLbl="alignAccFollowNode1" presStyleIdx="6" presStyleCnt="7">
        <dgm:presLayoutVars>
          <dgm:bulletEnabled/>
        </dgm:presLayoutVars>
      </dgm:prSet>
      <dgm:spPr/>
    </dgm:pt>
  </dgm:ptLst>
  <dgm:cxnLst>
    <dgm:cxn modelId="{8A6F801A-0D4B-42FC-BEFF-FB6970219F61}" type="presOf" srcId="{5FBB2841-C77B-45B1-AAE5-6B24B89B41AB}" destId="{702E99BD-A77F-4340-95D1-86886E6CA1DD}" srcOrd="0" destOrd="0" presId="urn:microsoft.com/office/officeart/2016/7/layout/VerticalSolidActionList"/>
    <dgm:cxn modelId="{4C2C2320-4DDC-4533-826E-EA66B6633147}" srcId="{BB0703F2-2486-4722-A4EB-D430038FEE94}" destId="{5FBB2841-C77B-45B1-AAE5-6B24B89B41AB}" srcOrd="6" destOrd="0" parTransId="{AC75BB3E-5DC9-418A-AFDB-0448026571ED}" sibTransId="{3123CD17-13A0-40A6-A3FA-513A615B83A2}"/>
    <dgm:cxn modelId="{9202A826-BC4D-467C-A0F1-94101922AF0D}" type="presOf" srcId="{52602462-B657-4C48-A01E-EE9FC70A0D89}" destId="{AE52EF82-AD66-410B-878B-44A6F1F2436B}" srcOrd="0" destOrd="0" presId="urn:microsoft.com/office/officeart/2016/7/layout/VerticalSolidActionList"/>
    <dgm:cxn modelId="{CDBEB332-3DB6-476C-A7F4-0A7D8AB0AE27}" type="presOf" srcId="{19DFDEA1-7D21-4962-B88F-F6381C54DBA1}" destId="{84060394-4CBE-4C8D-BB8E-7B801BCA394E}" srcOrd="0" destOrd="0" presId="urn:microsoft.com/office/officeart/2016/7/layout/VerticalSolidActionList"/>
    <dgm:cxn modelId="{F5C41244-30C9-4784-B5DB-E5ABAF2B84FA}" srcId="{BB0703F2-2486-4722-A4EB-D430038FEE94}" destId="{795BC8C1-E9B2-4AFB-8AFC-F35EAB7BD335}" srcOrd="3" destOrd="0" parTransId="{15B6D1BA-0CC9-4354-B6E7-E6ED8040C15B}" sibTransId="{5EDF51F7-7B5E-4B1E-9541-1169FF607397}"/>
    <dgm:cxn modelId="{0AE7C344-398B-47FB-A942-07BD6B3CE842}" type="presOf" srcId="{8CEC65AC-E2F1-4E04-8C14-185E96A37F2B}" destId="{CAEED33D-7DA8-40A5-A2BE-35E9C035700A}" srcOrd="0" destOrd="0" presId="urn:microsoft.com/office/officeart/2016/7/layout/VerticalSolidActionList"/>
    <dgm:cxn modelId="{2156A469-A731-4DC9-BACE-752A69A73D33}" srcId="{992D9CA6-FB57-4C1F-AF22-BEEE9E573290}" destId="{26725E07-6204-475A-966B-BFACF4A1CD25}" srcOrd="0" destOrd="0" parTransId="{CFD7E86B-DCFE-45D4-A1D3-40739955D529}" sibTransId="{23377ECB-08C4-4AFB-AC1D-89E78FF01754}"/>
    <dgm:cxn modelId="{84035A4E-66BB-42EC-AC56-4AEC747ECADF}" type="presOf" srcId="{7AD97EE5-505A-4BDC-AEA1-0E0B5F2C3A46}" destId="{446DA8CB-B2AD-4943-B566-4D6D681F82B4}" srcOrd="0" destOrd="0" presId="urn:microsoft.com/office/officeart/2016/7/layout/VerticalSolidActionList"/>
    <dgm:cxn modelId="{FB5A9F4F-2B08-4A59-AAA7-9F843766A4FB}" srcId="{8CEC65AC-E2F1-4E04-8C14-185E96A37F2B}" destId="{52602462-B657-4C48-A01E-EE9FC70A0D89}" srcOrd="0" destOrd="0" parTransId="{747B8260-DA45-4EA6-B5A5-2C1EB560E75A}" sibTransId="{545E26DA-C9E7-4FB1-96CC-CFB418608738}"/>
    <dgm:cxn modelId="{15537F51-7E46-4A56-B3BF-035CCB96D0AC}" type="presOf" srcId="{795BC8C1-E9B2-4AFB-8AFC-F35EAB7BD335}" destId="{7D60A648-DF23-4E46-B0D9-4EF9A338C2F4}" srcOrd="0" destOrd="0" presId="urn:microsoft.com/office/officeart/2016/7/layout/VerticalSolidActionList"/>
    <dgm:cxn modelId="{6F8C3152-CE74-479D-BEAF-483B464C078F}" type="presOf" srcId="{BB0703F2-2486-4722-A4EB-D430038FEE94}" destId="{C101492C-CFCA-4EBE-8AFF-386FC7C7CB55}" srcOrd="0" destOrd="0" presId="urn:microsoft.com/office/officeart/2016/7/layout/VerticalSolidActionList"/>
    <dgm:cxn modelId="{B8841454-A204-4782-838E-1C138CA7D5B6}" srcId="{795BC8C1-E9B2-4AFB-8AFC-F35EAB7BD335}" destId="{8B04F892-925F-4F6D-A922-9D460ABA1EAD}" srcOrd="0" destOrd="0" parTransId="{1F2FB741-EA45-4120-9316-FC726D35E1D6}" sibTransId="{DA4DBCAF-492A-4153-94E3-846624D0EA1E}"/>
    <dgm:cxn modelId="{B8ACB979-1E69-49F1-83FD-7C5A9839A67D}" type="presOf" srcId="{26725E07-6204-475A-966B-BFACF4A1CD25}" destId="{EF466243-7F7D-41FF-AFD8-3E0B4539C30A}" srcOrd="0" destOrd="0" presId="urn:microsoft.com/office/officeart/2016/7/layout/VerticalSolidActionList"/>
    <dgm:cxn modelId="{63E82D5A-F87D-43A8-936F-D9A96DDDBCB1}" srcId="{BB0703F2-2486-4722-A4EB-D430038FEE94}" destId="{D27B3CA1-4747-464B-82F9-0018A373ABE3}" srcOrd="1" destOrd="0" parTransId="{D24CAF6F-B93E-454B-B928-F52EB3FAE57F}" sibTransId="{F0EA9D60-6F0F-48FB-8191-374BF52B02FF}"/>
    <dgm:cxn modelId="{E39BD688-7776-4ABB-8EF8-3EF6BF8AA146}" type="presOf" srcId="{D27B3CA1-4747-464B-82F9-0018A373ABE3}" destId="{F20CB3F4-0226-46F7-AB08-D74A7A3A07FE}" srcOrd="0" destOrd="0" presId="urn:microsoft.com/office/officeart/2016/7/layout/VerticalSolidActionList"/>
    <dgm:cxn modelId="{A879DB93-CD9F-44B6-A426-2F0A62677270}" type="presOf" srcId="{AA885896-8B36-4AD5-BD18-63D52A27F26C}" destId="{8ABAE960-A38E-4FC3-9BE5-F69569DD57A0}" srcOrd="0" destOrd="0" presId="urn:microsoft.com/office/officeart/2016/7/layout/VerticalSolidActionList"/>
    <dgm:cxn modelId="{0AC57C95-9AFC-4D97-AAAC-25DEA6CFAF26}" type="presOf" srcId="{5FC40F41-8FA0-487B-8EC5-5BA857BA36FA}" destId="{BDE94713-D777-49A4-9919-4543C49DBA3B}" srcOrd="0" destOrd="0" presId="urn:microsoft.com/office/officeart/2016/7/layout/VerticalSolidActionList"/>
    <dgm:cxn modelId="{503FF4A0-0DDC-4274-A7CA-804201465A15}" type="presOf" srcId="{5C4EB83F-EC86-4FD1-B10F-C02A34DD49C6}" destId="{284DE32D-8DFD-4B35-8387-811C5B26175D}" srcOrd="0" destOrd="0" presId="urn:microsoft.com/office/officeart/2016/7/layout/VerticalSolidActionList"/>
    <dgm:cxn modelId="{3E7171A5-5665-429E-9007-096973D92042}" srcId="{BB0703F2-2486-4722-A4EB-D430038FEE94}" destId="{7AD97EE5-505A-4BDC-AEA1-0E0B5F2C3A46}" srcOrd="2" destOrd="0" parTransId="{132665E0-8AE9-4A30-AF13-BAB97E511CE3}" sibTransId="{6B5ABA94-FD3B-45D1-B5F5-518A5736A3B5}"/>
    <dgm:cxn modelId="{065307A7-DB9A-4996-A8A1-0D2FCEF32370}" srcId="{D27B3CA1-4747-464B-82F9-0018A373ABE3}" destId="{5FC40F41-8FA0-487B-8EC5-5BA857BA36FA}" srcOrd="0" destOrd="0" parTransId="{0B30F5D5-8238-49E7-A3AA-88357CF6F1EE}" sibTransId="{D4F58EEB-166A-40E1-8D1F-D902553B6A63}"/>
    <dgm:cxn modelId="{711878A9-F6C6-417A-863A-59353AADE1A6}" srcId="{BB0703F2-2486-4722-A4EB-D430038FEE94}" destId="{992D9CA6-FB57-4C1F-AF22-BEEE9E573290}" srcOrd="5" destOrd="0" parTransId="{825A8D88-ED69-405B-80B2-1CC8F04D4BEC}" sibTransId="{437DDB6B-403E-4574-899F-FEBCEBB99BA3}"/>
    <dgm:cxn modelId="{65FBB4B3-F53C-4D38-9E67-AEFA3B3AB0D5}" type="presOf" srcId="{992D9CA6-FB57-4C1F-AF22-BEEE9E573290}" destId="{6EB9C17F-DF1C-439A-87DA-EBB7028BB39A}" srcOrd="0" destOrd="0" presId="urn:microsoft.com/office/officeart/2016/7/layout/VerticalSolidActionList"/>
    <dgm:cxn modelId="{5516EDB8-4BFB-4135-A284-3174400AAFCA}" srcId="{BB0703F2-2486-4722-A4EB-D430038FEE94}" destId="{8CEC65AC-E2F1-4E04-8C14-185E96A37F2B}" srcOrd="4" destOrd="0" parTransId="{B34EB9B0-1D43-45D7-BE27-AD1E33ABFDE9}" sibTransId="{15F5EEED-5FCD-4372-819D-48CB1AFD04E8}"/>
    <dgm:cxn modelId="{AF1D04BA-B6C2-484F-9BD0-20C1E36376BC}" srcId="{7AD97EE5-505A-4BDC-AEA1-0E0B5F2C3A46}" destId="{5C4EB83F-EC86-4FD1-B10F-C02A34DD49C6}" srcOrd="0" destOrd="0" parTransId="{CBC7E61D-B9E0-40CE-B94F-BD0D826CB8A9}" sibTransId="{6AAC808B-9B54-4FB2-A025-CB0959375D51}"/>
    <dgm:cxn modelId="{602DF7C0-E847-498D-813F-69ABC2940E6A}" srcId="{BB0703F2-2486-4722-A4EB-D430038FEE94}" destId="{AA885896-8B36-4AD5-BD18-63D52A27F26C}" srcOrd="0" destOrd="0" parTransId="{6AEB8B37-21A8-4EC0-9646-49D26DF758F0}" sibTransId="{26162E29-B875-4C11-9BEC-38B4B26723C4}"/>
    <dgm:cxn modelId="{2DFDCAC6-0C77-4A5D-A580-AB8122EF2327}" type="presOf" srcId="{8B04F892-925F-4F6D-A922-9D460ABA1EAD}" destId="{548F9E26-7E81-45C8-9BE0-4D8808E6E576}" srcOrd="0" destOrd="0" presId="urn:microsoft.com/office/officeart/2016/7/layout/VerticalSolidActionList"/>
    <dgm:cxn modelId="{7AA41ED0-C798-4697-AE9F-8EE4D4BD576A}" srcId="{AA885896-8B36-4AD5-BD18-63D52A27F26C}" destId="{19DFDEA1-7D21-4962-B88F-F6381C54DBA1}" srcOrd="0" destOrd="0" parTransId="{979ECAA8-48E3-452E-A489-4540CC96C268}" sibTransId="{69008471-AD23-4716-A62B-D204C5472F89}"/>
    <dgm:cxn modelId="{A7FFD0D1-B579-46E5-9652-1ED558D59AE3}" srcId="{5FBB2841-C77B-45B1-AAE5-6B24B89B41AB}" destId="{D56C2768-0444-48F6-8F37-6FB35272881F}" srcOrd="0" destOrd="0" parTransId="{62F42B8C-65E9-4965-92DB-8BCCF45E7AE1}" sibTransId="{44D42C96-D204-4F76-9692-F6BC35CE9207}"/>
    <dgm:cxn modelId="{364507D4-654B-4023-A151-73929167901D}" type="presOf" srcId="{D56C2768-0444-48F6-8F37-6FB35272881F}" destId="{7C2F0393-0188-4EE8-B1CB-C172721BC539}" srcOrd="0" destOrd="0" presId="urn:microsoft.com/office/officeart/2016/7/layout/VerticalSolidActionList"/>
    <dgm:cxn modelId="{6436E0C8-8D12-48EE-BD64-63B51F0AD7D0}" type="presParOf" srcId="{C101492C-CFCA-4EBE-8AFF-386FC7C7CB55}" destId="{3E5EC3B1-0BA2-45DE-BB49-205EAE3B5326}" srcOrd="0" destOrd="0" presId="urn:microsoft.com/office/officeart/2016/7/layout/VerticalSolidActionList"/>
    <dgm:cxn modelId="{0BFBE662-9067-4A24-8792-F8D49AA6416A}" type="presParOf" srcId="{3E5EC3B1-0BA2-45DE-BB49-205EAE3B5326}" destId="{8ABAE960-A38E-4FC3-9BE5-F69569DD57A0}" srcOrd="0" destOrd="0" presId="urn:microsoft.com/office/officeart/2016/7/layout/VerticalSolidActionList"/>
    <dgm:cxn modelId="{67D36F67-2DA8-4EAC-A765-2188BDE776E5}" type="presParOf" srcId="{3E5EC3B1-0BA2-45DE-BB49-205EAE3B5326}" destId="{84060394-4CBE-4C8D-BB8E-7B801BCA394E}" srcOrd="1" destOrd="0" presId="urn:microsoft.com/office/officeart/2016/7/layout/VerticalSolidActionList"/>
    <dgm:cxn modelId="{4CE776D6-9F0A-4DCF-B58A-3F141458926A}" type="presParOf" srcId="{C101492C-CFCA-4EBE-8AFF-386FC7C7CB55}" destId="{992E21BF-80EA-4A2C-AB90-07737BD70641}" srcOrd="1" destOrd="0" presId="urn:microsoft.com/office/officeart/2016/7/layout/VerticalSolidActionList"/>
    <dgm:cxn modelId="{F389D5C2-E64E-492D-B4C6-23EF4AAB6632}" type="presParOf" srcId="{C101492C-CFCA-4EBE-8AFF-386FC7C7CB55}" destId="{F547C301-EF77-46A2-A493-C8BCDC1785FF}" srcOrd="2" destOrd="0" presId="urn:microsoft.com/office/officeart/2016/7/layout/VerticalSolidActionList"/>
    <dgm:cxn modelId="{88CCEAC1-0A7A-4C1D-83A7-B63759478B15}" type="presParOf" srcId="{F547C301-EF77-46A2-A493-C8BCDC1785FF}" destId="{F20CB3F4-0226-46F7-AB08-D74A7A3A07FE}" srcOrd="0" destOrd="0" presId="urn:microsoft.com/office/officeart/2016/7/layout/VerticalSolidActionList"/>
    <dgm:cxn modelId="{8F18D053-0F88-4159-B3B0-003037442789}" type="presParOf" srcId="{F547C301-EF77-46A2-A493-C8BCDC1785FF}" destId="{BDE94713-D777-49A4-9919-4543C49DBA3B}" srcOrd="1" destOrd="0" presId="urn:microsoft.com/office/officeart/2016/7/layout/VerticalSolidActionList"/>
    <dgm:cxn modelId="{B33FE705-DC58-4C4B-8981-FB2ABDABD983}" type="presParOf" srcId="{C101492C-CFCA-4EBE-8AFF-386FC7C7CB55}" destId="{17270684-8F54-4093-8B24-2A8DCA2A61A6}" srcOrd="3" destOrd="0" presId="urn:microsoft.com/office/officeart/2016/7/layout/VerticalSolidActionList"/>
    <dgm:cxn modelId="{283F60BD-FCE6-4853-9F57-1CB6A9FC0C25}" type="presParOf" srcId="{C101492C-CFCA-4EBE-8AFF-386FC7C7CB55}" destId="{2DD83164-FBAA-4352-9A3E-88D43539D7C1}" srcOrd="4" destOrd="0" presId="urn:microsoft.com/office/officeart/2016/7/layout/VerticalSolidActionList"/>
    <dgm:cxn modelId="{73A0DBD4-8AA7-46B0-89C5-7438640CC223}" type="presParOf" srcId="{2DD83164-FBAA-4352-9A3E-88D43539D7C1}" destId="{446DA8CB-B2AD-4943-B566-4D6D681F82B4}" srcOrd="0" destOrd="0" presId="urn:microsoft.com/office/officeart/2016/7/layout/VerticalSolidActionList"/>
    <dgm:cxn modelId="{02748428-A494-4B3F-B5CE-4488EF2AFECD}" type="presParOf" srcId="{2DD83164-FBAA-4352-9A3E-88D43539D7C1}" destId="{284DE32D-8DFD-4B35-8387-811C5B26175D}" srcOrd="1" destOrd="0" presId="urn:microsoft.com/office/officeart/2016/7/layout/VerticalSolidActionList"/>
    <dgm:cxn modelId="{D77F6CCE-9D66-4790-9712-3754144FE135}" type="presParOf" srcId="{C101492C-CFCA-4EBE-8AFF-386FC7C7CB55}" destId="{CF1EEF7B-F154-4DD4-B03B-63B170D0B9AA}" srcOrd="5" destOrd="0" presId="urn:microsoft.com/office/officeart/2016/7/layout/VerticalSolidActionList"/>
    <dgm:cxn modelId="{4CFB8C93-FC9C-4109-B46A-906D9A8EB093}" type="presParOf" srcId="{C101492C-CFCA-4EBE-8AFF-386FC7C7CB55}" destId="{EF27DB1D-41EF-4846-87F6-ECEE482E154B}" srcOrd="6" destOrd="0" presId="urn:microsoft.com/office/officeart/2016/7/layout/VerticalSolidActionList"/>
    <dgm:cxn modelId="{FC38E120-F62E-4072-9C6B-EBED4B5FF53A}" type="presParOf" srcId="{EF27DB1D-41EF-4846-87F6-ECEE482E154B}" destId="{7D60A648-DF23-4E46-B0D9-4EF9A338C2F4}" srcOrd="0" destOrd="0" presId="urn:microsoft.com/office/officeart/2016/7/layout/VerticalSolidActionList"/>
    <dgm:cxn modelId="{598068D4-F81C-486D-850E-EB6EAE002B5A}" type="presParOf" srcId="{EF27DB1D-41EF-4846-87F6-ECEE482E154B}" destId="{548F9E26-7E81-45C8-9BE0-4D8808E6E576}" srcOrd="1" destOrd="0" presId="urn:microsoft.com/office/officeart/2016/7/layout/VerticalSolidActionList"/>
    <dgm:cxn modelId="{6C634C27-07F5-44D2-9364-A3184183D3B9}" type="presParOf" srcId="{C101492C-CFCA-4EBE-8AFF-386FC7C7CB55}" destId="{BB5EC47B-A499-4E59-AD78-1AF66357D103}" srcOrd="7" destOrd="0" presId="urn:microsoft.com/office/officeart/2016/7/layout/VerticalSolidActionList"/>
    <dgm:cxn modelId="{2A64E60E-1A8F-4B39-AF7E-FAB91C9653CA}" type="presParOf" srcId="{C101492C-CFCA-4EBE-8AFF-386FC7C7CB55}" destId="{0169B0E7-D85D-4ACE-AAC0-408238CDC8A0}" srcOrd="8" destOrd="0" presId="urn:microsoft.com/office/officeart/2016/7/layout/VerticalSolidActionList"/>
    <dgm:cxn modelId="{184C03FC-290B-4373-8F12-F8DDF7715D62}" type="presParOf" srcId="{0169B0E7-D85D-4ACE-AAC0-408238CDC8A0}" destId="{CAEED33D-7DA8-40A5-A2BE-35E9C035700A}" srcOrd="0" destOrd="0" presId="urn:microsoft.com/office/officeart/2016/7/layout/VerticalSolidActionList"/>
    <dgm:cxn modelId="{E8004165-9990-41B5-B3C5-AA1F16ADEE4E}" type="presParOf" srcId="{0169B0E7-D85D-4ACE-AAC0-408238CDC8A0}" destId="{AE52EF82-AD66-410B-878B-44A6F1F2436B}" srcOrd="1" destOrd="0" presId="urn:microsoft.com/office/officeart/2016/7/layout/VerticalSolidActionList"/>
    <dgm:cxn modelId="{EB7554D6-C3CA-4635-AA3F-4BCD3D7C74E0}" type="presParOf" srcId="{C101492C-CFCA-4EBE-8AFF-386FC7C7CB55}" destId="{34AFD392-9E87-4612-A2B1-3FB47474E6D5}" srcOrd="9" destOrd="0" presId="urn:microsoft.com/office/officeart/2016/7/layout/VerticalSolidActionList"/>
    <dgm:cxn modelId="{21DE2DAE-642A-4F07-9A1A-9C3A16942CD7}" type="presParOf" srcId="{C101492C-CFCA-4EBE-8AFF-386FC7C7CB55}" destId="{2500A1ED-6E6B-459B-8F4E-63D00405D5F3}" srcOrd="10" destOrd="0" presId="urn:microsoft.com/office/officeart/2016/7/layout/VerticalSolidActionList"/>
    <dgm:cxn modelId="{97707B24-8C62-41FC-AA43-904853AA146E}" type="presParOf" srcId="{2500A1ED-6E6B-459B-8F4E-63D00405D5F3}" destId="{6EB9C17F-DF1C-439A-87DA-EBB7028BB39A}" srcOrd="0" destOrd="0" presId="urn:microsoft.com/office/officeart/2016/7/layout/VerticalSolidActionList"/>
    <dgm:cxn modelId="{203E15F9-F4B2-4DA9-B8CF-E1D7AFEF2AD5}" type="presParOf" srcId="{2500A1ED-6E6B-459B-8F4E-63D00405D5F3}" destId="{EF466243-7F7D-41FF-AFD8-3E0B4539C30A}" srcOrd="1" destOrd="0" presId="urn:microsoft.com/office/officeart/2016/7/layout/VerticalSolidActionList"/>
    <dgm:cxn modelId="{BFCF221F-7E6D-49E2-9C75-491739A88C00}" type="presParOf" srcId="{C101492C-CFCA-4EBE-8AFF-386FC7C7CB55}" destId="{0EBC8228-3788-4854-98DE-07E497B21AD0}" srcOrd="11" destOrd="0" presId="urn:microsoft.com/office/officeart/2016/7/layout/VerticalSolidActionList"/>
    <dgm:cxn modelId="{DB80B844-1E55-4D70-A81D-AB644217FC19}" type="presParOf" srcId="{C101492C-CFCA-4EBE-8AFF-386FC7C7CB55}" destId="{345198C1-C016-4395-B45D-0E5D8B959098}" srcOrd="12" destOrd="0" presId="urn:microsoft.com/office/officeart/2016/7/layout/VerticalSolidActionList"/>
    <dgm:cxn modelId="{2A4B2F89-10F7-4CDD-9DFC-0D48D81E72D2}" type="presParOf" srcId="{345198C1-C016-4395-B45D-0E5D8B959098}" destId="{702E99BD-A77F-4340-95D1-86886E6CA1DD}" srcOrd="0" destOrd="0" presId="urn:microsoft.com/office/officeart/2016/7/layout/VerticalSolidActionList"/>
    <dgm:cxn modelId="{65BA5C4E-2BF9-4283-8525-A41EF91BE37B}" type="presParOf" srcId="{345198C1-C016-4395-B45D-0E5D8B959098}" destId="{7C2F0393-0188-4EE8-B1CB-C172721BC539}"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9A404-F47F-44DD-B89C-05340F5F65C5}">
      <dsp:nvSpPr>
        <dsp:cNvPr id="0" name=""/>
        <dsp:cNvSpPr/>
      </dsp:nvSpPr>
      <dsp:spPr>
        <a:xfrm>
          <a:off x="1261"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BEF6A3-26A2-4BE8-BE57-60BE9810B738}">
      <dsp:nvSpPr>
        <dsp:cNvPr id="0" name=""/>
        <dsp:cNvSpPr/>
      </dsp:nvSpPr>
      <dsp:spPr>
        <a:xfrm>
          <a:off x="493301"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dirty="0"/>
            <a:t> ASK</a:t>
          </a:r>
          <a:endParaRPr lang="en-US" sz="6500" kern="1200" dirty="0"/>
        </a:p>
      </dsp:txBody>
      <dsp:txXfrm>
        <a:off x="575662" y="943292"/>
        <a:ext cx="4263632" cy="2647282"/>
      </dsp:txXfrm>
    </dsp:sp>
    <dsp:sp modelId="{79D87193-814B-48A3-9E8E-BD61C4209E12}">
      <dsp:nvSpPr>
        <dsp:cNvPr id="0" name=""/>
        <dsp:cNvSpPr/>
      </dsp:nvSpPr>
      <dsp:spPr>
        <a:xfrm>
          <a:off x="5413694"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48990-524C-4E22-A15B-2794EB9D5D54}">
      <dsp:nvSpPr>
        <dsp:cNvPr id="0" name=""/>
        <dsp:cNvSpPr/>
      </dsp:nvSpPr>
      <dsp:spPr>
        <a:xfrm>
          <a:off x="5905734"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1. Think safety first</a:t>
          </a:r>
        </a:p>
        <a:p>
          <a:pPr marL="0" lvl="0" indent="0" algn="l" defTabSz="889000">
            <a:lnSpc>
              <a:spcPct val="90000"/>
            </a:lnSpc>
            <a:spcBef>
              <a:spcPct val="0"/>
            </a:spcBef>
            <a:spcAft>
              <a:spcPct val="35000"/>
            </a:spcAft>
            <a:buNone/>
          </a:pPr>
          <a:r>
            <a:rPr lang="en-US" sz="2000" kern="1200" dirty="0"/>
            <a:t>2. Compassionate enquiry</a:t>
          </a:r>
        </a:p>
        <a:p>
          <a:pPr marL="0" lvl="0" indent="0" algn="l" defTabSz="889000">
            <a:lnSpc>
              <a:spcPct val="90000"/>
            </a:lnSpc>
            <a:spcBef>
              <a:spcPct val="0"/>
            </a:spcBef>
            <a:spcAft>
              <a:spcPct val="35000"/>
            </a:spcAft>
            <a:buNone/>
          </a:pPr>
          <a:r>
            <a:rPr lang="en-US" sz="2000" kern="1200" dirty="0"/>
            <a:t>3. Use of language</a:t>
          </a:r>
        </a:p>
        <a:p>
          <a:pPr marL="0" lvl="0" indent="0" algn="l" defTabSz="889000">
            <a:lnSpc>
              <a:spcPct val="90000"/>
            </a:lnSpc>
            <a:spcBef>
              <a:spcPct val="0"/>
            </a:spcBef>
            <a:spcAft>
              <a:spcPct val="35000"/>
            </a:spcAft>
            <a:buNone/>
          </a:pPr>
          <a:r>
            <a:rPr lang="en-US" sz="2000" kern="1200" dirty="0"/>
            <a:t>4. Screening tools</a:t>
          </a:r>
        </a:p>
        <a:p>
          <a:pPr marL="0" lvl="0" indent="0" algn="l" defTabSz="889000">
            <a:lnSpc>
              <a:spcPct val="90000"/>
            </a:lnSpc>
            <a:spcBef>
              <a:spcPct val="0"/>
            </a:spcBef>
            <a:spcAft>
              <a:spcPct val="35000"/>
            </a:spcAft>
            <a:buNone/>
          </a:pPr>
          <a:r>
            <a:rPr lang="en-US" sz="2000" kern="1200" dirty="0"/>
            <a:t>5. Documentation</a:t>
          </a:r>
        </a:p>
        <a:p>
          <a:pPr marL="0" lvl="0" indent="0" algn="l" defTabSz="889000">
            <a:lnSpc>
              <a:spcPct val="90000"/>
            </a:lnSpc>
            <a:spcBef>
              <a:spcPct val="0"/>
            </a:spcBef>
            <a:spcAft>
              <a:spcPct val="35000"/>
            </a:spcAft>
            <a:buNone/>
          </a:pPr>
          <a:r>
            <a:rPr lang="en-US" sz="2000" kern="1200" dirty="0"/>
            <a:t>6. Unintended consequences</a:t>
          </a:r>
        </a:p>
      </dsp:txBody>
      <dsp:txXfrm>
        <a:off x="5988095" y="943292"/>
        <a:ext cx="4263632" cy="2647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9A404-F47F-44DD-B89C-05340F5F65C5}">
      <dsp:nvSpPr>
        <dsp:cNvPr id="0" name=""/>
        <dsp:cNvSpPr/>
      </dsp:nvSpPr>
      <dsp:spPr>
        <a:xfrm>
          <a:off x="1261" y="177166"/>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BEF6A3-26A2-4BE8-BE57-60BE9810B738}">
      <dsp:nvSpPr>
        <dsp:cNvPr id="0" name=""/>
        <dsp:cNvSpPr/>
      </dsp:nvSpPr>
      <dsp:spPr>
        <a:xfrm>
          <a:off x="493301" y="644604"/>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GB" sz="5300" kern="1200" dirty="0"/>
            <a:t>UNDERSTAND</a:t>
          </a:r>
          <a:endParaRPr lang="en-US" sz="5300" kern="1200" dirty="0"/>
        </a:p>
      </dsp:txBody>
      <dsp:txXfrm>
        <a:off x="575662" y="726965"/>
        <a:ext cx="4263632" cy="2647282"/>
      </dsp:txXfrm>
    </dsp:sp>
    <dsp:sp modelId="{79D87193-814B-48A3-9E8E-BD61C4209E12}">
      <dsp:nvSpPr>
        <dsp:cNvPr id="0" name=""/>
        <dsp:cNvSpPr/>
      </dsp:nvSpPr>
      <dsp:spPr>
        <a:xfrm>
          <a:off x="5413694" y="177166"/>
          <a:ext cx="4428354" cy="32446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48990-524C-4E22-A15B-2794EB9D5D54}">
      <dsp:nvSpPr>
        <dsp:cNvPr id="0" name=""/>
        <dsp:cNvSpPr/>
      </dsp:nvSpPr>
      <dsp:spPr>
        <a:xfrm>
          <a:off x="5905734" y="644604"/>
          <a:ext cx="4428354" cy="32446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000" kern="1200" dirty="0"/>
            <a:t>1. Safety</a:t>
          </a:r>
        </a:p>
        <a:p>
          <a:pPr marL="0" lvl="0" indent="0" algn="l" defTabSz="889000">
            <a:lnSpc>
              <a:spcPct val="90000"/>
            </a:lnSpc>
            <a:spcBef>
              <a:spcPct val="0"/>
            </a:spcBef>
            <a:spcAft>
              <a:spcPct val="35000"/>
            </a:spcAft>
            <a:buNone/>
          </a:pPr>
          <a:r>
            <a:rPr lang="en-US" sz="2000" kern="1200" dirty="0"/>
            <a:t>2. Formulation</a:t>
          </a:r>
        </a:p>
        <a:p>
          <a:pPr marL="0" lvl="0" indent="0" algn="l" defTabSz="889000">
            <a:lnSpc>
              <a:spcPct val="90000"/>
            </a:lnSpc>
            <a:spcBef>
              <a:spcPct val="0"/>
            </a:spcBef>
            <a:spcAft>
              <a:spcPct val="35000"/>
            </a:spcAft>
            <a:buNone/>
          </a:pPr>
          <a:r>
            <a:rPr lang="en-US" sz="2000" kern="1200" dirty="0"/>
            <a:t>3. Further assessment :Trauma – acute and long term ;cognitive impairment impact on problem solving/ insight/ decision making/ capacity ;Mental illness comorbidity; Neurological damage</a:t>
          </a:r>
        </a:p>
        <a:p>
          <a:pPr marL="0" lvl="0" indent="0" algn="l" defTabSz="889000">
            <a:lnSpc>
              <a:spcPct val="90000"/>
            </a:lnSpc>
            <a:spcBef>
              <a:spcPct val="0"/>
            </a:spcBef>
            <a:spcAft>
              <a:spcPct val="35000"/>
            </a:spcAft>
            <a:buNone/>
          </a:pPr>
          <a:r>
            <a:rPr lang="en-US" sz="2000" kern="1200" dirty="0"/>
            <a:t> </a:t>
          </a:r>
        </a:p>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endParaRPr lang="en-US" sz="2000" kern="1200" dirty="0"/>
        </a:p>
      </dsp:txBody>
      <dsp:txXfrm>
        <a:off x="6000767" y="739637"/>
        <a:ext cx="4238288" cy="30545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9A404-F47F-44DD-B89C-05340F5F65C5}">
      <dsp:nvSpPr>
        <dsp:cNvPr id="0" name=""/>
        <dsp:cNvSpPr/>
      </dsp:nvSpPr>
      <dsp:spPr>
        <a:xfrm>
          <a:off x="1261" y="29606"/>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BEF6A3-26A2-4BE8-BE57-60BE9810B738}">
      <dsp:nvSpPr>
        <dsp:cNvPr id="0" name=""/>
        <dsp:cNvSpPr/>
      </dsp:nvSpPr>
      <dsp:spPr>
        <a:xfrm>
          <a:off x="493301" y="497044"/>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ADAPTED INTERVENTIONS</a:t>
          </a:r>
        </a:p>
      </dsp:txBody>
      <dsp:txXfrm>
        <a:off x="575662" y="579405"/>
        <a:ext cx="4263632" cy="2647282"/>
      </dsp:txXfrm>
    </dsp:sp>
    <dsp:sp modelId="{79D87193-814B-48A3-9E8E-BD61C4209E12}">
      <dsp:nvSpPr>
        <dsp:cNvPr id="0" name=""/>
        <dsp:cNvSpPr/>
      </dsp:nvSpPr>
      <dsp:spPr>
        <a:xfrm>
          <a:off x="5413694" y="29606"/>
          <a:ext cx="4428354" cy="35397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48990-524C-4E22-A15B-2794EB9D5D54}">
      <dsp:nvSpPr>
        <dsp:cNvPr id="0" name=""/>
        <dsp:cNvSpPr/>
      </dsp:nvSpPr>
      <dsp:spPr>
        <a:xfrm>
          <a:off x="5905734" y="497044"/>
          <a:ext cx="4428354" cy="35397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000" kern="1200" dirty="0"/>
            <a:t>1. Rehabilitation goals</a:t>
          </a:r>
        </a:p>
        <a:p>
          <a:pPr marL="0" lvl="0" indent="0" algn="l" defTabSz="889000">
            <a:lnSpc>
              <a:spcPct val="90000"/>
            </a:lnSpc>
            <a:spcBef>
              <a:spcPct val="0"/>
            </a:spcBef>
            <a:spcAft>
              <a:spcPct val="35000"/>
            </a:spcAft>
            <a:buNone/>
          </a:pPr>
          <a:r>
            <a:rPr lang="en-US" sz="2000" kern="1200" dirty="0"/>
            <a:t>2. Psychological first aid</a:t>
          </a:r>
        </a:p>
        <a:p>
          <a:pPr marL="0" lvl="0" indent="0" algn="l" defTabSz="889000">
            <a:lnSpc>
              <a:spcPct val="90000"/>
            </a:lnSpc>
            <a:spcBef>
              <a:spcPct val="0"/>
            </a:spcBef>
            <a:spcAft>
              <a:spcPct val="35000"/>
            </a:spcAft>
            <a:buNone/>
          </a:pPr>
          <a:r>
            <a:rPr lang="en-US" sz="2000" kern="1200" dirty="0"/>
            <a:t>3. Education about brain injury; long term consequences</a:t>
          </a:r>
        </a:p>
        <a:p>
          <a:pPr marL="0" lvl="0" indent="0" algn="l" defTabSz="889000">
            <a:lnSpc>
              <a:spcPct val="90000"/>
            </a:lnSpc>
            <a:spcBef>
              <a:spcPct val="0"/>
            </a:spcBef>
            <a:spcAft>
              <a:spcPct val="35000"/>
            </a:spcAft>
            <a:buNone/>
          </a:pPr>
          <a:r>
            <a:rPr lang="en-US" sz="2000" kern="1200" dirty="0"/>
            <a:t>4. Cognitive compensatory strategies</a:t>
          </a:r>
        </a:p>
        <a:p>
          <a:pPr marL="0" lvl="0" indent="0" algn="l" defTabSz="889000">
            <a:lnSpc>
              <a:spcPct val="90000"/>
            </a:lnSpc>
            <a:spcBef>
              <a:spcPct val="0"/>
            </a:spcBef>
            <a:spcAft>
              <a:spcPct val="35000"/>
            </a:spcAft>
            <a:buNone/>
          </a:pPr>
          <a:r>
            <a:rPr lang="en-US" sz="2000" kern="1200" dirty="0"/>
            <a:t>5. Safety planning</a:t>
          </a:r>
        </a:p>
        <a:p>
          <a:pPr marL="0" lvl="0" indent="0" algn="l" defTabSz="889000">
            <a:lnSpc>
              <a:spcPct val="90000"/>
            </a:lnSpc>
            <a:spcBef>
              <a:spcPct val="0"/>
            </a:spcBef>
            <a:spcAft>
              <a:spcPct val="35000"/>
            </a:spcAft>
            <a:buNone/>
          </a:pPr>
          <a:r>
            <a:rPr lang="en-US" sz="2000" kern="1200" dirty="0"/>
            <a:t>6.Physical health – pain relief, epilepsy, medication management</a:t>
          </a:r>
        </a:p>
        <a:p>
          <a:pPr marL="0" lvl="0" indent="0" algn="l" defTabSz="889000">
            <a:lnSpc>
              <a:spcPct val="90000"/>
            </a:lnSpc>
            <a:spcBef>
              <a:spcPct val="0"/>
            </a:spcBef>
            <a:spcAft>
              <a:spcPct val="35000"/>
            </a:spcAft>
            <a:buNone/>
          </a:pPr>
          <a:r>
            <a:rPr lang="en-US" sz="2000" kern="1200" dirty="0"/>
            <a:t>7. Multi-agency engagement</a:t>
          </a:r>
        </a:p>
        <a:p>
          <a:pPr marL="0" lvl="0" indent="0" algn="l" defTabSz="889000">
            <a:lnSpc>
              <a:spcPct val="90000"/>
            </a:lnSpc>
            <a:spcBef>
              <a:spcPct val="0"/>
            </a:spcBef>
            <a:spcAft>
              <a:spcPct val="35000"/>
            </a:spcAft>
            <a:buNone/>
          </a:pPr>
          <a:endParaRPr lang="en-US" sz="2000" kern="1200" dirty="0"/>
        </a:p>
      </dsp:txBody>
      <dsp:txXfrm>
        <a:off x="6009411" y="600721"/>
        <a:ext cx="4221000" cy="3332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60394-4CBE-4C8D-BB8E-7B801BCA394E}">
      <dsp:nvSpPr>
        <dsp:cNvPr id="0" name=""/>
        <dsp:cNvSpPr/>
      </dsp:nvSpPr>
      <dsp:spPr>
        <a:xfrm>
          <a:off x="2174729" y="2447"/>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Encourage your client to see herself as the owner and gatekeeper of any information about her brain injury.</a:t>
          </a:r>
        </a:p>
      </dsp:txBody>
      <dsp:txXfrm>
        <a:off x="2174729" y="2447"/>
        <a:ext cx="8698918" cy="708845"/>
      </dsp:txXfrm>
    </dsp:sp>
    <dsp:sp modelId="{8ABAE960-A38E-4FC3-9BE5-F69569DD57A0}">
      <dsp:nvSpPr>
        <dsp:cNvPr id="0" name=""/>
        <dsp:cNvSpPr/>
      </dsp:nvSpPr>
      <dsp:spPr>
        <a:xfrm>
          <a:off x="0" y="2447"/>
          <a:ext cx="2174729" cy="708845"/>
        </a:xfrm>
        <a:prstGeom prst="rect">
          <a:avLst/>
        </a:prstGeom>
        <a:solidFill>
          <a:schemeClr val="accen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a:t>Encourage</a:t>
          </a:r>
        </a:p>
      </dsp:txBody>
      <dsp:txXfrm>
        <a:off x="0" y="2447"/>
        <a:ext cx="2174729" cy="708845"/>
      </dsp:txXfrm>
    </dsp:sp>
    <dsp:sp modelId="{BDE94713-D777-49A4-9919-4543C49DBA3B}">
      <dsp:nvSpPr>
        <dsp:cNvPr id="0" name=""/>
        <dsp:cNvSpPr/>
      </dsp:nvSpPr>
      <dsp:spPr>
        <a:xfrm>
          <a:off x="2174729" y="753823"/>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Help her make a list of people she feels are safe to discuss her brain injury with, and those she does not.</a:t>
          </a:r>
        </a:p>
      </dsp:txBody>
      <dsp:txXfrm>
        <a:off x="2174729" y="753823"/>
        <a:ext cx="8698918" cy="708845"/>
      </dsp:txXfrm>
    </dsp:sp>
    <dsp:sp modelId="{F20CB3F4-0226-46F7-AB08-D74A7A3A07FE}">
      <dsp:nvSpPr>
        <dsp:cNvPr id="0" name=""/>
        <dsp:cNvSpPr/>
      </dsp:nvSpPr>
      <dsp:spPr>
        <a:xfrm>
          <a:off x="0" y="753823"/>
          <a:ext cx="2174729" cy="708845"/>
        </a:xfrm>
        <a:prstGeom prst="rect">
          <a:avLst/>
        </a:prstGeom>
        <a:solidFill>
          <a:schemeClr val="accent1">
            <a:alpha val="90000"/>
            <a:hueOff val="0"/>
            <a:satOff val="0"/>
            <a:lumOff val="0"/>
            <a:alphaOff val="-6667"/>
          </a:schemeClr>
        </a:solidFill>
        <a:ln w="12700" cap="flat" cmpd="sng" algn="ctr">
          <a:solidFill>
            <a:schemeClr val="accent1">
              <a:alpha val="90000"/>
              <a:hueOff val="0"/>
              <a:satOff val="0"/>
              <a:lumOff val="0"/>
              <a:alphaOff val="-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a:t>Help</a:t>
          </a:r>
        </a:p>
      </dsp:txBody>
      <dsp:txXfrm>
        <a:off x="0" y="753823"/>
        <a:ext cx="2174729" cy="708845"/>
      </dsp:txXfrm>
    </dsp:sp>
    <dsp:sp modelId="{284DE32D-8DFD-4B35-8387-811C5B26175D}">
      <dsp:nvSpPr>
        <dsp:cNvPr id="0" name=""/>
        <dsp:cNvSpPr/>
      </dsp:nvSpPr>
      <dsp:spPr>
        <a:xfrm>
          <a:off x="2174729" y="1505199"/>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Ensure that doctors and professionals involved in her care understand the unique complexities that come with being a survivor of IPV, and the high degree of vigilance necessary to keep her information confidential.</a:t>
          </a:r>
        </a:p>
      </dsp:txBody>
      <dsp:txXfrm>
        <a:off x="2174729" y="1505199"/>
        <a:ext cx="8698918" cy="708845"/>
      </dsp:txXfrm>
    </dsp:sp>
    <dsp:sp modelId="{446DA8CB-B2AD-4943-B566-4D6D681F82B4}">
      <dsp:nvSpPr>
        <dsp:cNvPr id="0" name=""/>
        <dsp:cNvSpPr/>
      </dsp:nvSpPr>
      <dsp:spPr>
        <a:xfrm>
          <a:off x="0" y="1505199"/>
          <a:ext cx="2174729" cy="708845"/>
        </a:xfrm>
        <a:prstGeom prst="rect">
          <a:avLst/>
        </a:prstGeom>
        <a:solidFill>
          <a:schemeClr val="accent1">
            <a:alpha val="90000"/>
            <a:hueOff val="0"/>
            <a:satOff val="0"/>
            <a:lumOff val="0"/>
            <a:alphaOff val="-13333"/>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a:t>Ensure</a:t>
          </a:r>
        </a:p>
      </dsp:txBody>
      <dsp:txXfrm>
        <a:off x="0" y="1505199"/>
        <a:ext cx="2174729" cy="708845"/>
      </dsp:txXfrm>
    </dsp:sp>
    <dsp:sp modelId="{548F9E26-7E81-45C8-9BE0-4D8808E6E576}">
      <dsp:nvSpPr>
        <dsp:cNvPr id="0" name=""/>
        <dsp:cNvSpPr/>
      </dsp:nvSpPr>
      <dsp:spPr>
        <a:xfrm>
          <a:off x="2174729" y="2256574"/>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Support her in educating those around her about brain injury, and to combat any stigma that may arise</a:t>
          </a:r>
          <a:r>
            <a:rPr lang="en-US" sz="1200" kern="1200" dirty="0"/>
            <a:t>.</a:t>
          </a:r>
        </a:p>
      </dsp:txBody>
      <dsp:txXfrm>
        <a:off x="2174729" y="2256574"/>
        <a:ext cx="8698918" cy="708845"/>
      </dsp:txXfrm>
    </dsp:sp>
    <dsp:sp modelId="{7D60A648-DF23-4E46-B0D9-4EF9A338C2F4}">
      <dsp:nvSpPr>
        <dsp:cNvPr id="0" name=""/>
        <dsp:cNvSpPr/>
      </dsp:nvSpPr>
      <dsp:spPr>
        <a:xfrm>
          <a:off x="0" y="2256574"/>
          <a:ext cx="2174729" cy="708845"/>
        </a:xfrm>
        <a:prstGeom prst="rect">
          <a:avLst/>
        </a:prstGeom>
        <a:solidFill>
          <a:schemeClr val="accent1">
            <a:alpha val="90000"/>
            <a:hueOff val="0"/>
            <a:satOff val="0"/>
            <a:lumOff val="0"/>
            <a:alphaOff val="-2000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a:t>Support</a:t>
          </a:r>
        </a:p>
      </dsp:txBody>
      <dsp:txXfrm>
        <a:off x="0" y="2256574"/>
        <a:ext cx="2174729" cy="708845"/>
      </dsp:txXfrm>
    </dsp:sp>
    <dsp:sp modelId="{AE52EF82-AD66-410B-878B-44A6F1F2436B}">
      <dsp:nvSpPr>
        <dsp:cNvPr id="0" name=""/>
        <dsp:cNvSpPr/>
      </dsp:nvSpPr>
      <dsp:spPr>
        <a:xfrm>
          <a:off x="2174729" y="3007950"/>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Help her to find advocates who can accompany her to court proceedings and child services meetings, and speak up if information about her brain injury is used against her. If possible, offer to be that advocate in her life.</a:t>
          </a:r>
        </a:p>
      </dsp:txBody>
      <dsp:txXfrm>
        <a:off x="2174729" y="3007950"/>
        <a:ext cx="8698918" cy="708845"/>
      </dsp:txXfrm>
    </dsp:sp>
    <dsp:sp modelId="{CAEED33D-7DA8-40A5-A2BE-35E9C035700A}">
      <dsp:nvSpPr>
        <dsp:cNvPr id="0" name=""/>
        <dsp:cNvSpPr/>
      </dsp:nvSpPr>
      <dsp:spPr>
        <a:xfrm>
          <a:off x="0" y="3007950"/>
          <a:ext cx="2174729" cy="708845"/>
        </a:xfrm>
        <a:prstGeom prst="rect">
          <a:avLst/>
        </a:prstGeom>
        <a:solidFill>
          <a:schemeClr val="accent1">
            <a:alpha val="90000"/>
            <a:hueOff val="0"/>
            <a:satOff val="0"/>
            <a:lumOff val="0"/>
            <a:alphaOff val="-26667"/>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dirty="0"/>
            <a:t>Advocate</a:t>
          </a:r>
        </a:p>
      </dsp:txBody>
      <dsp:txXfrm>
        <a:off x="0" y="3007950"/>
        <a:ext cx="2174729" cy="708845"/>
      </dsp:txXfrm>
    </dsp:sp>
    <dsp:sp modelId="{EF466243-7F7D-41FF-AFD8-3E0B4539C30A}">
      <dsp:nvSpPr>
        <dsp:cNvPr id="0" name=""/>
        <dsp:cNvSpPr/>
      </dsp:nvSpPr>
      <dsp:spPr>
        <a:xfrm>
          <a:off x="2174729" y="3759326"/>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889000">
            <a:lnSpc>
              <a:spcPct val="90000"/>
            </a:lnSpc>
            <a:spcBef>
              <a:spcPct val="0"/>
            </a:spcBef>
            <a:spcAft>
              <a:spcPct val="35000"/>
            </a:spcAft>
            <a:buNone/>
          </a:pPr>
          <a:r>
            <a:rPr lang="en-US" sz="2000" kern="1200" dirty="0"/>
            <a:t>Ask her if she needs accommodations such as information in writing, large print, or more time to respond to questions</a:t>
          </a:r>
        </a:p>
      </dsp:txBody>
      <dsp:txXfrm>
        <a:off x="2174729" y="3759326"/>
        <a:ext cx="8698918" cy="708845"/>
      </dsp:txXfrm>
    </dsp:sp>
    <dsp:sp modelId="{6EB9C17F-DF1C-439A-87DA-EBB7028BB39A}">
      <dsp:nvSpPr>
        <dsp:cNvPr id="0" name=""/>
        <dsp:cNvSpPr/>
      </dsp:nvSpPr>
      <dsp:spPr>
        <a:xfrm>
          <a:off x="0" y="3759326"/>
          <a:ext cx="2174729" cy="708845"/>
        </a:xfrm>
        <a:prstGeom prst="rect">
          <a:avLst/>
        </a:prstGeom>
        <a:solidFill>
          <a:schemeClr val="accent1">
            <a:alpha val="90000"/>
            <a:hueOff val="0"/>
            <a:satOff val="0"/>
            <a:lumOff val="0"/>
            <a:alphaOff val="-33333"/>
          </a:schemeClr>
        </a:solidFill>
        <a:ln w="12700" cap="flat" cmpd="sng" algn="ctr">
          <a:solidFill>
            <a:schemeClr val="accent1">
              <a:alpha val="90000"/>
              <a:hueOff val="0"/>
              <a:satOff val="0"/>
              <a:lumOff val="0"/>
              <a:alphaOff val="-3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a:t>Ask</a:t>
          </a:r>
        </a:p>
      </dsp:txBody>
      <dsp:txXfrm>
        <a:off x="0" y="3759326"/>
        <a:ext cx="2174729" cy="708845"/>
      </dsp:txXfrm>
    </dsp:sp>
    <dsp:sp modelId="{7C2F0393-0188-4EE8-B1CB-C172721BC539}">
      <dsp:nvSpPr>
        <dsp:cNvPr id="0" name=""/>
        <dsp:cNvSpPr/>
      </dsp:nvSpPr>
      <dsp:spPr>
        <a:xfrm>
          <a:off x="2174729" y="4510702"/>
          <a:ext cx="8698918" cy="708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8783" tIns="180047" rIns="168783" bIns="180047" numCol="1" spcCol="1270" anchor="ctr" anchorCtr="0">
          <a:noAutofit/>
        </a:bodyPr>
        <a:lstStyle/>
        <a:p>
          <a:pPr marL="0" lvl="0" indent="0" algn="l" defTabSz="933450">
            <a:lnSpc>
              <a:spcPct val="90000"/>
            </a:lnSpc>
            <a:spcBef>
              <a:spcPct val="0"/>
            </a:spcBef>
            <a:spcAft>
              <a:spcPct val="35000"/>
            </a:spcAft>
            <a:buNone/>
          </a:pPr>
          <a:r>
            <a:rPr lang="en-US" sz="2100" kern="1200"/>
            <a:t>Ensure that resources for referral are present when a brain injury is disclosed</a:t>
          </a:r>
        </a:p>
      </dsp:txBody>
      <dsp:txXfrm>
        <a:off x="2174729" y="4510702"/>
        <a:ext cx="8698918" cy="708845"/>
      </dsp:txXfrm>
    </dsp:sp>
    <dsp:sp modelId="{702E99BD-A77F-4340-95D1-86886E6CA1DD}">
      <dsp:nvSpPr>
        <dsp:cNvPr id="0" name=""/>
        <dsp:cNvSpPr/>
      </dsp:nvSpPr>
      <dsp:spPr>
        <a:xfrm>
          <a:off x="0" y="4510702"/>
          <a:ext cx="2174729" cy="708845"/>
        </a:xfrm>
        <a:prstGeom prst="rect">
          <a:avLst/>
        </a:prstGeom>
        <a:solidFill>
          <a:schemeClr val="accent1">
            <a:alpha val="90000"/>
            <a:hueOff val="0"/>
            <a:satOff val="0"/>
            <a:lumOff val="0"/>
            <a:alphaOff val="-4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079" tIns="70018" rIns="115079" bIns="70018" numCol="1" spcCol="1270" anchor="ctr" anchorCtr="0">
          <a:noAutofit/>
        </a:bodyPr>
        <a:lstStyle/>
        <a:p>
          <a:pPr marL="0" lvl="0" indent="0" algn="ctr" defTabSz="1155700">
            <a:lnSpc>
              <a:spcPct val="90000"/>
            </a:lnSpc>
            <a:spcBef>
              <a:spcPct val="0"/>
            </a:spcBef>
            <a:spcAft>
              <a:spcPct val="35000"/>
            </a:spcAft>
            <a:buNone/>
          </a:pPr>
          <a:r>
            <a:rPr lang="en-US" sz="2600" kern="1200" dirty="0"/>
            <a:t>Resources</a:t>
          </a:r>
        </a:p>
      </dsp:txBody>
      <dsp:txXfrm>
        <a:off x="0" y="4510702"/>
        <a:ext cx="2174729" cy="7088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DB417F-933E-4293-915E-112175D08876}" type="datetimeFigureOut">
              <a:rPr lang="en-GB" smtClean="0"/>
              <a:t>19/11/2025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A93551-464A-472D-A830-9974006BDDD4}" type="slidenum">
              <a:rPr lang="en-GB" smtClean="0"/>
              <a:t>‹#›</a:t>
            </a:fld>
            <a:endParaRPr lang="en-GB"/>
          </a:p>
        </p:txBody>
      </p:sp>
    </p:spTree>
    <p:extLst>
      <p:ext uri="{BB962C8B-B14F-4D97-AF65-F5344CB8AC3E}">
        <p14:creationId xmlns:p14="http://schemas.microsoft.com/office/powerpoint/2010/main" val="225761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A93551-464A-472D-A830-9974006BDDD4}" type="slidenum">
              <a:rPr lang="en-GB" smtClean="0"/>
              <a:t>2</a:t>
            </a:fld>
            <a:endParaRPr lang="en-GB"/>
          </a:p>
        </p:txBody>
      </p:sp>
    </p:spTree>
    <p:extLst>
      <p:ext uri="{BB962C8B-B14F-4D97-AF65-F5344CB8AC3E}">
        <p14:creationId xmlns:p14="http://schemas.microsoft.com/office/powerpoint/2010/main" val="1116457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153CEAD9-C11C-48C3-A41E-84F86B508A07}" type="slidenum">
              <a:rPr lang="en-GB" smtClean="0"/>
              <a:t>15</a:t>
            </a:fld>
            <a:endParaRPr lang="en-GB"/>
          </a:p>
        </p:txBody>
      </p:sp>
    </p:spTree>
    <p:extLst>
      <p:ext uri="{BB962C8B-B14F-4D97-AF65-F5344CB8AC3E}">
        <p14:creationId xmlns:p14="http://schemas.microsoft.com/office/powerpoint/2010/main" val="3716335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B31F7-0690-2AD2-FCC1-B051441C1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65CDD-B714-89A5-77C2-7555103768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C724D-09B0-A830-A407-530491DBB02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994054-444F-175C-EAC9-78E32E10E4DB}"/>
              </a:ext>
            </a:extLst>
          </p:cNvPr>
          <p:cNvSpPr>
            <a:spLocks noGrp="1"/>
          </p:cNvSpPr>
          <p:nvPr>
            <p:ph type="sldNum" sz="quarter" idx="10"/>
          </p:nvPr>
        </p:nvSpPr>
        <p:spPr/>
        <p:txBody>
          <a:bodyPr/>
          <a:lstStyle/>
          <a:p>
            <a:fld id="{7EA93551-464A-472D-A830-9974006BDDD4}" type="slidenum">
              <a:rPr lang="en-GB" smtClean="0"/>
              <a:t>17</a:t>
            </a:fld>
            <a:endParaRPr lang="en-GB"/>
          </a:p>
        </p:txBody>
      </p:sp>
    </p:spTree>
    <p:extLst>
      <p:ext uri="{BB962C8B-B14F-4D97-AF65-F5344CB8AC3E}">
        <p14:creationId xmlns:p14="http://schemas.microsoft.com/office/powerpoint/2010/main" val="2546905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3CEAD9-C11C-48C3-A41E-84F86B508A07}" type="slidenum">
              <a:rPr lang="en-GB" smtClean="0"/>
              <a:t>23</a:t>
            </a:fld>
            <a:endParaRPr lang="en-GB"/>
          </a:p>
        </p:txBody>
      </p:sp>
    </p:spTree>
    <p:extLst>
      <p:ext uri="{BB962C8B-B14F-4D97-AF65-F5344CB8AC3E}">
        <p14:creationId xmlns:p14="http://schemas.microsoft.com/office/powerpoint/2010/main" val="2958260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A93551-464A-472D-A830-9974006BDDD4}" type="slidenum">
              <a:rPr lang="en-GB" smtClean="0"/>
              <a:t>3</a:t>
            </a:fld>
            <a:endParaRPr lang="en-GB"/>
          </a:p>
        </p:txBody>
      </p:sp>
    </p:spTree>
    <p:extLst>
      <p:ext uri="{BB962C8B-B14F-4D97-AF65-F5344CB8AC3E}">
        <p14:creationId xmlns:p14="http://schemas.microsoft.com/office/powerpoint/2010/main" val="3650618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A93551-464A-472D-A830-9974006BDDD4}" type="slidenum">
              <a:rPr lang="en-GB" smtClean="0"/>
              <a:t>4</a:t>
            </a:fld>
            <a:endParaRPr lang="en-GB"/>
          </a:p>
        </p:txBody>
      </p:sp>
    </p:spTree>
    <p:extLst>
      <p:ext uri="{BB962C8B-B14F-4D97-AF65-F5344CB8AC3E}">
        <p14:creationId xmlns:p14="http://schemas.microsoft.com/office/powerpoint/2010/main" val="3311171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1691AD-B62F-4289-9C29-C9640DBD5C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537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1691AD-B62F-4289-9C29-C9640DBD5C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508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rtl="0"/>
            <a:fld id="{08F3741E-4D5B-456C-B727-A39A52424FDD}" type="datetime1">
              <a:rPr lang="en-GB" smtClean="0"/>
              <a:t>19/11/2025</a:t>
            </a:fld>
            <a:endParaRPr lang="en-GB"/>
          </a:p>
        </p:txBody>
      </p:sp>
      <p:sp>
        <p:nvSpPr>
          <p:cNvPr id="5" name="Slide Number Placeholder 4"/>
          <p:cNvSpPr>
            <a:spLocks noGrp="1"/>
          </p:cNvSpPr>
          <p:nvPr>
            <p:ph type="sldNum" sz="quarter" idx="5"/>
          </p:nvPr>
        </p:nvSpPr>
        <p:spPr/>
        <p:txBody>
          <a:bodyPr/>
          <a:lstStyle/>
          <a:p>
            <a:pPr rtl="0"/>
            <a:fld id="{E7CCE34D-CFF1-4FFE-815B-D050E7ED2DFD}" type="slidenum">
              <a:rPr lang="en-GB" smtClean="0"/>
              <a:t>8</a:t>
            </a:fld>
            <a:endParaRPr lang="en-GB"/>
          </a:p>
        </p:txBody>
      </p:sp>
    </p:spTree>
    <p:extLst>
      <p:ext uri="{BB962C8B-B14F-4D97-AF65-F5344CB8AC3E}">
        <p14:creationId xmlns:p14="http://schemas.microsoft.com/office/powerpoint/2010/main" val="190483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B1957-1C49-985B-EE21-B7BC1DA9C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08D36-82FC-BAEA-3C6C-913B23B7F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A496F2-4EA2-9680-BBF8-3A02046C11A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99AC823-6001-D9C4-F8BC-F05B1D6AB2B4}"/>
              </a:ext>
            </a:extLst>
          </p:cNvPr>
          <p:cNvSpPr>
            <a:spLocks noGrp="1"/>
          </p:cNvSpPr>
          <p:nvPr>
            <p:ph type="sldNum" sz="quarter" idx="10"/>
          </p:nvPr>
        </p:nvSpPr>
        <p:spPr/>
        <p:txBody>
          <a:bodyPr/>
          <a:lstStyle/>
          <a:p>
            <a:fld id="{7EA93551-464A-472D-A830-9974006BDDD4}" type="slidenum">
              <a:rPr lang="en-GB" smtClean="0"/>
              <a:t>9</a:t>
            </a:fld>
            <a:endParaRPr lang="en-GB"/>
          </a:p>
        </p:txBody>
      </p:sp>
    </p:spTree>
    <p:extLst>
      <p:ext uri="{BB962C8B-B14F-4D97-AF65-F5344CB8AC3E}">
        <p14:creationId xmlns:p14="http://schemas.microsoft.com/office/powerpoint/2010/main" val="2584991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3CEAD9-C11C-48C3-A41E-84F86B508A07}" type="slidenum">
              <a:rPr lang="en-GB" smtClean="0"/>
              <a:t>10</a:t>
            </a:fld>
            <a:endParaRPr lang="en-GB"/>
          </a:p>
        </p:txBody>
      </p:sp>
    </p:spTree>
    <p:extLst>
      <p:ext uri="{BB962C8B-B14F-4D97-AF65-F5344CB8AC3E}">
        <p14:creationId xmlns:p14="http://schemas.microsoft.com/office/powerpoint/2010/main" val="262313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153CEAD9-C11C-48C3-A41E-84F86B508A07}" type="slidenum">
              <a:rPr lang="en-GB" smtClean="0"/>
              <a:t>11</a:t>
            </a:fld>
            <a:endParaRPr lang="en-GB"/>
          </a:p>
        </p:txBody>
      </p:sp>
    </p:spTree>
    <p:extLst>
      <p:ext uri="{BB962C8B-B14F-4D97-AF65-F5344CB8AC3E}">
        <p14:creationId xmlns:p14="http://schemas.microsoft.com/office/powerpoint/2010/main" val="1491157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D8894B3-A444-4C36-A13E-90D4B97CC173}"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429315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8894B3-A444-4C36-A13E-90D4B97CC173}"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361512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8894B3-A444-4C36-A13E-90D4B97CC173}"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1362990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8400" y="5198505"/>
            <a:ext cx="1910967" cy="13260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716" y="182652"/>
            <a:ext cx="2065644" cy="1433377"/>
          </a:xfrm>
          <a:prstGeom prst="rect">
            <a:avLst/>
          </a:prstGeom>
        </p:spPr>
      </p:pic>
    </p:spTree>
    <p:extLst>
      <p:ext uri="{BB962C8B-B14F-4D97-AF65-F5344CB8AC3E}">
        <p14:creationId xmlns:p14="http://schemas.microsoft.com/office/powerpoint/2010/main" val="3189919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8894B3-A444-4C36-A13E-90D4B97CC173}"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1950519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8894B3-A444-4C36-A13E-90D4B97CC173}"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247742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D8894B3-A444-4C36-A13E-90D4B97CC173}"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2276924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8894B3-A444-4C36-A13E-90D4B97CC173}" type="datetimeFigureOut">
              <a:rPr lang="en-GB" smtClean="0"/>
              <a:t>19/11/2025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229869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D8894B3-A444-4C36-A13E-90D4B97CC173}" type="datetimeFigureOut">
              <a:rPr lang="en-GB" smtClean="0"/>
              <a:t>19/11/2025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1446587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8894B3-A444-4C36-A13E-90D4B97CC173}" type="datetimeFigureOut">
              <a:rPr lang="en-GB" smtClean="0"/>
              <a:t>19/11/2025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4073367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8894B3-A444-4C36-A13E-90D4B97CC173}"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2767776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8894B3-A444-4C36-A13E-90D4B97CC173}"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1AC639-7623-474F-9E4C-0F4E3EA30066}" type="slidenum">
              <a:rPr lang="en-GB" smtClean="0"/>
              <a:t>‹#›</a:t>
            </a:fld>
            <a:endParaRPr lang="en-GB"/>
          </a:p>
        </p:txBody>
      </p:sp>
    </p:spTree>
    <p:extLst>
      <p:ext uri="{BB962C8B-B14F-4D97-AF65-F5344CB8AC3E}">
        <p14:creationId xmlns:p14="http://schemas.microsoft.com/office/powerpoint/2010/main" val="92913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8894B3-A444-4C36-A13E-90D4B97CC173}" type="datetimeFigureOut">
              <a:rPr lang="en-GB" smtClean="0"/>
              <a:t>19/11/2025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AC639-7623-474F-9E4C-0F4E3EA30066}" type="slidenum">
              <a:rPr lang="en-GB" smtClean="0"/>
              <a:t>‹#›</a:t>
            </a:fld>
            <a:endParaRPr lang="en-GB"/>
          </a:p>
        </p:txBody>
      </p:sp>
    </p:spTree>
    <p:extLst>
      <p:ext uri="{BB962C8B-B14F-4D97-AF65-F5344CB8AC3E}">
        <p14:creationId xmlns:p14="http://schemas.microsoft.com/office/powerpoint/2010/main" val="2733251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hyperlink" Target="https://brainkind.org/" TargetMode="External"/><Relationship Id="rId7" Type="http://schemas.openxmlformats.org/officeDocument/2006/relationships/image" Target="../media/image28.png"/><Relationship Id="rId2" Type="http://schemas.openxmlformats.org/officeDocument/2006/relationships/hyperlink" Target="https://www.headway.org.uk/" TargetMode="Externa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pinkconcussions.com/" TargetMode="External"/><Relationship Id="rId10" Type="http://schemas.openxmlformats.org/officeDocument/2006/relationships/image" Target="../media/image31.png"/><Relationship Id="rId4" Type="http://schemas.openxmlformats.org/officeDocument/2006/relationships/hyperlink" Target="https://ukabif.org.uk/" TargetMode="External"/><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bbc.co.uk/sport/68251042"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brainkind.org/too-many-to-count/" TargetMode="External"/><Relationship Id="rId4" Type="http://schemas.openxmlformats.org/officeDocument/2006/relationships/hyperlink" Target="https://commonslibrary.parliament.uk/representation-of-women-in-the-armed-forces/" TargetMode="Externa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www.sciencedirect.com/science/article/pii/S0969996122000043#bb0045"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hyperlink" Target="https://brainkind.org/wp-content/uploads/2023/12/Making-the-Link-Female-Offending-and-Brain-Injury.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legislation.gov.uk/ukpga/2015/9/section/75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82" y="-86241"/>
            <a:ext cx="12192000" cy="6858000"/>
          </a:xfrm>
          <a:prstGeom prst="rect">
            <a:avLst/>
          </a:prstGeom>
        </p:spPr>
      </p:pic>
      <p:sp>
        <p:nvSpPr>
          <p:cNvPr id="3" name="TextBox 2"/>
          <p:cNvSpPr txBox="1"/>
          <p:nvPr/>
        </p:nvSpPr>
        <p:spPr>
          <a:xfrm>
            <a:off x="3445744" y="1695113"/>
            <a:ext cx="5451676" cy="1754326"/>
          </a:xfrm>
          <a:prstGeom prst="rect">
            <a:avLst/>
          </a:prstGeom>
          <a:noFill/>
        </p:spPr>
        <p:txBody>
          <a:bodyPr wrap="square" rtlCol="0">
            <a:spAutoFit/>
          </a:bodyPr>
          <a:lstStyle/>
          <a:p>
            <a:pPr algn="ctr">
              <a:spcAft>
                <a:spcPts val="0"/>
              </a:spcAft>
            </a:pPr>
            <a:r>
              <a:rPr lang="en-GB" sz="54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“Women are not small men” </a:t>
            </a:r>
          </a:p>
        </p:txBody>
      </p:sp>
      <p:sp>
        <p:nvSpPr>
          <p:cNvPr id="5" name="Rectangle 4"/>
          <p:cNvSpPr/>
          <p:nvPr/>
        </p:nvSpPr>
        <p:spPr>
          <a:xfrm>
            <a:off x="3445744" y="3737746"/>
            <a:ext cx="5451676" cy="1200329"/>
          </a:xfrm>
          <a:prstGeom prst="rect">
            <a:avLst/>
          </a:prstGeom>
        </p:spPr>
        <p:txBody>
          <a:bodyPr wrap="square">
            <a:spAutoFit/>
          </a:bodyPr>
          <a:lstStyle/>
          <a:p>
            <a:pPr algn="ctr"/>
            <a:r>
              <a:rPr lang="en-GB" sz="3600" dirty="0"/>
              <a:t>Assessing and managing TBI in women</a:t>
            </a:r>
          </a:p>
        </p:txBody>
      </p:sp>
      <p:sp>
        <p:nvSpPr>
          <p:cNvPr id="8" name="TextBox 7">
            <a:extLst>
              <a:ext uri="{FF2B5EF4-FFF2-40B4-BE49-F238E27FC236}">
                <a16:creationId xmlns:a16="http://schemas.microsoft.com/office/drawing/2014/main" id="{A8AF0B80-042A-BE6D-1151-FE2FAD589704}"/>
              </a:ext>
            </a:extLst>
          </p:cNvPr>
          <p:cNvSpPr txBox="1"/>
          <p:nvPr/>
        </p:nvSpPr>
        <p:spPr>
          <a:xfrm>
            <a:off x="3932022" y="5854084"/>
            <a:ext cx="4965398" cy="707886"/>
          </a:xfrm>
          <a:prstGeom prst="rect">
            <a:avLst/>
          </a:prstGeom>
          <a:noFill/>
        </p:spPr>
        <p:txBody>
          <a:bodyPr wrap="none" rtlCol="0">
            <a:spAutoFit/>
          </a:bodyPr>
          <a:lstStyle/>
          <a:p>
            <a:pPr algn="ctr"/>
            <a:r>
              <a:rPr lang="en-GB" sz="2000" dirty="0"/>
              <a:t>Dr Czarina Kirk Consultant Neuropsychiatrist , </a:t>
            </a:r>
          </a:p>
          <a:p>
            <a:pPr algn="ctr"/>
            <a:r>
              <a:rPr lang="en-GB" sz="2000" dirty="0"/>
              <a:t>Vice Chair Neuropsychiatry Faculty</a:t>
            </a:r>
          </a:p>
        </p:txBody>
      </p:sp>
      <p:pic>
        <p:nvPicPr>
          <p:cNvPr id="9" name="Picture 8">
            <a:extLst>
              <a:ext uri="{FF2B5EF4-FFF2-40B4-BE49-F238E27FC236}">
                <a16:creationId xmlns:a16="http://schemas.microsoft.com/office/drawing/2014/main" id="{A16ECF3C-F5B4-6705-AB0F-30E277E21076}"/>
              </a:ext>
            </a:extLst>
          </p:cNvPr>
          <p:cNvPicPr>
            <a:picLocks noChangeAspect="1"/>
          </p:cNvPicPr>
          <p:nvPr/>
        </p:nvPicPr>
        <p:blipFill>
          <a:blip r:embed="rId3"/>
          <a:stretch>
            <a:fillRect/>
          </a:stretch>
        </p:blipFill>
        <p:spPr>
          <a:xfrm>
            <a:off x="9952702" y="5140949"/>
            <a:ext cx="2163716" cy="1426270"/>
          </a:xfrm>
          <a:prstGeom prst="rect">
            <a:avLst/>
          </a:prstGeom>
        </p:spPr>
      </p:pic>
    </p:spTree>
    <p:extLst>
      <p:ext uri="{BB962C8B-B14F-4D97-AF65-F5344CB8AC3E}">
        <p14:creationId xmlns:p14="http://schemas.microsoft.com/office/powerpoint/2010/main" val="1825627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BFD17-CB8D-FE0A-D6BF-1200A81400A2}"/>
              </a:ext>
            </a:extLst>
          </p:cNvPr>
          <p:cNvSpPr>
            <a:spLocks noGrp="1"/>
          </p:cNvSpPr>
          <p:nvPr>
            <p:ph type="title"/>
          </p:nvPr>
        </p:nvSpPr>
        <p:spPr/>
        <p:txBody>
          <a:bodyPr/>
          <a:lstStyle/>
          <a:p>
            <a:pPr algn="ctr"/>
            <a:r>
              <a:rPr lang="en-GB" b="1" dirty="0">
                <a:solidFill>
                  <a:srgbClr val="0770BA"/>
                </a:solidFill>
                <a:effectLst>
                  <a:outerShdw blurRad="38100" dist="38100" dir="2700000" algn="tl">
                    <a:srgbClr val="000000">
                      <a:alpha val="43137"/>
                    </a:srgbClr>
                  </a:outerShdw>
                </a:effectLst>
              </a:rPr>
              <a:t>Brain Injury and Suicide</a:t>
            </a:r>
          </a:p>
        </p:txBody>
      </p:sp>
      <p:sp>
        <p:nvSpPr>
          <p:cNvPr id="3" name="Content Placeholder 2">
            <a:extLst>
              <a:ext uri="{FF2B5EF4-FFF2-40B4-BE49-F238E27FC236}">
                <a16:creationId xmlns:a16="http://schemas.microsoft.com/office/drawing/2014/main" id="{D45402F5-3E8A-4572-0982-62C4399E2008}"/>
              </a:ext>
            </a:extLst>
          </p:cNvPr>
          <p:cNvSpPr>
            <a:spLocks noGrp="1"/>
          </p:cNvSpPr>
          <p:nvPr>
            <p:ph idx="1"/>
          </p:nvPr>
        </p:nvSpPr>
        <p:spPr>
          <a:xfrm>
            <a:off x="556260" y="1690688"/>
            <a:ext cx="8004810" cy="4801552"/>
          </a:xfrm>
        </p:spPr>
        <p:txBody>
          <a:bodyPr>
            <a:normAutofit fontScale="92500" lnSpcReduction="20000"/>
          </a:bodyPr>
          <a:lstStyle/>
          <a:p>
            <a:r>
              <a:rPr lang="en-GB" dirty="0">
                <a:solidFill>
                  <a:srgbClr val="0770BA"/>
                </a:solidFill>
              </a:rPr>
              <a:t>Large population-level studies have confirmed a </a:t>
            </a:r>
            <a:r>
              <a:rPr lang="en-GB" b="1" dirty="0">
                <a:solidFill>
                  <a:srgbClr val="0770BA"/>
                </a:solidFill>
              </a:rPr>
              <a:t>2x</a:t>
            </a:r>
            <a:r>
              <a:rPr lang="en-GB" dirty="0">
                <a:solidFill>
                  <a:srgbClr val="0770BA"/>
                </a:solidFill>
              </a:rPr>
              <a:t> to </a:t>
            </a:r>
            <a:r>
              <a:rPr lang="en-GB" b="1" dirty="0">
                <a:solidFill>
                  <a:srgbClr val="0770BA"/>
                </a:solidFill>
              </a:rPr>
              <a:t>3x </a:t>
            </a:r>
            <a:r>
              <a:rPr lang="en-GB" dirty="0">
                <a:solidFill>
                  <a:srgbClr val="0770BA"/>
                </a:solidFill>
              </a:rPr>
              <a:t>inflated risk of suicide following brain injury (</a:t>
            </a:r>
            <a:r>
              <a:rPr lang="en-GB" dirty="0" err="1">
                <a:solidFill>
                  <a:srgbClr val="0770BA"/>
                </a:solidFill>
              </a:rPr>
              <a:t>Fann</a:t>
            </a:r>
            <a:r>
              <a:rPr lang="en-GB" dirty="0">
                <a:solidFill>
                  <a:srgbClr val="0770BA"/>
                </a:solidFill>
              </a:rPr>
              <a:t> et al., 2002; </a:t>
            </a:r>
            <a:r>
              <a:rPr lang="en-GB" dirty="0" err="1">
                <a:solidFill>
                  <a:srgbClr val="0770BA"/>
                </a:solidFill>
              </a:rPr>
              <a:t>Mackelprang</a:t>
            </a:r>
            <a:r>
              <a:rPr lang="en-GB" dirty="0">
                <a:solidFill>
                  <a:srgbClr val="0770BA"/>
                </a:solidFill>
              </a:rPr>
              <a:t> et al., 2014; Fazel et al., 2014)</a:t>
            </a:r>
          </a:p>
          <a:p>
            <a:r>
              <a:rPr lang="en-GB" dirty="0">
                <a:solidFill>
                  <a:srgbClr val="0770BA"/>
                </a:solidFill>
              </a:rPr>
              <a:t>Up to </a:t>
            </a:r>
            <a:r>
              <a:rPr lang="en-GB" b="1" dirty="0">
                <a:solidFill>
                  <a:srgbClr val="0770BA"/>
                </a:solidFill>
              </a:rPr>
              <a:t>25%</a:t>
            </a:r>
            <a:r>
              <a:rPr lang="en-GB" dirty="0">
                <a:solidFill>
                  <a:srgbClr val="0770BA"/>
                </a:solidFill>
              </a:rPr>
              <a:t> of people with brain injury think about suicide in the first year </a:t>
            </a:r>
          </a:p>
          <a:p>
            <a:r>
              <a:rPr lang="en-GB" dirty="0">
                <a:solidFill>
                  <a:srgbClr val="0770BA"/>
                </a:solidFill>
              </a:rPr>
              <a:t>This is even higher for </a:t>
            </a:r>
            <a:r>
              <a:rPr lang="en-GB" b="1" dirty="0">
                <a:solidFill>
                  <a:srgbClr val="0770BA"/>
                </a:solidFill>
              </a:rPr>
              <a:t>adolescents</a:t>
            </a:r>
            <a:r>
              <a:rPr lang="en-GB" dirty="0">
                <a:solidFill>
                  <a:srgbClr val="0770BA"/>
                </a:solidFill>
              </a:rPr>
              <a:t> (Marsden et al., 2018)</a:t>
            </a:r>
          </a:p>
          <a:p>
            <a:r>
              <a:rPr lang="en-GB" dirty="0">
                <a:solidFill>
                  <a:srgbClr val="0770BA"/>
                </a:solidFill>
              </a:rPr>
              <a:t>The increased risk is </a:t>
            </a:r>
            <a:r>
              <a:rPr lang="en-GB" b="1" dirty="0">
                <a:solidFill>
                  <a:srgbClr val="0770BA"/>
                </a:solidFill>
              </a:rPr>
              <a:t>lifelong </a:t>
            </a:r>
            <a:r>
              <a:rPr lang="en-GB" dirty="0">
                <a:solidFill>
                  <a:srgbClr val="0770BA"/>
                </a:solidFill>
              </a:rPr>
              <a:t>(</a:t>
            </a:r>
            <a:r>
              <a:rPr lang="en-GB" dirty="0" err="1">
                <a:solidFill>
                  <a:srgbClr val="0770BA"/>
                </a:solidFill>
              </a:rPr>
              <a:t>Misono</a:t>
            </a:r>
            <a:r>
              <a:rPr lang="en-GB" dirty="0">
                <a:solidFill>
                  <a:srgbClr val="0770BA"/>
                </a:solidFill>
              </a:rPr>
              <a:t> et al., 2008) </a:t>
            </a:r>
          </a:p>
          <a:p>
            <a:r>
              <a:rPr lang="en-GB" dirty="0">
                <a:solidFill>
                  <a:srgbClr val="0770BA"/>
                </a:solidFill>
              </a:rPr>
              <a:t>Association with early mood symptoms, premorbid mental illness, limited education, previous suicide attempts</a:t>
            </a:r>
          </a:p>
          <a:p>
            <a:r>
              <a:rPr lang="en-GB" dirty="0">
                <a:solidFill>
                  <a:srgbClr val="0770BA"/>
                </a:solidFill>
                <a:latin typeface="Calibri" panose="020F0502020204030204" pitchFamily="34" charset="0"/>
                <a:ea typeface="Calibri" panose="020F0502020204030204" pitchFamily="34" charset="0"/>
                <a:cs typeface="Times New Roman" panose="02020603050405020304" pitchFamily="18" charset="0"/>
              </a:rPr>
              <a:t>Suicide associated with TBI has been the subject of numerous </a:t>
            </a:r>
            <a:r>
              <a:rPr lang="en-GB" b="1" dirty="0">
                <a:solidFill>
                  <a:srgbClr val="0770BA"/>
                </a:solidFill>
                <a:latin typeface="Calibri" panose="020F0502020204030204" pitchFamily="34" charset="0"/>
                <a:ea typeface="Calibri" panose="020F0502020204030204" pitchFamily="34" charset="0"/>
                <a:cs typeface="Times New Roman" panose="02020603050405020304" pitchFamily="18" charset="0"/>
              </a:rPr>
              <a:t>UK Coroner’s </a:t>
            </a:r>
            <a:r>
              <a:rPr lang="en-GB" dirty="0">
                <a:solidFill>
                  <a:srgbClr val="0770BA"/>
                </a:solidFill>
                <a:latin typeface="Calibri" panose="020F0502020204030204" pitchFamily="34" charset="0"/>
                <a:ea typeface="Calibri" panose="020F0502020204030204" pitchFamily="34" charset="0"/>
                <a:cs typeface="Times New Roman" panose="02020603050405020304" pitchFamily="18" charset="0"/>
              </a:rPr>
              <a:t>Reports. </a:t>
            </a:r>
            <a:br>
              <a:rPr lang="en-GB" sz="2400" dirty="0"/>
            </a:br>
            <a:endParaRPr lang="en-GB" sz="2400" dirty="0"/>
          </a:p>
        </p:txBody>
      </p:sp>
      <p:pic>
        <p:nvPicPr>
          <p:cNvPr id="9" name="Picture 6" descr="Patient Health Questionna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0702" y="1969373"/>
            <a:ext cx="2152650" cy="319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4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BFD17-CB8D-FE0A-D6BF-1200A81400A2}"/>
              </a:ext>
            </a:extLst>
          </p:cNvPr>
          <p:cNvSpPr>
            <a:spLocks noGrp="1"/>
          </p:cNvSpPr>
          <p:nvPr>
            <p:ph type="title"/>
          </p:nvPr>
        </p:nvSpPr>
        <p:spPr>
          <a:xfrm>
            <a:off x="714885" y="724304"/>
            <a:ext cx="10515600" cy="1325563"/>
          </a:xfrm>
        </p:spPr>
        <p:txBody>
          <a:bodyPr/>
          <a:lstStyle/>
          <a:p>
            <a:r>
              <a:rPr lang="en-GB" b="1" dirty="0">
                <a:solidFill>
                  <a:srgbClr val="0770BA"/>
                </a:solidFill>
                <a:effectLst>
                  <a:outerShdw blurRad="38100" dist="38100" dir="2700000" algn="tl">
                    <a:srgbClr val="000000">
                      <a:alpha val="43137"/>
                    </a:srgbClr>
                  </a:outerShdw>
                </a:effectLst>
              </a:rPr>
              <a:t>Suicide and Self harm following brain injury</a:t>
            </a:r>
          </a:p>
        </p:txBody>
      </p:sp>
      <p:sp>
        <p:nvSpPr>
          <p:cNvPr id="3" name="Content Placeholder 2">
            <a:extLst>
              <a:ext uri="{FF2B5EF4-FFF2-40B4-BE49-F238E27FC236}">
                <a16:creationId xmlns:a16="http://schemas.microsoft.com/office/drawing/2014/main" id="{D45402F5-3E8A-4572-0982-62C4399E2008}"/>
              </a:ext>
            </a:extLst>
          </p:cNvPr>
          <p:cNvSpPr>
            <a:spLocks noGrp="1"/>
          </p:cNvSpPr>
          <p:nvPr>
            <p:ph idx="1"/>
          </p:nvPr>
        </p:nvSpPr>
        <p:spPr/>
        <p:txBody>
          <a:bodyPr/>
          <a:lstStyle/>
          <a:p>
            <a:pPr marL="0" indent="0">
              <a:buNone/>
            </a:pPr>
            <a:r>
              <a:rPr lang="en-GB" dirty="0">
                <a:solidFill>
                  <a:srgbClr val="0770BA"/>
                </a:solidFill>
              </a:rPr>
              <a:t>More </a:t>
            </a:r>
            <a:r>
              <a:rPr lang="en-GB" b="1" dirty="0">
                <a:solidFill>
                  <a:srgbClr val="0770BA"/>
                </a:solidFill>
              </a:rPr>
              <a:t>severe</a:t>
            </a:r>
            <a:r>
              <a:rPr lang="en-GB" dirty="0">
                <a:solidFill>
                  <a:srgbClr val="0770BA"/>
                </a:solidFill>
              </a:rPr>
              <a:t> the injury the higher the risk….but also repeated mild TBI can lead to mood and personality changes</a:t>
            </a:r>
          </a:p>
          <a:p>
            <a:pPr marL="0" indent="0">
              <a:buNone/>
            </a:pPr>
            <a:endParaRPr lang="en-GB" dirty="0"/>
          </a:p>
          <a:p>
            <a:r>
              <a:rPr lang="en-GB" dirty="0">
                <a:solidFill>
                  <a:srgbClr val="FF0000"/>
                </a:solidFill>
              </a:rPr>
              <a:t>Intimate partner violence</a:t>
            </a:r>
          </a:p>
          <a:p>
            <a:r>
              <a:rPr lang="en-GB" dirty="0"/>
              <a:t>Childhood trauma – physical abuse, neglect, emotional</a:t>
            </a:r>
          </a:p>
          <a:p>
            <a:r>
              <a:rPr lang="en-GB" dirty="0">
                <a:solidFill>
                  <a:srgbClr val="FF0000"/>
                </a:solidFill>
              </a:rPr>
              <a:t>Contact sports</a:t>
            </a:r>
          </a:p>
          <a:p>
            <a:r>
              <a:rPr lang="en-GB" dirty="0"/>
              <a:t>Violent assaults </a:t>
            </a:r>
          </a:p>
          <a:p>
            <a:r>
              <a:rPr lang="en-GB" dirty="0">
                <a:solidFill>
                  <a:srgbClr val="FF0000"/>
                </a:solidFill>
              </a:rPr>
              <a:t>Brain damage due to substance / alcohol misuse</a:t>
            </a:r>
          </a:p>
          <a:p>
            <a:endParaRPr lang="en-GB" dirty="0"/>
          </a:p>
        </p:txBody>
      </p:sp>
      <p:pic>
        <p:nvPicPr>
          <p:cNvPr id="7" name="Picture 6"/>
          <p:cNvPicPr>
            <a:picLocks noChangeAspect="1"/>
          </p:cNvPicPr>
          <p:nvPr/>
        </p:nvPicPr>
        <p:blipFill>
          <a:blip r:embed="rId3"/>
          <a:stretch>
            <a:fillRect/>
          </a:stretch>
        </p:blipFill>
        <p:spPr>
          <a:xfrm>
            <a:off x="9716768" y="2382879"/>
            <a:ext cx="1637032" cy="1473742"/>
          </a:xfrm>
          <a:prstGeom prst="rect">
            <a:avLst/>
          </a:prstGeom>
        </p:spPr>
      </p:pic>
      <p:pic>
        <p:nvPicPr>
          <p:cNvPr id="8" name="Picture 7"/>
          <p:cNvPicPr>
            <a:picLocks noChangeAspect="1"/>
          </p:cNvPicPr>
          <p:nvPr/>
        </p:nvPicPr>
        <p:blipFill>
          <a:blip r:embed="rId4"/>
          <a:stretch>
            <a:fillRect/>
          </a:stretch>
        </p:blipFill>
        <p:spPr>
          <a:xfrm>
            <a:off x="9144000" y="4310096"/>
            <a:ext cx="1437406" cy="1124045"/>
          </a:xfrm>
          <a:prstGeom prst="rect">
            <a:avLst/>
          </a:prstGeom>
        </p:spPr>
      </p:pic>
    </p:spTree>
    <p:extLst>
      <p:ext uri="{BB962C8B-B14F-4D97-AF65-F5344CB8AC3E}">
        <p14:creationId xmlns:p14="http://schemas.microsoft.com/office/powerpoint/2010/main" val="3314973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4422DE-F308-3973-BAA6-BA8BF294216F}"/>
              </a:ext>
            </a:extLst>
          </p:cNvPr>
          <p:cNvSpPr>
            <a:spLocks noGrp="1"/>
          </p:cNvSpPr>
          <p:nvPr>
            <p:ph type="title"/>
          </p:nvPr>
        </p:nvSpPr>
        <p:spPr>
          <a:xfrm>
            <a:off x="1524000" y="548640"/>
            <a:ext cx="9160475" cy="1132258"/>
          </a:xfrm>
        </p:spPr>
        <p:txBody>
          <a:bodyPr anchor="ctr">
            <a:normAutofit/>
          </a:bodyPr>
          <a:lstStyle/>
          <a:p>
            <a:pPr algn="ctr"/>
            <a:r>
              <a:rPr lang="en-GB" sz="3700" dirty="0"/>
              <a:t>Assessing Brain Injury in Women Step 1</a:t>
            </a:r>
          </a:p>
        </p:txBody>
      </p:sp>
      <p:graphicFrame>
        <p:nvGraphicFramePr>
          <p:cNvPr id="5" name="Content Placeholder 2">
            <a:extLst>
              <a:ext uri="{FF2B5EF4-FFF2-40B4-BE49-F238E27FC236}">
                <a16:creationId xmlns:a16="http://schemas.microsoft.com/office/drawing/2014/main" id="{60FAEE51-ED0B-F5AF-EC3E-4A20D30CCF81}"/>
              </a:ext>
            </a:extLst>
          </p:cNvPr>
          <p:cNvGraphicFramePr>
            <a:graphicFrameLocks noGrp="1"/>
          </p:cNvGraphicFramePr>
          <p:nvPr>
            <p:ph idx="1"/>
            <p:extLst>
              <p:ext uri="{D42A27DB-BD31-4B8C-83A1-F6EECF244321}">
                <p14:modId xmlns:p14="http://schemas.microsoft.com/office/powerpoint/2010/main" val="2446480672"/>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621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4A1B3-47D0-4FD5-62D7-B36079568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72B14-2F2A-97D9-33EF-746BDB57AC3B}"/>
              </a:ext>
            </a:extLst>
          </p:cNvPr>
          <p:cNvSpPr>
            <a:spLocks noGrp="1"/>
          </p:cNvSpPr>
          <p:nvPr>
            <p:ph type="title"/>
          </p:nvPr>
        </p:nvSpPr>
        <p:spPr>
          <a:xfrm>
            <a:off x="1524000" y="548640"/>
            <a:ext cx="9160475" cy="1132258"/>
          </a:xfrm>
        </p:spPr>
        <p:txBody>
          <a:bodyPr anchor="ctr">
            <a:normAutofit/>
          </a:bodyPr>
          <a:lstStyle/>
          <a:p>
            <a:pPr algn="ctr"/>
            <a:r>
              <a:rPr lang="en-GB" sz="3700" dirty="0"/>
              <a:t>Assessing Brain Injury in Women Step 2</a:t>
            </a:r>
          </a:p>
        </p:txBody>
      </p:sp>
      <p:graphicFrame>
        <p:nvGraphicFramePr>
          <p:cNvPr id="5" name="Content Placeholder 2">
            <a:extLst>
              <a:ext uri="{FF2B5EF4-FFF2-40B4-BE49-F238E27FC236}">
                <a16:creationId xmlns:a16="http://schemas.microsoft.com/office/drawing/2014/main" id="{43394238-45DE-7F71-0923-3FB03279ACB3}"/>
              </a:ext>
            </a:extLst>
          </p:cNvPr>
          <p:cNvGraphicFramePr>
            <a:graphicFrameLocks noGrp="1"/>
          </p:cNvGraphicFramePr>
          <p:nvPr>
            <p:ph idx="1"/>
            <p:extLst>
              <p:ext uri="{D42A27DB-BD31-4B8C-83A1-F6EECF244321}">
                <p14:modId xmlns:p14="http://schemas.microsoft.com/office/powerpoint/2010/main" val="143516106"/>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132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9918" y="403359"/>
            <a:ext cx="8920707" cy="528088"/>
          </a:xfrm>
        </p:spPr>
        <p:txBody>
          <a:bodyPr>
            <a:normAutofit fontScale="90000"/>
          </a:bodyPr>
          <a:lstStyle/>
          <a:p>
            <a:endParaRPr lang="en-GB" dirty="0"/>
          </a:p>
        </p:txBody>
      </p:sp>
      <p:sp>
        <p:nvSpPr>
          <p:cNvPr id="4" name="Rectangle 3"/>
          <p:cNvSpPr/>
          <p:nvPr/>
        </p:nvSpPr>
        <p:spPr>
          <a:xfrm>
            <a:off x="2434630" y="1191926"/>
            <a:ext cx="1368152" cy="1099921"/>
          </a:xfrm>
          <a:prstGeom prst="rect">
            <a:avLst/>
          </a:prstGeom>
          <a:gradFill flip="none" rotWithShape="1">
            <a:gsLst>
              <a:gs pos="0">
                <a:srgbClr val="FF66FF"/>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Pre-injury factors</a:t>
            </a:r>
          </a:p>
        </p:txBody>
      </p:sp>
      <p:sp>
        <p:nvSpPr>
          <p:cNvPr id="5" name="Text Placeholder 4"/>
          <p:cNvSpPr>
            <a:spLocks noGrp="1"/>
          </p:cNvSpPr>
          <p:nvPr>
            <p:ph type="body" idx="1"/>
          </p:nvPr>
        </p:nvSpPr>
        <p:spPr>
          <a:xfrm>
            <a:off x="8007520" y="1356144"/>
            <a:ext cx="1584176" cy="106474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bg1"/>
                </a:solidFill>
              </a:rPr>
              <a:t>Social context </a:t>
            </a:r>
          </a:p>
        </p:txBody>
      </p:sp>
      <p:sp>
        <p:nvSpPr>
          <p:cNvPr id="6" name="Rectangle 5"/>
          <p:cNvSpPr/>
          <p:nvPr/>
        </p:nvSpPr>
        <p:spPr>
          <a:xfrm>
            <a:off x="4943872" y="1320968"/>
            <a:ext cx="2160240" cy="1243937"/>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Brain Pathology</a:t>
            </a:r>
          </a:p>
        </p:txBody>
      </p:sp>
      <p:sp>
        <p:nvSpPr>
          <p:cNvPr id="7" name="Rectangle 6"/>
          <p:cNvSpPr/>
          <p:nvPr/>
        </p:nvSpPr>
        <p:spPr>
          <a:xfrm>
            <a:off x="2071836" y="2996953"/>
            <a:ext cx="1964614" cy="129160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Cognitive difficulties</a:t>
            </a:r>
          </a:p>
        </p:txBody>
      </p:sp>
      <p:sp>
        <p:nvSpPr>
          <p:cNvPr id="8" name="Rectangle 7"/>
          <p:cNvSpPr/>
          <p:nvPr/>
        </p:nvSpPr>
        <p:spPr>
          <a:xfrm>
            <a:off x="4036450" y="5281047"/>
            <a:ext cx="4219790" cy="12661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0070C0"/>
                </a:solidFill>
              </a:rPr>
              <a:t>Behaviour / function</a:t>
            </a:r>
          </a:p>
        </p:txBody>
      </p:sp>
      <p:sp>
        <p:nvSpPr>
          <p:cNvPr id="9" name="Rectangle 8"/>
          <p:cNvSpPr/>
          <p:nvPr/>
        </p:nvSpPr>
        <p:spPr>
          <a:xfrm>
            <a:off x="4905481" y="3085864"/>
            <a:ext cx="1836204" cy="166072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Emotional needs</a:t>
            </a:r>
          </a:p>
        </p:txBody>
      </p:sp>
      <p:sp>
        <p:nvSpPr>
          <p:cNvPr id="10" name="Rectangle 9"/>
          <p:cNvSpPr/>
          <p:nvPr/>
        </p:nvSpPr>
        <p:spPr>
          <a:xfrm>
            <a:off x="8043524" y="2991395"/>
            <a:ext cx="1512168" cy="1445718"/>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Physical health</a:t>
            </a:r>
          </a:p>
        </p:txBody>
      </p:sp>
      <p:cxnSp>
        <p:nvCxnSpPr>
          <p:cNvPr id="12" name="Straight Arrow Connector 11"/>
          <p:cNvCxnSpPr/>
          <p:nvPr/>
        </p:nvCxnSpPr>
        <p:spPr>
          <a:xfrm>
            <a:off x="3215680" y="2420888"/>
            <a:ext cx="0" cy="49346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786264" y="2564904"/>
            <a:ext cx="0" cy="493468"/>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960096" y="2497928"/>
            <a:ext cx="936104" cy="68496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223792" y="3661738"/>
            <a:ext cx="504056" cy="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863752" y="2004460"/>
            <a:ext cx="1080120" cy="1178429"/>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960096" y="3639994"/>
            <a:ext cx="888042" cy="21745"/>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807968" y="4785549"/>
            <a:ext cx="0" cy="493468"/>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8799608" y="2564904"/>
            <a:ext cx="0" cy="34945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579488" y="4514152"/>
            <a:ext cx="676753" cy="62287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503712" y="4432570"/>
            <a:ext cx="720080" cy="70446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151784" y="4077072"/>
            <a:ext cx="576064" cy="0"/>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007768" y="1700808"/>
            <a:ext cx="720080" cy="0"/>
          </a:xfrm>
          <a:prstGeom prst="straightConnector1">
            <a:avLst/>
          </a:prstGeom>
          <a:ln w="6032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075432" y="4077072"/>
            <a:ext cx="820769" cy="0"/>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6456040" y="4784799"/>
            <a:ext cx="0" cy="453426"/>
          </a:xfrm>
          <a:prstGeom prst="straightConnector1">
            <a:avLst/>
          </a:prstGeom>
          <a:ln w="603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4151784" y="2579297"/>
            <a:ext cx="643136" cy="412098"/>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7185912" y="2587230"/>
            <a:ext cx="673471" cy="45578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164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BFD17-CB8D-FE0A-D6BF-1200A81400A2}"/>
              </a:ext>
            </a:extLst>
          </p:cNvPr>
          <p:cNvSpPr>
            <a:spLocks noGrp="1"/>
          </p:cNvSpPr>
          <p:nvPr>
            <p:ph type="title"/>
          </p:nvPr>
        </p:nvSpPr>
        <p:spPr>
          <a:xfrm>
            <a:off x="838200" y="365125"/>
            <a:ext cx="10515600" cy="972819"/>
          </a:xfrm>
        </p:spPr>
        <p:txBody>
          <a:bodyPr/>
          <a:lstStyle/>
          <a:p>
            <a:r>
              <a:rPr lang="en-GB" dirty="0"/>
              <a:t>Formulation of needs: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28726724"/>
              </p:ext>
            </p:extLst>
          </p:nvPr>
        </p:nvGraphicFramePr>
        <p:xfrm>
          <a:off x="497017" y="1337944"/>
          <a:ext cx="10515600" cy="4891405"/>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495339351"/>
                    </a:ext>
                  </a:extLst>
                </a:gridCol>
                <a:gridCol w="3505200">
                  <a:extLst>
                    <a:ext uri="{9D8B030D-6E8A-4147-A177-3AD203B41FA5}">
                      <a16:colId xmlns:a16="http://schemas.microsoft.com/office/drawing/2014/main" val="4176061832"/>
                    </a:ext>
                  </a:extLst>
                </a:gridCol>
                <a:gridCol w="3505200">
                  <a:extLst>
                    <a:ext uri="{9D8B030D-6E8A-4147-A177-3AD203B41FA5}">
                      <a16:colId xmlns:a16="http://schemas.microsoft.com/office/drawing/2014/main" val="532585117"/>
                    </a:ext>
                  </a:extLst>
                </a:gridCol>
              </a:tblGrid>
              <a:tr h="416290">
                <a:tc>
                  <a:txBody>
                    <a:bodyPr/>
                    <a:lstStyle/>
                    <a:p>
                      <a:pPr algn="ctr"/>
                      <a:r>
                        <a:rPr lang="en-GB" dirty="0">
                          <a:solidFill>
                            <a:schemeClr val="tx1"/>
                          </a:solidFill>
                        </a:rPr>
                        <a:t>BIOLOGICAL</a:t>
                      </a:r>
                    </a:p>
                  </a:txBody>
                  <a:tcPr>
                    <a:solidFill>
                      <a:srgbClr val="FF66FF"/>
                    </a:solidFill>
                  </a:tcPr>
                </a:tc>
                <a:tc>
                  <a:txBody>
                    <a:bodyPr/>
                    <a:lstStyle/>
                    <a:p>
                      <a:pPr algn="ctr"/>
                      <a:r>
                        <a:rPr lang="en-GB" dirty="0">
                          <a:solidFill>
                            <a:schemeClr val="tx1"/>
                          </a:solidFill>
                        </a:rPr>
                        <a:t>PSYCHOLOGICAL</a:t>
                      </a:r>
                    </a:p>
                  </a:txBody>
                  <a:tcPr>
                    <a:solidFill>
                      <a:srgbClr val="FFC000"/>
                    </a:solidFill>
                  </a:tcPr>
                </a:tc>
                <a:tc>
                  <a:txBody>
                    <a:bodyPr/>
                    <a:lstStyle/>
                    <a:p>
                      <a:pPr algn="ctr"/>
                      <a:r>
                        <a:rPr lang="en-GB" dirty="0">
                          <a:solidFill>
                            <a:schemeClr val="tx1"/>
                          </a:solidFill>
                        </a:rPr>
                        <a:t>SOCIAL</a:t>
                      </a:r>
                    </a:p>
                  </a:txBody>
                  <a:tcPr>
                    <a:solidFill>
                      <a:srgbClr val="00B0F0"/>
                    </a:solidFill>
                  </a:tcPr>
                </a:tc>
                <a:extLst>
                  <a:ext uri="{0D108BD9-81ED-4DB2-BD59-A6C34878D82A}">
                    <a16:rowId xmlns:a16="http://schemas.microsoft.com/office/drawing/2014/main" val="2040184694"/>
                  </a:ext>
                </a:extLst>
              </a:tr>
              <a:tr h="4475115">
                <a:tc>
                  <a:txBody>
                    <a:bodyPr/>
                    <a:lstStyle/>
                    <a:p>
                      <a:r>
                        <a:rPr lang="en-GB" dirty="0"/>
                        <a:t>Premorbid brain health</a:t>
                      </a:r>
                    </a:p>
                    <a:p>
                      <a:r>
                        <a:rPr lang="en-GB" dirty="0"/>
                        <a:t>Severity</a:t>
                      </a:r>
                      <a:r>
                        <a:rPr lang="en-GB" baseline="0" dirty="0"/>
                        <a:t> of injury</a:t>
                      </a:r>
                    </a:p>
                    <a:p>
                      <a:r>
                        <a:rPr lang="en-GB" baseline="0" dirty="0"/>
                        <a:t>Stage of life –</a:t>
                      </a:r>
                      <a:r>
                        <a:rPr lang="en-GB" baseline="0" dirty="0" err="1"/>
                        <a:t>eg</a:t>
                      </a:r>
                      <a:r>
                        <a:rPr lang="en-GB" baseline="0" dirty="0"/>
                        <a:t>  puberty, pregnancy, menopause</a:t>
                      </a:r>
                    </a:p>
                    <a:p>
                      <a:r>
                        <a:rPr lang="en-GB" baseline="0" dirty="0"/>
                        <a:t>Location and Nature of injury – frontal lobe, </a:t>
                      </a:r>
                      <a:r>
                        <a:rPr lang="en-GB" b="1" baseline="0" dirty="0"/>
                        <a:t>limbic system </a:t>
                      </a:r>
                    </a:p>
                    <a:p>
                      <a:r>
                        <a:rPr lang="en-GB" b="1" baseline="0" dirty="0"/>
                        <a:t>Role of neuro-inflammation</a:t>
                      </a:r>
                    </a:p>
                    <a:p>
                      <a:r>
                        <a:rPr lang="en-GB" baseline="0" dirty="0"/>
                        <a:t>Complications – ICU, infections</a:t>
                      </a:r>
                    </a:p>
                    <a:p>
                      <a:r>
                        <a:rPr lang="en-GB" b="1" baseline="0" dirty="0"/>
                        <a:t>Epilepsy</a:t>
                      </a:r>
                    </a:p>
                    <a:p>
                      <a:r>
                        <a:rPr lang="en-GB" b="1" baseline="0" dirty="0"/>
                        <a:t>Sensory impairment</a:t>
                      </a:r>
                    </a:p>
                    <a:p>
                      <a:r>
                        <a:rPr lang="en-GB" baseline="0" dirty="0"/>
                        <a:t>Disability</a:t>
                      </a:r>
                    </a:p>
                    <a:p>
                      <a:r>
                        <a:rPr lang="en-GB" b="1" baseline="0" dirty="0"/>
                        <a:t>Pain</a:t>
                      </a:r>
                    </a:p>
                    <a:p>
                      <a:r>
                        <a:rPr lang="en-GB" b="1" baseline="0" dirty="0">
                          <a:solidFill>
                            <a:schemeClr val="tx1"/>
                          </a:solidFill>
                        </a:rPr>
                        <a:t>Substance use</a:t>
                      </a:r>
                    </a:p>
                    <a:p>
                      <a:endParaRPr lang="en-GB" dirty="0"/>
                    </a:p>
                  </a:txBody>
                  <a:tcPr/>
                </a:tc>
                <a:tc>
                  <a:txBody>
                    <a:bodyPr/>
                    <a:lstStyle/>
                    <a:p>
                      <a:pPr>
                        <a:buFontTx/>
                        <a:buNone/>
                      </a:pPr>
                      <a:r>
                        <a:rPr lang="en-GB" sz="1800" dirty="0"/>
                        <a:t>Fear</a:t>
                      </a:r>
                    </a:p>
                    <a:p>
                      <a:pPr>
                        <a:buFontTx/>
                        <a:buNone/>
                      </a:pPr>
                      <a:r>
                        <a:rPr lang="en-GB" sz="1800" dirty="0"/>
                        <a:t>Pre-morbid mental</a:t>
                      </a:r>
                      <a:r>
                        <a:rPr lang="en-GB" sz="1800" baseline="0" dirty="0"/>
                        <a:t> illness</a:t>
                      </a:r>
                    </a:p>
                    <a:p>
                      <a:pPr>
                        <a:buFontTx/>
                        <a:buNone/>
                      </a:pPr>
                      <a:r>
                        <a:rPr lang="en-GB" sz="1800" dirty="0"/>
                        <a:t>Memory </a:t>
                      </a:r>
                    </a:p>
                    <a:p>
                      <a:pPr>
                        <a:buFontTx/>
                        <a:buNone/>
                      </a:pPr>
                      <a:r>
                        <a:rPr lang="en-GB" sz="1800" dirty="0"/>
                        <a:t>Concentration and attention</a:t>
                      </a:r>
                    </a:p>
                    <a:p>
                      <a:pPr>
                        <a:buFontTx/>
                        <a:buNone/>
                      </a:pPr>
                      <a:r>
                        <a:rPr lang="en-GB" sz="1800" dirty="0"/>
                        <a:t>Decreased awareness of emotional state (uncoupling of cognition and emotion)</a:t>
                      </a:r>
                    </a:p>
                    <a:p>
                      <a:pPr>
                        <a:buFontTx/>
                        <a:buNone/>
                      </a:pPr>
                      <a:r>
                        <a:rPr lang="en-GB" sz="1800" dirty="0"/>
                        <a:t>Poor impulse control - disinhibition</a:t>
                      </a:r>
                    </a:p>
                    <a:p>
                      <a:pPr>
                        <a:buFontTx/>
                        <a:buNone/>
                      </a:pPr>
                      <a:r>
                        <a:rPr lang="en-GB" sz="1800" dirty="0"/>
                        <a:t>Poor social judgements,</a:t>
                      </a:r>
                      <a:r>
                        <a:rPr lang="en-GB" sz="1800" baseline="0" dirty="0"/>
                        <a:t> </a:t>
                      </a:r>
                      <a:r>
                        <a:rPr lang="en-GB" sz="1800" dirty="0"/>
                        <a:t>Reduced frustration tolerance </a:t>
                      </a:r>
                    </a:p>
                    <a:p>
                      <a:pPr>
                        <a:buFontTx/>
                        <a:buNone/>
                      </a:pPr>
                      <a:r>
                        <a:rPr lang="en-GB" sz="1800" dirty="0"/>
                        <a:t>Poor problem solving</a:t>
                      </a:r>
                    </a:p>
                    <a:p>
                      <a:pPr>
                        <a:buFontTx/>
                        <a:buNone/>
                      </a:pPr>
                      <a:r>
                        <a:rPr lang="en-GB" sz="1800" dirty="0"/>
                        <a:t>Inability to plan</a:t>
                      </a:r>
                    </a:p>
                    <a:p>
                      <a:pPr>
                        <a:buFontTx/>
                        <a:buNone/>
                      </a:pPr>
                      <a:r>
                        <a:rPr lang="en-GB" sz="1800" dirty="0"/>
                        <a:t>Concrete thinking</a:t>
                      </a:r>
                    </a:p>
                    <a:p>
                      <a:pPr>
                        <a:buFontTx/>
                        <a:buNone/>
                      </a:pPr>
                      <a:r>
                        <a:rPr lang="en-GB" sz="1800" dirty="0"/>
                        <a:t>PTSD, anxiety (social phobia)</a:t>
                      </a:r>
                    </a:p>
                    <a:p>
                      <a:pPr>
                        <a:buFontTx/>
                        <a:buNone/>
                      </a:pPr>
                      <a:endParaRPr lang="en-GB" dirty="0"/>
                    </a:p>
                  </a:txBody>
                  <a:tcPr/>
                </a:tc>
                <a:tc>
                  <a:txBody>
                    <a:bodyPr/>
                    <a:lstStyle/>
                    <a:p>
                      <a:r>
                        <a:rPr lang="en-GB" dirty="0"/>
                        <a:t>Loss of function</a:t>
                      </a:r>
                    </a:p>
                    <a:p>
                      <a:r>
                        <a:rPr lang="en-GB" dirty="0"/>
                        <a:t>Loss of role</a:t>
                      </a:r>
                    </a:p>
                    <a:p>
                      <a:r>
                        <a:rPr lang="en-GB" dirty="0"/>
                        <a:t>Loss</a:t>
                      </a:r>
                      <a:r>
                        <a:rPr lang="en-GB" baseline="0" dirty="0"/>
                        <a:t> of relationships</a:t>
                      </a:r>
                    </a:p>
                    <a:p>
                      <a:r>
                        <a:rPr lang="en-GB" baseline="0" dirty="0"/>
                        <a:t>Social isolation</a:t>
                      </a:r>
                    </a:p>
                    <a:p>
                      <a:r>
                        <a:rPr lang="en-GB" baseline="0" dirty="0"/>
                        <a:t>Poverty</a:t>
                      </a:r>
                    </a:p>
                    <a:p>
                      <a:r>
                        <a:rPr lang="en-GB" baseline="0" dirty="0"/>
                        <a:t>Homelessness</a:t>
                      </a:r>
                    </a:p>
                    <a:p>
                      <a:r>
                        <a:rPr lang="en-GB" baseline="0" dirty="0"/>
                        <a:t>Domestic violence</a:t>
                      </a:r>
                    </a:p>
                    <a:p>
                      <a:r>
                        <a:rPr lang="en-GB" baseline="0" dirty="0"/>
                        <a:t>Crime</a:t>
                      </a:r>
                    </a:p>
                    <a:p>
                      <a:r>
                        <a:rPr lang="en-GB" baseline="0" dirty="0"/>
                        <a:t>Other legal issues – family courts</a:t>
                      </a:r>
                      <a:endParaRPr lang="en-GB" dirty="0"/>
                    </a:p>
                  </a:txBody>
                  <a:tcPr/>
                </a:tc>
                <a:extLst>
                  <a:ext uri="{0D108BD9-81ED-4DB2-BD59-A6C34878D82A}">
                    <a16:rowId xmlns:a16="http://schemas.microsoft.com/office/drawing/2014/main" val="592117458"/>
                  </a:ext>
                </a:extLst>
              </a:tr>
            </a:tbl>
          </a:graphicData>
        </a:graphic>
      </p:graphicFrame>
    </p:spTree>
    <p:extLst>
      <p:ext uri="{BB962C8B-B14F-4D97-AF65-F5344CB8AC3E}">
        <p14:creationId xmlns:p14="http://schemas.microsoft.com/office/powerpoint/2010/main" val="3596066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D539E-8D50-3EEA-05F7-B60805313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04DA14-D53C-F881-5581-B75C4C27D353}"/>
              </a:ext>
            </a:extLst>
          </p:cNvPr>
          <p:cNvSpPr>
            <a:spLocks noGrp="1"/>
          </p:cNvSpPr>
          <p:nvPr>
            <p:ph type="title"/>
          </p:nvPr>
        </p:nvSpPr>
        <p:spPr>
          <a:xfrm>
            <a:off x="1524000" y="548640"/>
            <a:ext cx="9160475" cy="1132258"/>
          </a:xfrm>
        </p:spPr>
        <p:txBody>
          <a:bodyPr anchor="ctr">
            <a:normAutofit/>
          </a:bodyPr>
          <a:lstStyle/>
          <a:p>
            <a:pPr algn="ctr"/>
            <a:r>
              <a:rPr lang="en-GB" sz="3700" dirty="0"/>
              <a:t>Interventions – STEP 3</a:t>
            </a:r>
          </a:p>
        </p:txBody>
      </p:sp>
      <p:graphicFrame>
        <p:nvGraphicFramePr>
          <p:cNvPr id="5" name="Content Placeholder 2">
            <a:extLst>
              <a:ext uri="{FF2B5EF4-FFF2-40B4-BE49-F238E27FC236}">
                <a16:creationId xmlns:a16="http://schemas.microsoft.com/office/drawing/2014/main" id="{34AF5286-7802-BE9F-2868-084093F8EF24}"/>
              </a:ext>
            </a:extLst>
          </p:cNvPr>
          <p:cNvGraphicFramePr>
            <a:graphicFrameLocks noGrp="1"/>
          </p:cNvGraphicFramePr>
          <p:nvPr>
            <p:ph idx="1"/>
            <p:extLst>
              <p:ext uri="{D42A27DB-BD31-4B8C-83A1-F6EECF244321}">
                <p14:modId xmlns:p14="http://schemas.microsoft.com/office/powerpoint/2010/main" val="1441581303"/>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250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FF1F3-32B2-6D23-0277-1A6CDF045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0B059F-806D-5A67-244F-4CBC385E6C95}"/>
              </a:ext>
            </a:extLst>
          </p:cNvPr>
          <p:cNvSpPr txBox="1">
            <a:spLocks/>
          </p:cNvSpPr>
          <p:nvPr/>
        </p:nvSpPr>
        <p:spPr bwMode="auto">
          <a:xfrm>
            <a:off x="461214" y="501134"/>
            <a:ext cx="5020056" cy="38924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b" anchorCtr="0" compatLnSpc="1">
            <a:prstTxWarp prst="textNoShape">
              <a:avLst/>
            </a:prstTxWarp>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3400" b="1" kern="1200" dirty="0">
                <a:solidFill>
                  <a:schemeClr val="tx1"/>
                </a:solidFill>
                <a:latin typeface="+mj-lt"/>
                <a:ea typeface="+mj-ea"/>
                <a:cs typeface="+mj-cs"/>
              </a:rPr>
              <a:t>        </a:t>
            </a:r>
            <a:r>
              <a:rPr lang="en-US" altLang="en-US" sz="4800" b="1" dirty="0"/>
              <a:t>Case Study</a:t>
            </a:r>
          </a:p>
          <a:p>
            <a:pPr>
              <a:spcAft>
                <a:spcPts val="600"/>
              </a:spcAft>
            </a:pPr>
            <a:endParaRPr lang="en-US" altLang="en-US" sz="4800" b="1" kern="1200" dirty="0">
              <a:solidFill>
                <a:schemeClr val="tx1"/>
              </a:solidFill>
              <a:latin typeface="+mj-lt"/>
              <a:ea typeface="+mj-ea"/>
              <a:cs typeface="+mj-cs"/>
            </a:endParaRPr>
          </a:p>
          <a:p>
            <a:pPr marL="457200" indent="-457200">
              <a:spcAft>
                <a:spcPts val="600"/>
              </a:spcAft>
              <a:buFont typeface="Arial" panose="020B0604020202020204" pitchFamily="34" charset="0"/>
              <a:buChar char="•"/>
            </a:pPr>
            <a:r>
              <a:rPr lang="en-US" altLang="en-US" b="1" kern="1200" dirty="0">
                <a:solidFill>
                  <a:schemeClr val="tx1"/>
                </a:solidFill>
                <a:latin typeface="+mj-lt"/>
                <a:ea typeface="+mj-ea"/>
                <a:cs typeface="+mj-cs"/>
              </a:rPr>
              <a:t>Trauma informed</a:t>
            </a:r>
          </a:p>
          <a:p>
            <a:pPr marL="457200" indent="-457200">
              <a:spcAft>
                <a:spcPts val="600"/>
              </a:spcAft>
              <a:buFont typeface="Arial" panose="020B0604020202020204" pitchFamily="34" charset="0"/>
              <a:buChar char="•"/>
            </a:pPr>
            <a:r>
              <a:rPr lang="en-US" altLang="en-US" b="1" dirty="0"/>
              <a:t>A</a:t>
            </a:r>
            <a:r>
              <a:rPr lang="en-US" altLang="en-US" b="1" kern="1200" dirty="0">
                <a:solidFill>
                  <a:schemeClr val="tx1"/>
                </a:solidFill>
                <a:latin typeface="+mj-lt"/>
                <a:ea typeface="+mj-ea"/>
                <a:cs typeface="+mj-cs"/>
              </a:rPr>
              <a:t>ssessment and formulation</a:t>
            </a:r>
          </a:p>
          <a:p>
            <a:pPr marL="457200" indent="-457200">
              <a:spcAft>
                <a:spcPts val="600"/>
              </a:spcAft>
              <a:buFont typeface="Arial" panose="020B0604020202020204" pitchFamily="34" charset="0"/>
              <a:buChar char="•"/>
            </a:pPr>
            <a:r>
              <a:rPr lang="en-US" altLang="en-US" b="1" kern="1200" dirty="0">
                <a:solidFill>
                  <a:schemeClr val="tx1"/>
                </a:solidFill>
                <a:latin typeface="+mj-lt"/>
                <a:ea typeface="+mj-ea"/>
                <a:cs typeface="+mj-cs"/>
              </a:rPr>
              <a:t>Goal setting</a:t>
            </a:r>
          </a:p>
          <a:p>
            <a:pPr marL="457200" indent="-457200">
              <a:spcAft>
                <a:spcPts val="600"/>
              </a:spcAft>
              <a:buFont typeface="Arial" panose="020B0604020202020204" pitchFamily="34" charset="0"/>
              <a:buChar char="•"/>
            </a:pPr>
            <a:r>
              <a:rPr lang="en-US" altLang="en-US" b="1" kern="1200" dirty="0">
                <a:solidFill>
                  <a:schemeClr val="tx1"/>
                </a:solidFill>
                <a:latin typeface="+mj-lt"/>
                <a:ea typeface="+mj-ea"/>
                <a:cs typeface="+mj-cs"/>
              </a:rPr>
              <a:t>positive </a:t>
            </a:r>
            <a:r>
              <a:rPr lang="en-US" altLang="en-US" b="1" kern="1200" dirty="0" err="1">
                <a:solidFill>
                  <a:schemeClr val="tx1"/>
                </a:solidFill>
                <a:latin typeface="+mj-lt"/>
                <a:ea typeface="+mj-ea"/>
                <a:cs typeface="+mj-cs"/>
              </a:rPr>
              <a:t>behaviour</a:t>
            </a:r>
            <a:r>
              <a:rPr lang="en-US" altLang="en-US" b="1" kern="1200" dirty="0">
                <a:solidFill>
                  <a:schemeClr val="tx1"/>
                </a:solidFill>
                <a:latin typeface="+mj-lt"/>
                <a:ea typeface="+mj-ea"/>
                <a:cs typeface="+mj-cs"/>
              </a:rPr>
              <a:t> support</a:t>
            </a:r>
          </a:p>
          <a:p>
            <a:pPr marL="457200" indent="-457200">
              <a:spcAft>
                <a:spcPts val="600"/>
              </a:spcAft>
              <a:buFont typeface="Arial" panose="020B0604020202020204" pitchFamily="34" charset="0"/>
              <a:buChar char="•"/>
            </a:pPr>
            <a:r>
              <a:rPr lang="en-US" altLang="en-US" b="1" kern="1200" dirty="0">
                <a:solidFill>
                  <a:schemeClr val="tx1"/>
                </a:solidFill>
                <a:latin typeface="+mj-lt"/>
                <a:ea typeface="+mj-ea"/>
                <a:cs typeface="+mj-cs"/>
              </a:rPr>
              <a:t>safety planning</a:t>
            </a:r>
          </a:p>
          <a:p>
            <a:pPr marL="457200" indent="-457200">
              <a:spcAft>
                <a:spcPts val="600"/>
              </a:spcAft>
              <a:buFont typeface="Arial" panose="020B0604020202020204" pitchFamily="34" charset="0"/>
              <a:buChar char="•"/>
            </a:pPr>
            <a:r>
              <a:rPr lang="en-US" altLang="en-US" b="1" kern="1200" dirty="0">
                <a:solidFill>
                  <a:schemeClr val="tx1"/>
                </a:solidFill>
                <a:latin typeface="+mj-lt"/>
                <a:ea typeface="+mj-ea"/>
                <a:cs typeface="+mj-cs"/>
              </a:rPr>
              <a:t>Neuro-cog rehab – education, compensatory aides, emotional coping, substance use</a:t>
            </a:r>
          </a:p>
          <a:p>
            <a:pPr>
              <a:spcAft>
                <a:spcPts val="600"/>
              </a:spcAft>
            </a:pPr>
            <a:endParaRPr lang="en-US" altLang="en-US" sz="3400" b="1" kern="1200" dirty="0">
              <a:solidFill>
                <a:schemeClr val="tx1"/>
              </a:solidFill>
              <a:latin typeface="+mj-lt"/>
              <a:ea typeface="+mj-ea"/>
              <a:cs typeface="+mj-cs"/>
            </a:endParaRPr>
          </a:p>
        </p:txBody>
      </p:sp>
      <p:pic>
        <p:nvPicPr>
          <p:cNvPr id="3" name="Picture 2">
            <a:extLst>
              <a:ext uri="{FF2B5EF4-FFF2-40B4-BE49-F238E27FC236}">
                <a16:creationId xmlns:a16="http://schemas.microsoft.com/office/drawing/2014/main" id="{395602AE-F371-C522-1BE8-4BE1B5C68420}"/>
              </a:ext>
            </a:extLst>
          </p:cNvPr>
          <p:cNvPicPr>
            <a:picLocks noChangeAspect="1"/>
          </p:cNvPicPr>
          <p:nvPr/>
        </p:nvPicPr>
        <p:blipFill>
          <a:blip r:embed="rId3"/>
          <a:stretch>
            <a:fillRect/>
          </a:stretch>
        </p:blipFill>
        <p:spPr>
          <a:xfrm>
            <a:off x="7100992" y="1550248"/>
            <a:ext cx="3362458" cy="2237563"/>
          </a:xfrm>
          <a:prstGeom prst="rect">
            <a:avLst/>
          </a:prstGeom>
        </p:spPr>
      </p:pic>
      <p:pic>
        <p:nvPicPr>
          <p:cNvPr id="2050" name="Picture 2" descr="Mobile Phone Whilst Being Stalked ...">
            <a:extLst>
              <a:ext uri="{FF2B5EF4-FFF2-40B4-BE49-F238E27FC236}">
                <a16:creationId xmlns:a16="http://schemas.microsoft.com/office/drawing/2014/main" id="{82671733-0AD1-3575-58A0-AB4A0968F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1781" y="165984"/>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67233C3-FD14-F851-67B2-B567EE896011}"/>
              </a:ext>
            </a:extLst>
          </p:cNvPr>
          <p:cNvPicPr>
            <a:picLocks noChangeAspect="1"/>
          </p:cNvPicPr>
          <p:nvPr/>
        </p:nvPicPr>
        <p:blipFill>
          <a:blip r:embed="rId5"/>
          <a:stretch>
            <a:fillRect/>
          </a:stretch>
        </p:blipFill>
        <p:spPr>
          <a:xfrm>
            <a:off x="8445786" y="3429000"/>
            <a:ext cx="3555370" cy="3266686"/>
          </a:xfrm>
          <a:prstGeom prst="rect">
            <a:avLst/>
          </a:prstGeom>
        </p:spPr>
      </p:pic>
      <p:pic>
        <p:nvPicPr>
          <p:cNvPr id="7" name="Content Placeholder 4">
            <a:extLst>
              <a:ext uri="{FF2B5EF4-FFF2-40B4-BE49-F238E27FC236}">
                <a16:creationId xmlns:a16="http://schemas.microsoft.com/office/drawing/2014/main" id="{AA4930BC-2A77-FD23-7AAD-40C0F2461D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8069" y="4450154"/>
            <a:ext cx="1906712" cy="1906712"/>
          </a:xfrm>
          <a:prstGeom prst="rect">
            <a:avLst/>
          </a:prstGeom>
        </p:spPr>
      </p:pic>
    </p:spTree>
    <p:extLst>
      <p:ext uri="{BB962C8B-B14F-4D97-AF65-F5344CB8AC3E}">
        <p14:creationId xmlns:p14="http://schemas.microsoft.com/office/powerpoint/2010/main" val="2850181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800" y="514077"/>
            <a:ext cx="8056611" cy="528088"/>
          </a:xfrm>
        </p:spPr>
        <p:txBody>
          <a:bodyPr>
            <a:normAutofit fontScale="90000"/>
          </a:bodyPr>
          <a:lstStyle/>
          <a:p>
            <a:r>
              <a:rPr lang="en-GB" dirty="0"/>
              <a:t>Rehabilitation interventions</a:t>
            </a:r>
          </a:p>
        </p:txBody>
      </p:sp>
      <p:sp>
        <p:nvSpPr>
          <p:cNvPr id="4" name="Rectangle 3"/>
          <p:cNvSpPr/>
          <p:nvPr/>
        </p:nvSpPr>
        <p:spPr>
          <a:xfrm>
            <a:off x="2434630" y="1191926"/>
            <a:ext cx="1368152" cy="1099921"/>
          </a:xfrm>
          <a:prstGeom prst="rect">
            <a:avLst/>
          </a:prstGeom>
          <a:gradFill flip="none" rotWithShape="1">
            <a:gsLst>
              <a:gs pos="0">
                <a:srgbClr val="FF66FF"/>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Pre-injury factors</a:t>
            </a:r>
          </a:p>
        </p:txBody>
      </p:sp>
      <p:sp>
        <p:nvSpPr>
          <p:cNvPr id="5" name="Text Placeholder 4"/>
          <p:cNvSpPr>
            <a:spLocks noGrp="1"/>
          </p:cNvSpPr>
          <p:nvPr>
            <p:ph type="body" idx="1"/>
          </p:nvPr>
        </p:nvSpPr>
        <p:spPr>
          <a:xfrm>
            <a:off x="8007520" y="1356144"/>
            <a:ext cx="1584176" cy="106474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bg1"/>
                </a:solidFill>
              </a:rPr>
              <a:t>Social context </a:t>
            </a:r>
          </a:p>
        </p:txBody>
      </p:sp>
      <p:sp>
        <p:nvSpPr>
          <p:cNvPr id="6" name="Rectangle 5"/>
          <p:cNvSpPr/>
          <p:nvPr/>
        </p:nvSpPr>
        <p:spPr>
          <a:xfrm>
            <a:off x="4943872" y="1320968"/>
            <a:ext cx="2160240" cy="1243937"/>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Brain Pathology</a:t>
            </a:r>
          </a:p>
        </p:txBody>
      </p:sp>
      <p:sp>
        <p:nvSpPr>
          <p:cNvPr id="7" name="Rectangle 6"/>
          <p:cNvSpPr/>
          <p:nvPr/>
        </p:nvSpPr>
        <p:spPr>
          <a:xfrm>
            <a:off x="2071836" y="2996953"/>
            <a:ext cx="1964614" cy="129160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Cognitive difficulties</a:t>
            </a:r>
          </a:p>
        </p:txBody>
      </p:sp>
      <p:sp>
        <p:nvSpPr>
          <p:cNvPr id="8" name="Rectangle 7"/>
          <p:cNvSpPr/>
          <p:nvPr/>
        </p:nvSpPr>
        <p:spPr>
          <a:xfrm>
            <a:off x="4036450" y="5281047"/>
            <a:ext cx="4219790" cy="12661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0070C0"/>
                </a:solidFill>
              </a:rPr>
              <a:t>Functional consequences</a:t>
            </a:r>
          </a:p>
        </p:txBody>
      </p:sp>
      <p:sp>
        <p:nvSpPr>
          <p:cNvPr id="9" name="Rectangle 8"/>
          <p:cNvSpPr/>
          <p:nvPr/>
        </p:nvSpPr>
        <p:spPr>
          <a:xfrm>
            <a:off x="4905481" y="3085864"/>
            <a:ext cx="1836204" cy="166072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Emotional needs</a:t>
            </a:r>
          </a:p>
        </p:txBody>
      </p:sp>
      <p:sp>
        <p:nvSpPr>
          <p:cNvPr id="10" name="Rectangle 9"/>
          <p:cNvSpPr/>
          <p:nvPr/>
        </p:nvSpPr>
        <p:spPr>
          <a:xfrm>
            <a:off x="8043524" y="2991395"/>
            <a:ext cx="1512168" cy="1445718"/>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Physical health</a:t>
            </a:r>
          </a:p>
        </p:txBody>
      </p:sp>
      <p:cxnSp>
        <p:nvCxnSpPr>
          <p:cNvPr id="12" name="Straight Arrow Connector 11"/>
          <p:cNvCxnSpPr/>
          <p:nvPr/>
        </p:nvCxnSpPr>
        <p:spPr>
          <a:xfrm>
            <a:off x="3215680" y="2420888"/>
            <a:ext cx="0" cy="49346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786264" y="2564904"/>
            <a:ext cx="0" cy="493468"/>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960096" y="2497928"/>
            <a:ext cx="936104" cy="68496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223792" y="3661738"/>
            <a:ext cx="504056" cy="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863752" y="2004460"/>
            <a:ext cx="1080120" cy="1178429"/>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960096" y="3639994"/>
            <a:ext cx="888042" cy="21745"/>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807968" y="4785549"/>
            <a:ext cx="0" cy="493468"/>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8799608" y="2564904"/>
            <a:ext cx="0" cy="34945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579488" y="4514152"/>
            <a:ext cx="676753" cy="62287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503712" y="4432570"/>
            <a:ext cx="720080" cy="70446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151784" y="4077072"/>
            <a:ext cx="576064" cy="0"/>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007768" y="1700808"/>
            <a:ext cx="720080" cy="0"/>
          </a:xfrm>
          <a:prstGeom prst="straightConnector1">
            <a:avLst/>
          </a:prstGeom>
          <a:ln w="6032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075432" y="4077072"/>
            <a:ext cx="820769" cy="0"/>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6456040" y="4784799"/>
            <a:ext cx="0" cy="453426"/>
          </a:xfrm>
          <a:prstGeom prst="straightConnector1">
            <a:avLst/>
          </a:prstGeom>
          <a:ln w="603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4151784" y="2579297"/>
            <a:ext cx="643136" cy="412098"/>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7185912" y="2587230"/>
            <a:ext cx="673471" cy="45578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410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B77E8-76E4-75B7-983D-C7ED5E4266C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C7AA0A-A1F2-A063-8067-A50A356EA08C}"/>
              </a:ext>
            </a:extLst>
          </p:cNvPr>
          <p:cNvSpPr>
            <a:spLocks noGrp="1"/>
          </p:cNvSpPr>
          <p:nvPr>
            <p:ph type="title"/>
          </p:nvPr>
        </p:nvSpPr>
        <p:spPr>
          <a:xfrm>
            <a:off x="1514856" y="548640"/>
            <a:ext cx="9162288" cy="1132258"/>
          </a:xfrm>
        </p:spPr>
        <p:txBody>
          <a:bodyPr>
            <a:normAutofit/>
          </a:bodyPr>
          <a:lstStyle/>
          <a:p>
            <a:r>
              <a:rPr lang="en-GB" dirty="0"/>
              <a:t>Education and empowerment</a:t>
            </a:r>
          </a:p>
        </p:txBody>
      </p:sp>
      <p:graphicFrame>
        <p:nvGraphicFramePr>
          <p:cNvPr id="5" name="Content Placeholder 2">
            <a:extLst>
              <a:ext uri="{FF2B5EF4-FFF2-40B4-BE49-F238E27FC236}">
                <a16:creationId xmlns:a16="http://schemas.microsoft.com/office/drawing/2014/main" id="{3351D915-2929-8E53-567B-57405096030D}"/>
              </a:ext>
            </a:extLst>
          </p:cNvPr>
          <p:cNvGraphicFramePr>
            <a:graphicFrameLocks noGrp="1"/>
          </p:cNvGraphicFramePr>
          <p:nvPr>
            <p:ph idx="1"/>
            <p:extLst>
              <p:ext uri="{D42A27DB-BD31-4B8C-83A1-F6EECF244321}">
                <p14:modId xmlns:p14="http://schemas.microsoft.com/office/powerpoint/2010/main" val="3093143870"/>
              </p:ext>
            </p:extLst>
          </p:nvPr>
        </p:nvGraphicFramePr>
        <p:xfrm>
          <a:off x="583894" y="1454227"/>
          <a:ext cx="10873648" cy="5221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3121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3821"/>
            <a:ext cx="8229600" cy="15485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200" b="1" dirty="0">
                <a:solidFill>
                  <a:srgbClr val="006AB4"/>
                </a:solidFill>
                <a:latin typeface="Arial" panose="020B0604020202020204" pitchFamily="34" charset="0"/>
                <a:ea typeface="ＭＳ Ｐゴシック" panose="020B0600070205080204" pitchFamily="34" charset="-128"/>
                <a:cs typeface="Arial" panose="020B0604020202020204" pitchFamily="34" charset="0"/>
              </a:rPr>
              <a:t>Women and ABI - A Few Statistics!</a:t>
            </a:r>
          </a:p>
          <a:p>
            <a:r>
              <a:rPr lang="en-GB" altLang="en-US" sz="2400" b="1" dirty="0">
                <a:solidFill>
                  <a:srgbClr val="006AB4"/>
                </a:solidFill>
                <a:latin typeface="Arial" panose="020B0604020202020204" pitchFamily="34" charset="0"/>
                <a:ea typeface="ＭＳ Ｐゴシック" panose="020B0600070205080204" pitchFamily="34" charset="-128"/>
                <a:cs typeface="Arial" panose="020B0604020202020204" pitchFamily="34" charset="0"/>
              </a:rPr>
              <a:t>(Headway UK 19-20)</a:t>
            </a:r>
          </a:p>
        </p:txBody>
      </p:sp>
      <p:pic>
        <p:nvPicPr>
          <p:cNvPr id="6" name="Picture 5"/>
          <p:cNvPicPr>
            <a:picLocks noChangeAspect="1"/>
          </p:cNvPicPr>
          <p:nvPr/>
        </p:nvPicPr>
        <p:blipFill>
          <a:blip r:embed="rId3"/>
          <a:stretch>
            <a:fillRect/>
          </a:stretch>
        </p:blipFill>
        <p:spPr>
          <a:xfrm>
            <a:off x="9334500" y="1879152"/>
            <a:ext cx="2857500" cy="2857500"/>
          </a:xfrm>
          <a:prstGeom prst="rect">
            <a:avLst/>
          </a:prstGeom>
        </p:spPr>
      </p:pic>
      <p:sp>
        <p:nvSpPr>
          <p:cNvPr id="10" name="Content Placeholder 2"/>
          <p:cNvSpPr txBox="1">
            <a:spLocks/>
          </p:cNvSpPr>
          <p:nvPr/>
        </p:nvSpPr>
        <p:spPr bwMode="auto">
          <a:xfrm>
            <a:off x="657428" y="1345207"/>
            <a:ext cx="8677072" cy="4525963"/>
          </a:xfrm>
          <a:prstGeom prst="rect">
            <a:avLst/>
          </a:prstGeom>
          <a:solidFill>
            <a:schemeClr val="bg1"/>
          </a:solidFill>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ltLang="en-US" sz="2000" dirty="0">
              <a:solidFill>
                <a:srgbClr val="FF0000"/>
              </a:solidFill>
              <a:effectLst>
                <a:outerShdw blurRad="38100" dist="38100" dir="2700000" algn="tl">
                  <a:srgbClr val="000000">
                    <a:alpha val="43137"/>
                  </a:srgbClr>
                </a:outerShdw>
              </a:effectLst>
              <a:ea typeface="ＭＳ Ｐゴシック" panose="020B0600070205080204" pitchFamily="34" charset="-128"/>
            </a:endParaRPr>
          </a:p>
          <a:p>
            <a:r>
              <a:rPr lang="en-GB" altLang="en-US" sz="2400" dirty="0">
                <a:ea typeface="ＭＳ Ｐゴシック" panose="020B0600070205080204" pitchFamily="34" charset="-128"/>
              </a:rPr>
              <a:t>ED attendance approx. 1.4 million / year – approx. 90% mild TBI</a:t>
            </a:r>
          </a:p>
          <a:p>
            <a:pPr marL="0" indent="0">
              <a:buNone/>
            </a:pPr>
            <a:r>
              <a:rPr lang="en-GB" altLang="en-US" sz="2400" u="sng" dirty="0">
                <a:ea typeface="ＭＳ Ｐゴシック" panose="020B0600070205080204" pitchFamily="34" charset="-128"/>
              </a:rPr>
              <a:t>TBI stats (England)</a:t>
            </a:r>
          </a:p>
          <a:p>
            <a:r>
              <a:rPr lang="en-GB" altLang="en-US" sz="2400" dirty="0" err="1">
                <a:ea typeface="ＭＳ Ｐゴシック" panose="020B0600070205080204" pitchFamily="34" charset="-128"/>
              </a:rPr>
              <a:t>Approx</a:t>
            </a:r>
            <a:r>
              <a:rPr lang="en-GB" altLang="en-US" sz="2400" dirty="0">
                <a:ea typeface="ＭＳ Ｐゴシック" panose="020B0600070205080204" pitchFamily="34" charset="-128"/>
              </a:rPr>
              <a:t> 130,000 admissions per year</a:t>
            </a:r>
          </a:p>
          <a:p>
            <a:r>
              <a:rPr lang="en-GB" altLang="en-US" sz="2400" dirty="0">
                <a:ea typeface="ＭＳ Ｐゴシック" panose="020B0600070205080204" pitchFamily="34" charset="-128"/>
              </a:rPr>
              <a:t>Men  x 1.5 than women (&gt;65 1:1)</a:t>
            </a:r>
          </a:p>
          <a:p>
            <a:r>
              <a:rPr lang="en-GB" altLang="en-US" sz="2400" dirty="0" err="1">
                <a:ea typeface="ＭＳ Ｐゴシック" panose="020B0600070205080204" pitchFamily="34" charset="-128"/>
              </a:rPr>
              <a:t>Cf</a:t>
            </a:r>
            <a:r>
              <a:rPr lang="en-GB" altLang="en-US" sz="2400" dirty="0">
                <a:ea typeface="ＭＳ Ｐゴシック" panose="020B0600070205080204" pitchFamily="34" charset="-128"/>
              </a:rPr>
              <a:t> 05/06 – 19/20 – 28% increase in women being admitted – approx. 55,000 in 19/20</a:t>
            </a:r>
          </a:p>
          <a:p>
            <a:r>
              <a:rPr lang="en-GB" altLang="en-US" sz="2400" dirty="0">
                <a:ea typeface="ＭＳ Ｐゴシック" panose="020B0600070205080204" pitchFamily="34" charset="-128"/>
              </a:rPr>
              <a:t>Peaks – &lt;10 yrs and 21-50 (</a:t>
            </a:r>
            <a:r>
              <a:rPr lang="en-GB" altLang="en-US" sz="2400" dirty="0" err="1">
                <a:ea typeface="ＭＳ Ｐゴシック" panose="020B0600070205080204" pitchFamily="34" charset="-128"/>
              </a:rPr>
              <a:t>cf</a:t>
            </a:r>
            <a:r>
              <a:rPr lang="en-GB" altLang="en-US" sz="2400" dirty="0">
                <a:ea typeface="ＭＳ Ｐゴシック" panose="020B0600070205080204" pitchFamily="34" charset="-128"/>
              </a:rPr>
              <a:t> men)</a:t>
            </a:r>
          </a:p>
          <a:p>
            <a:pPr marL="0" indent="0">
              <a:buNone/>
            </a:pPr>
            <a:r>
              <a:rPr lang="en-GB" altLang="en-US" sz="2400" dirty="0">
                <a:ea typeface="ＭＳ Ｐゴシック" panose="020B0600070205080204" pitchFamily="34" charset="-128"/>
              </a:rPr>
              <a:t>(doesn’t include admissions for other brain injury </a:t>
            </a:r>
            <a:r>
              <a:rPr lang="en-GB" altLang="en-US" sz="2400" dirty="0" err="1">
                <a:ea typeface="ＭＳ Ｐゴシック" panose="020B0600070205080204" pitchFamily="34" charset="-128"/>
              </a:rPr>
              <a:t>eg</a:t>
            </a:r>
            <a:r>
              <a:rPr lang="en-GB" altLang="en-US" sz="2400" dirty="0">
                <a:ea typeface="ＭＳ Ｐゴシック" panose="020B0600070205080204" pitchFamily="34" charset="-128"/>
              </a:rPr>
              <a:t> tumour, encephalitis , stroke…)</a:t>
            </a:r>
          </a:p>
        </p:txBody>
      </p:sp>
      <p:pic>
        <p:nvPicPr>
          <p:cNvPr id="3" name="Picture 2">
            <a:extLst>
              <a:ext uri="{FF2B5EF4-FFF2-40B4-BE49-F238E27FC236}">
                <a16:creationId xmlns:a16="http://schemas.microsoft.com/office/drawing/2014/main" id="{A9F928E7-4A29-6B63-E5E0-AA4931896188}"/>
              </a:ext>
            </a:extLst>
          </p:cNvPr>
          <p:cNvPicPr>
            <a:picLocks noChangeAspect="1"/>
          </p:cNvPicPr>
          <p:nvPr/>
        </p:nvPicPr>
        <p:blipFill>
          <a:blip r:embed="rId4"/>
          <a:stretch>
            <a:fillRect/>
          </a:stretch>
        </p:blipFill>
        <p:spPr>
          <a:xfrm>
            <a:off x="10028284" y="5270597"/>
            <a:ext cx="2163716" cy="1426270"/>
          </a:xfrm>
          <a:prstGeom prst="rect">
            <a:avLst/>
          </a:prstGeom>
        </p:spPr>
      </p:pic>
    </p:spTree>
    <p:extLst>
      <p:ext uri="{BB962C8B-B14F-4D97-AF65-F5344CB8AC3E}">
        <p14:creationId xmlns:p14="http://schemas.microsoft.com/office/powerpoint/2010/main" val="5626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2DAED628-1F77-CC83-348E-E90B4C5C8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88"/>
            <a:ext cx="12192000" cy="1721357"/>
          </a:xfrm>
          <a:prstGeom prst="rect">
            <a:avLst/>
          </a:prstGeom>
          <a:ln>
            <a:noFill/>
          </a:ln>
          <a:effectLst>
            <a:outerShdw blurRad="342900" dist="139700" dir="5460000" sx="94000" sy="94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9621EE-47B2-97E4-A8E7-73EF53EAB150}"/>
              </a:ext>
            </a:extLst>
          </p:cNvPr>
          <p:cNvSpPr>
            <a:spLocks noGrp="1"/>
          </p:cNvSpPr>
          <p:nvPr>
            <p:ph type="title"/>
          </p:nvPr>
        </p:nvSpPr>
        <p:spPr>
          <a:xfrm>
            <a:off x="758952" y="240241"/>
            <a:ext cx="10124189" cy="1228299"/>
          </a:xfrm>
        </p:spPr>
        <p:txBody>
          <a:bodyPr>
            <a:normAutofit/>
          </a:bodyPr>
          <a:lstStyle/>
          <a:p>
            <a:r>
              <a:rPr lang="en-GB" sz="4000"/>
              <a:t>Resources:</a:t>
            </a:r>
          </a:p>
        </p:txBody>
      </p:sp>
      <p:sp>
        <p:nvSpPr>
          <p:cNvPr id="4" name="Content Placeholder 3">
            <a:extLst>
              <a:ext uri="{FF2B5EF4-FFF2-40B4-BE49-F238E27FC236}">
                <a16:creationId xmlns:a16="http://schemas.microsoft.com/office/drawing/2014/main" id="{55E28210-951E-DB3C-ED42-2671E181DAC9}"/>
              </a:ext>
            </a:extLst>
          </p:cNvPr>
          <p:cNvSpPr>
            <a:spLocks noGrp="1"/>
          </p:cNvSpPr>
          <p:nvPr>
            <p:ph idx="1"/>
          </p:nvPr>
        </p:nvSpPr>
        <p:spPr>
          <a:xfrm>
            <a:off x="758952" y="2281552"/>
            <a:ext cx="5725263" cy="3916915"/>
          </a:xfrm>
        </p:spPr>
        <p:txBody>
          <a:bodyPr anchor="ctr">
            <a:normAutofit/>
          </a:bodyPr>
          <a:lstStyle/>
          <a:p>
            <a:r>
              <a:rPr lang="en-GB" sz="2000"/>
              <a:t>Headway UK </a:t>
            </a:r>
            <a:r>
              <a:rPr lang="en-GB" sz="2000">
                <a:hlinkClick r:id="rId2"/>
              </a:rPr>
              <a:t>Headway - the brain injury association | Headway</a:t>
            </a:r>
            <a:endParaRPr lang="en-GB" sz="2000"/>
          </a:p>
          <a:p>
            <a:r>
              <a:rPr lang="en-GB" sz="2000"/>
              <a:t>Brainkind </a:t>
            </a:r>
            <a:r>
              <a:rPr lang="en-GB" sz="2000">
                <a:hlinkClick r:id="rId3"/>
              </a:rPr>
              <a:t>Brain Injury Charity and Rehabilitation - Brainkind | Brainkind</a:t>
            </a:r>
            <a:r>
              <a:rPr lang="en-GB" sz="2000"/>
              <a:t> </a:t>
            </a:r>
          </a:p>
          <a:p>
            <a:endParaRPr lang="en-GB" sz="2000"/>
          </a:p>
          <a:p>
            <a:r>
              <a:rPr lang="en-GB" sz="2000"/>
              <a:t> UKABIF </a:t>
            </a:r>
            <a:r>
              <a:rPr lang="en-GB" sz="2000">
                <a:hlinkClick r:id="rId4"/>
              </a:rPr>
              <a:t>United Kingdom Acquired Brain Injury Forum</a:t>
            </a:r>
            <a:endParaRPr lang="en-GB" sz="2000"/>
          </a:p>
          <a:p>
            <a:r>
              <a:rPr lang="en-GB" sz="2000"/>
              <a:t>PINK concussions </a:t>
            </a:r>
            <a:r>
              <a:rPr lang="en-GB" sz="2000">
                <a:hlinkClick r:id="rId5"/>
              </a:rPr>
              <a:t>Pink Concussions</a:t>
            </a:r>
            <a:endParaRPr lang="en-GB" sz="2000"/>
          </a:p>
        </p:txBody>
      </p:sp>
      <p:pic>
        <p:nvPicPr>
          <p:cNvPr id="6" name="Picture 5">
            <a:extLst>
              <a:ext uri="{FF2B5EF4-FFF2-40B4-BE49-F238E27FC236}">
                <a16:creationId xmlns:a16="http://schemas.microsoft.com/office/drawing/2014/main" id="{5E82598D-5B0D-D06B-732F-5D6281EF304C}"/>
              </a:ext>
            </a:extLst>
          </p:cNvPr>
          <p:cNvPicPr>
            <a:picLocks noChangeAspect="1"/>
          </p:cNvPicPr>
          <p:nvPr/>
        </p:nvPicPr>
        <p:blipFill>
          <a:blip r:embed="rId6"/>
          <a:stretch>
            <a:fillRect/>
          </a:stretch>
        </p:blipFill>
        <p:spPr>
          <a:xfrm>
            <a:off x="7286445" y="2517807"/>
            <a:ext cx="1941284" cy="1625132"/>
          </a:xfrm>
          <a:prstGeom prst="rect">
            <a:avLst/>
          </a:prstGeom>
        </p:spPr>
      </p:pic>
      <p:pic>
        <p:nvPicPr>
          <p:cNvPr id="10" name="Picture 9">
            <a:extLst>
              <a:ext uri="{FF2B5EF4-FFF2-40B4-BE49-F238E27FC236}">
                <a16:creationId xmlns:a16="http://schemas.microsoft.com/office/drawing/2014/main" id="{3EB4D7F5-732C-B85C-BB74-A7AC5342CA2B}"/>
              </a:ext>
            </a:extLst>
          </p:cNvPr>
          <p:cNvPicPr>
            <a:picLocks noChangeAspect="1"/>
          </p:cNvPicPr>
          <p:nvPr/>
        </p:nvPicPr>
        <p:blipFill>
          <a:blip r:embed="rId7"/>
          <a:stretch>
            <a:fillRect/>
          </a:stretch>
        </p:blipFill>
        <p:spPr>
          <a:xfrm>
            <a:off x="9541845" y="2534923"/>
            <a:ext cx="1941285" cy="1608017"/>
          </a:xfrm>
          <a:prstGeom prst="rect">
            <a:avLst/>
          </a:prstGeom>
        </p:spPr>
      </p:pic>
      <p:pic>
        <p:nvPicPr>
          <p:cNvPr id="11" name="Picture 2" descr="The Headway Brain Injury Identity Card">
            <a:extLst>
              <a:ext uri="{FF2B5EF4-FFF2-40B4-BE49-F238E27FC236}">
                <a16:creationId xmlns:a16="http://schemas.microsoft.com/office/drawing/2014/main" id="{61E0BB10-B726-2DB4-11D7-1B93FC5731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286445" y="4464673"/>
            <a:ext cx="1941284" cy="9706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7112C04-24CD-DAD9-F9A1-88443FF6AA72}"/>
              </a:ext>
            </a:extLst>
          </p:cNvPr>
          <p:cNvPicPr>
            <a:picLocks noChangeAspect="1"/>
          </p:cNvPicPr>
          <p:nvPr/>
        </p:nvPicPr>
        <p:blipFill>
          <a:blip r:embed="rId9"/>
          <a:stretch>
            <a:fillRect/>
          </a:stretch>
        </p:blipFill>
        <p:spPr>
          <a:xfrm>
            <a:off x="9541845" y="4464673"/>
            <a:ext cx="1941284" cy="415364"/>
          </a:xfrm>
          <a:prstGeom prst="rect">
            <a:avLst/>
          </a:prstGeom>
        </p:spPr>
      </p:pic>
      <p:pic>
        <p:nvPicPr>
          <p:cNvPr id="13" name="Picture 12">
            <a:extLst>
              <a:ext uri="{FF2B5EF4-FFF2-40B4-BE49-F238E27FC236}">
                <a16:creationId xmlns:a16="http://schemas.microsoft.com/office/drawing/2014/main" id="{98B4F17C-8117-CC4A-B385-6773A4C230F7}"/>
              </a:ext>
            </a:extLst>
          </p:cNvPr>
          <p:cNvPicPr>
            <a:picLocks noChangeAspect="1"/>
          </p:cNvPicPr>
          <p:nvPr/>
        </p:nvPicPr>
        <p:blipFill>
          <a:blip r:embed="rId10"/>
          <a:stretch>
            <a:fillRect/>
          </a:stretch>
        </p:blipFill>
        <p:spPr>
          <a:xfrm>
            <a:off x="7388641" y="1089921"/>
            <a:ext cx="4000500" cy="981075"/>
          </a:xfrm>
          <a:prstGeom prst="rect">
            <a:avLst/>
          </a:prstGeom>
        </p:spPr>
      </p:pic>
    </p:spTree>
    <p:extLst>
      <p:ext uri="{BB962C8B-B14F-4D97-AF65-F5344CB8AC3E}">
        <p14:creationId xmlns:p14="http://schemas.microsoft.com/office/powerpoint/2010/main" val="972149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A7E31-C6AB-9EEB-0833-776239ED387F}"/>
              </a:ext>
            </a:extLst>
          </p:cNvPr>
          <p:cNvSpPr>
            <a:spLocks noGrp="1"/>
          </p:cNvSpPr>
          <p:nvPr>
            <p:ph type="title"/>
          </p:nvPr>
        </p:nvSpPr>
        <p:spPr>
          <a:xfrm>
            <a:off x="838200" y="365125"/>
            <a:ext cx="10515600" cy="681477"/>
          </a:xfrm>
        </p:spPr>
        <p:txBody>
          <a:bodyPr>
            <a:normAutofit fontScale="90000"/>
          </a:bodyPr>
          <a:lstStyle/>
          <a:p>
            <a:r>
              <a:rPr lang="en-GB" dirty="0"/>
              <a:t>Additional References</a:t>
            </a:r>
          </a:p>
        </p:txBody>
      </p:sp>
      <p:sp>
        <p:nvSpPr>
          <p:cNvPr id="3" name="Content Placeholder 2">
            <a:extLst>
              <a:ext uri="{FF2B5EF4-FFF2-40B4-BE49-F238E27FC236}">
                <a16:creationId xmlns:a16="http://schemas.microsoft.com/office/drawing/2014/main" id="{80E750E2-9200-3516-DE64-E62805B4C086}"/>
              </a:ext>
            </a:extLst>
          </p:cNvPr>
          <p:cNvSpPr>
            <a:spLocks noGrp="1"/>
          </p:cNvSpPr>
          <p:nvPr>
            <p:ph idx="1"/>
          </p:nvPr>
        </p:nvSpPr>
        <p:spPr>
          <a:xfrm>
            <a:off x="838200" y="1211855"/>
            <a:ext cx="10515600" cy="4965108"/>
          </a:xfrm>
        </p:spPr>
        <p:txBody>
          <a:bodyPr>
            <a:normAutofit fontScale="62500" lnSpcReduction="20000"/>
          </a:bodyPr>
          <a:lstStyle/>
          <a:p>
            <a:r>
              <a:rPr lang="en-GB" dirty="0"/>
              <a:t>Cannon, L. M. et al. Examining trends in non‐fatal strangulation among sexual assault survivors seeking Sexual Assault Nurse Examiner care from 2002 to 2017. Int. J. Gynecol. Obstet. 149, 106–107 (2020). </a:t>
            </a:r>
          </a:p>
          <a:p>
            <a:r>
              <a:rPr lang="en-GB" dirty="0"/>
              <a:t>Clarke, A. D. A. et al. Detecting a hidden pandemic: The current state and future direction of screening and assessment tools for intimate partner violence-related brain injury. </a:t>
            </a:r>
            <a:r>
              <a:rPr lang="en-GB" dirty="0" err="1"/>
              <a:t>Neurosci</a:t>
            </a:r>
            <a:r>
              <a:rPr lang="en-GB" dirty="0"/>
              <a:t>. </a:t>
            </a:r>
            <a:r>
              <a:rPr lang="en-GB" dirty="0" err="1"/>
              <a:t>Biobehav</a:t>
            </a:r>
            <a:r>
              <a:rPr lang="en-GB" dirty="0"/>
              <a:t>. Rev. 167, 105912 (2024). </a:t>
            </a:r>
          </a:p>
          <a:p>
            <a:r>
              <a:rPr lang="en-GB" dirty="0"/>
              <a:t>Donaldson, A. E. et al. An exploration of frontline health professional’s current understanding of non-fatal strangulation. J. Adv. </a:t>
            </a:r>
            <a:r>
              <a:rPr lang="en-GB" dirty="0" err="1"/>
              <a:t>Nurs</a:t>
            </a:r>
            <a:r>
              <a:rPr lang="en-GB" dirty="0"/>
              <a:t>. 80, 5090–5101 (2024). </a:t>
            </a:r>
          </a:p>
          <a:p>
            <a:r>
              <a:rPr lang="en-GB" dirty="0"/>
              <a:t>Foley, A. Strangulation: Know the Symptoms, Save a Life. J. Emerg. </a:t>
            </a:r>
            <a:r>
              <a:rPr lang="en-GB" dirty="0" err="1"/>
              <a:t>Nurs</a:t>
            </a:r>
            <a:r>
              <a:rPr lang="en-GB" dirty="0"/>
              <a:t>. 41, 89–90 (2015). </a:t>
            </a:r>
          </a:p>
          <a:p>
            <a:r>
              <a:rPr lang="en-GB" dirty="0" err="1"/>
              <a:t>Herbenick</a:t>
            </a:r>
            <a:r>
              <a:rPr lang="en-GB" dirty="0"/>
              <a:t>, D. et al. #ChokeMeDaddy: A Content Analysis of Memes Related to Choking/Strangulation During Sex. Arch. Sex. </a:t>
            </a:r>
            <a:r>
              <a:rPr lang="en-GB" dirty="0" err="1"/>
              <a:t>Behav</a:t>
            </a:r>
            <a:r>
              <a:rPr lang="en-GB" dirty="0"/>
              <a:t>. 52, 1299–1315 (2023). </a:t>
            </a:r>
          </a:p>
          <a:p>
            <a:r>
              <a:rPr lang="en-GB" dirty="0"/>
              <a:t>Sharman, L. S., Fitzgerald, R. &amp; Douglas, H. Medical evidence assisting non-fatal strangulation prosecution: a scoping review. BMJ Open 13, e072077 (2023). </a:t>
            </a:r>
          </a:p>
          <a:p>
            <a:r>
              <a:rPr lang="en-GB" dirty="0"/>
              <a:t>Raskin, S. A. et al. Traumatic brain injury screening and neuropsychological functioning in women who experience intimate partner violence. Clin. </a:t>
            </a:r>
            <a:r>
              <a:rPr lang="en-GB" dirty="0" err="1"/>
              <a:t>Neuropsychol</a:t>
            </a:r>
            <a:r>
              <a:rPr lang="en-GB" dirty="0"/>
              <a:t>. 38, 354–376 (2024).</a:t>
            </a:r>
          </a:p>
          <a:p>
            <a:r>
              <a:rPr lang="en-GB" dirty="0"/>
              <a:t> Donaldson, A. E., Hurren, E., Harvey, C., Baldwin, A. &amp; Solomon, B. Front‐line health professionals’ recognition and responses to nonfatal strangulation events: An integrative review. J. Adv. </a:t>
            </a:r>
            <a:r>
              <a:rPr lang="en-GB" dirty="0" err="1"/>
              <a:t>Nurs</a:t>
            </a:r>
            <a:r>
              <a:rPr lang="en-GB" dirty="0"/>
              <a:t>. 79, 1290–1302 (2023). </a:t>
            </a:r>
          </a:p>
          <a:p>
            <a:r>
              <a:rPr lang="en-GB" dirty="0"/>
              <a:t>Muir, K. J. et al. Neuropsychological and Balance Symptoms of Abused Women Who Have Experienced Intimate Partner Violence-Related Strangulation: A Feasibility and Acceptability Study. Neurotrauma Rep. 3, 491–500 (2022).</a:t>
            </a:r>
          </a:p>
        </p:txBody>
      </p:sp>
    </p:spTree>
    <p:extLst>
      <p:ext uri="{BB962C8B-B14F-4D97-AF65-F5344CB8AC3E}">
        <p14:creationId xmlns:p14="http://schemas.microsoft.com/office/powerpoint/2010/main" val="1032046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Thank you!</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1E2EA0B-00C5-EF03-B887-E89D432949F6}"/>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a:t>With thanks to Neuropsychiatry Faculty NFS working Group : Dr Matt Rowett, Dr Ana Miorelli, Dr Trudi Okello, Dr Czarina Kirk</a:t>
            </a:r>
          </a:p>
        </p:txBody>
      </p:sp>
      <p:pic>
        <p:nvPicPr>
          <p:cNvPr id="8" name="Picture 5" descr="920a82eb-ff37-4341-b0eb-aa6092fb2979@eurprd01">
            <a:extLst>
              <a:ext uri="{FF2B5EF4-FFF2-40B4-BE49-F238E27FC236}">
                <a16:creationId xmlns:a16="http://schemas.microsoft.com/office/drawing/2014/main" id="{E8FD7C15-E467-604D-328C-B4C2E14978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369" r="11404"/>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711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2FEF55-7912-4D40-FE3C-66CD48F5C433}"/>
              </a:ext>
            </a:extLst>
          </p:cNvPr>
          <p:cNvSpPr>
            <a:spLocks noGrp="1"/>
          </p:cNvSpPr>
          <p:nvPr>
            <p:ph type="ctrTitle"/>
          </p:nvPr>
        </p:nvSpPr>
        <p:spPr>
          <a:xfrm>
            <a:off x="823442" y="921715"/>
            <a:ext cx="5163022" cy="2635993"/>
          </a:xfrm>
        </p:spPr>
        <p:txBody>
          <a:bodyPr anchor="b">
            <a:normAutofit/>
          </a:bodyPr>
          <a:lstStyle/>
          <a:p>
            <a:pPr algn="l"/>
            <a:r>
              <a:rPr lang="en-GB" sz="4400" dirty="0"/>
              <a:t>Last word goes to ...</a:t>
            </a:r>
            <a:br>
              <a:rPr lang="en-GB" sz="4400" dirty="0"/>
            </a:br>
            <a:endParaRPr lang="en-GB" sz="4400" dirty="0"/>
          </a:p>
        </p:txBody>
      </p:sp>
      <p:sp>
        <p:nvSpPr>
          <p:cNvPr id="53" name="Rectangle 52">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B8D213B1-1CB8-FD63-A0E2-93CFD0336375}"/>
              </a:ext>
            </a:extLst>
          </p:cNvPr>
          <p:cNvSpPr>
            <a:spLocks noGrp="1"/>
          </p:cNvSpPr>
          <p:nvPr>
            <p:ph type="subTitle" idx="1"/>
          </p:nvPr>
        </p:nvSpPr>
        <p:spPr>
          <a:xfrm>
            <a:off x="823442" y="4541263"/>
            <a:ext cx="4662957" cy="1395022"/>
          </a:xfrm>
        </p:spPr>
        <p:txBody>
          <a:bodyPr anchor="t">
            <a:normAutofit/>
          </a:bodyPr>
          <a:lstStyle/>
          <a:p>
            <a:pPr algn="l"/>
            <a:endParaRPr lang="en-GB">
              <a:solidFill>
                <a:srgbClr val="FFFFFF"/>
              </a:solidFill>
            </a:endParaRPr>
          </a:p>
          <a:p>
            <a:pPr algn="l"/>
            <a:r>
              <a:rPr lang="en-GB">
                <a:solidFill>
                  <a:srgbClr val="FFFFFF"/>
                </a:solidFill>
              </a:rPr>
              <a:t>Czarina.kirk@lscft.nhs.uk</a:t>
            </a:r>
          </a:p>
        </p:txBody>
      </p:sp>
      <p:pic>
        <p:nvPicPr>
          <p:cNvPr id="6" name="Picture 2" descr="30 Dolly Parton Quotes: Her Funniest ...">
            <a:extLst>
              <a:ext uri="{FF2B5EF4-FFF2-40B4-BE49-F238E27FC236}">
                <a16:creationId xmlns:a16="http://schemas.microsoft.com/office/drawing/2014/main" id="{FDF2C6C2-143E-0B54-287D-8D00C2CBFB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63476" y="847171"/>
            <a:ext cx="5163022" cy="5163022"/>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204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3821"/>
            <a:ext cx="8229600" cy="7742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6000" b="1" dirty="0">
                <a:solidFill>
                  <a:srgbClr val="006AB4"/>
                </a:solidFill>
                <a:latin typeface="Arial" panose="020B0604020202020204" pitchFamily="34" charset="0"/>
                <a:ea typeface="ＭＳ Ｐゴシック" panose="020B0600070205080204" pitchFamily="34" charset="-128"/>
                <a:cs typeface="Arial" panose="020B0604020202020204" pitchFamily="34" charset="0"/>
              </a:rPr>
              <a:t>Why the increase?</a:t>
            </a:r>
          </a:p>
        </p:txBody>
      </p:sp>
      <p:sp>
        <p:nvSpPr>
          <p:cNvPr id="3" name="Content Placeholder 2"/>
          <p:cNvSpPr txBox="1">
            <a:spLocks/>
          </p:cNvSpPr>
          <p:nvPr/>
        </p:nvSpPr>
        <p:spPr bwMode="auto">
          <a:xfrm>
            <a:off x="168955" y="1221563"/>
            <a:ext cx="9310914" cy="5327470"/>
          </a:xfrm>
          <a:prstGeom prst="rect">
            <a:avLst/>
          </a:prstGeom>
          <a:solidFill>
            <a:schemeClr val="bg1"/>
          </a:solidFill>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20000"/>
              </a:spcBef>
              <a:spcAft>
                <a:spcPct val="0"/>
              </a:spcAft>
              <a:defRPr/>
            </a:pPr>
            <a:r>
              <a:rPr lang="en-GB" sz="2400" kern="0" dirty="0">
                <a:cs typeface="Arial" panose="020B0604020202020204" pitchFamily="34" charset="0"/>
              </a:rPr>
              <a:t>Living longer? Falls commonest cause</a:t>
            </a:r>
          </a:p>
          <a:p>
            <a:pPr eaLnBrk="0" fontAlgn="base" hangingPunct="0">
              <a:spcBef>
                <a:spcPct val="20000"/>
              </a:spcBef>
              <a:spcAft>
                <a:spcPct val="0"/>
              </a:spcAft>
              <a:defRPr/>
            </a:pPr>
            <a:r>
              <a:rPr lang="en-GB" sz="2400" kern="0" dirty="0">
                <a:cs typeface="Arial" panose="020B0604020202020204" pitchFamily="34" charset="0"/>
              </a:rPr>
              <a:t>Chronic health conditions</a:t>
            </a:r>
          </a:p>
          <a:p>
            <a:pPr eaLnBrk="0" fontAlgn="base" hangingPunct="0">
              <a:spcBef>
                <a:spcPct val="20000"/>
              </a:spcBef>
              <a:spcAft>
                <a:spcPct val="0"/>
              </a:spcAft>
              <a:defRPr/>
            </a:pPr>
            <a:r>
              <a:rPr lang="en-GB" sz="2400" kern="0" dirty="0">
                <a:cs typeface="Arial" panose="020B0604020202020204" pitchFamily="34" charset="0"/>
              </a:rPr>
              <a:t>Driving 1975 29%; 2019 71%</a:t>
            </a:r>
          </a:p>
          <a:p>
            <a:pPr eaLnBrk="0" fontAlgn="base" hangingPunct="0">
              <a:spcBef>
                <a:spcPct val="20000"/>
              </a:spcBef>
              <a:spcAft>
                <a:spcPct val="0"/>
              </a:spcAft>
              <a:defRPr/>
            </a:pPr>
            <a:r>
              <a:rPr lang="en-GB" sz="2400" kern="0" dirty="0">
                <a:cs typeface="Arial" panose="020B0604020202020204" pitchFamily="34" charset="0"/>
              </a:rPr>
              <a:t>Substance Use – drink less but more likely to be admitted due to harm</a:t>
            </a:r>
          </a:p>
          <a:p>
            <a:pPr eaLnBrk="0" fontAlgn="base" hangingPunct="0">
              <a:spcBef>
                <a:spcPct val="20000"/>
              </a:spcBef>
              <a:spcAft>
                <a:spcPct val="0"/>
              </a:spcAft>
              <a:defRPr/>
            </a:pPr>
            <a:r>
              <a:rPr lang="en-GB" sz="2400" kern="0" dirty="0">
                <a:cs typeface="Arial" panose="020B0604020202020204" pitchFamily="34" charset="0"/>
              </a:rPr>
              <a:t>Sport – concussion – “Women are not small men” </a:t>
            </a:r>
            <a:r>
              <a:rPr lang="en-GB" sz="2400" dirty="0">
                <a:hlinkClick r:id="rId3"/>
              </a:rPr>
              <a:t>Concussion in women: New research under way into impact on female athletes - BBC Sport</a:t>
            </a:r>
            <a:endParaRPr lang="en-GB" sz="2400" kern="0" dirty="0">
              <a:cs typeface="Arial" panose="020B0604020202020204" pitchFamily="34" charset="0"/>
            </a:endParaRPr>
          </a:p>
          <a:p>
            <a:pPr eaLnBrk="0" fontAlgn="base" hangingPunct="0">
              <a:spcBef>
                <a:spcPct val="20000"/>
              </a:spcBef>
              <a:spcAft>
                <a:spcPct val="0"/>
              </a:spcAft>
              <a:defRPr/>
            </a:pPr>
            <a:r>
              <a:rPr lang="en-GB" sz="2400" kern="0" dirty="0">
                <a:cs typeface="Arial" panose="020B0604020202020204" pitchFamily="34" charset="0"/>
              </a:rPr>
              <a:t>Self harm – toxins, anoxia</a:t>
            </a:r>
          </a:p>
          <a:p>
            <a:pPr eaLnBrk="0" fontAlgn="base" hangingPunct="0">
              <a:spcBef>
                <a:spcPct val="20000"/>
              </a:spcBef>
              <a:spcAft>
                <a:spcPct val="0"/>
              </a:spcAft>
              <a:defRPr/>
            </a:pPr>
            <a:r>
              <a:rPr lang="en-GB" sz="2400" kern="0" dirty="0">
                <a:cs typeface="Arial" panose="020B0604020202020204" pitchFamily="34" charset="0"/>
              </a:rPr>
              <a:t>Armed forces 1990 6% ; 2023 12%; 2030 30%</a:t>
            </a:r>
            <a:r>
              <a:rPr lang="en-GB" sz="2400" dirty="0">
                <a:hlinkClick r:id="rId4"/>
              </a:rPr>
              <a:t>Representation</a:t>
            </a:r>
          </a:p>
          <a:p>
            <a:pPr marL="0" indent="0" eaLnBrk="0" fontAlgn="base" hangingPunct="0">
              <a:spcBef>
                <a:spcPct val="20000"/>
              </a:spcBef>
              <a:spcAft>
                <a:spcPct val="0"/>
              </a:spcAft>
              <a:buNone/>
              <a:defRPr/>
            </a:pPr>
            <a:r>
              <a:rPr lang="en-GB" sz="2400" dirty="0">
                <a:hlinkClick r:id="rId4"/>
              </a:rPr>
              <a:t> of women in the Armed Forces (parliament.uk)</a:t>
            </a:r>
            <a:endParaRPr lang="en-GB" sz="2400" kern="0" dirty="0">
              <a:cs typeface="Arial" panose="020B0604020202020204" pitchFamily="34" charset="0"/>
            </a:endParaRPr>
          </a:p>
          <a:p>
            <a:pPr eaLnBrk="0" fontAlgn="base" hangingPunct="0">
              <a:spcBef>
                <a:spcPct val="20000"/>
              </a:spcBef>
              <a:spcAft>
                <a:spcPct val="0"/>
              </a:spcAft>
              <a:defRPr/>
            </a:pPr>
            <a:r>
              <a:rPr lang="en-GB" sz="2400" kern="0" dirty="0">
                <a:cs typeface="Arial" panose="020B0604020202020204" pitchFamily="34" charset="0"/>
              </a:rPr>
              <a:t>Domestic / Intimate partner violence</a:t>
            </a:r>
          </a:p>
          <a:p>
            <a:pPr marL="0" indent="0" eaLnBrk="0" fontAlgn="base" hangingPunct="0">
              <a:spcBef>
                <a:spcPct val="20000"/>
              </a:spcBef>
              <a:spcAft>
                <a:spcPct val="0"/>
              </a:spcAft>
              <a:buNone/>
              <a:defRPr/>
            </a:pPr>
            <a:r>
              <a:rPr lang="en-GB" sz="2400" dirty="0">
                <a:hlinkClick r:id="rId5"/>
              </a:rPr>
              <a:t>Brain injury and domestic abuse - Too many to count report (brainkind.org)</a:t>
            </a:r>
            <a:endParaRPr lang="en-GB" sz="2400" dirty="0"/>
          </a:p>
          <a:p>
            <a:pPr marL="0" indent="0" eaLnBrk="0" fontAlgn="base" hangingPunct="0">
              <a:spcBef>
                <a:spcPct val="20000"/>
              </a:spcBef>
              <a:spcAft>
                <a:spcPct val="0"/>
              </a:spcAft>
              <a:buNone/>
              <a:defRPr/>
            </a:pPr>
            <a:endParaRPr lang="en-GB" sz="2400" kern="0" dirty="0">
              <a:cs typeface="Arial" panose="020B0604020202020204" pitchFamily="34" charset="0"/>
            </a:endParaRPr>
          </a:p>
        </p:txBody>
      </p:sp>
      <p:pic>
        <p:nvPicPr>
          <p:cNvPr id="11" name="Picture 10"/>
          <p:cNvPicPr>
            <a:picLocks noChangeAspect="1"/>
          </p:cNvPicPr>
          <p:nvPr/>
        </p:nvPicPr>
        <p:blipFill>
          <a:blip r:embed="rId6"/>
          <a:stretch>
            <a:fillRect/>
          </a:stretch>
        </p:blipFill>
        <p:spPr>
          <a:xfrm>
            <a:off x="8480966" y="3597995"/>
            <a:ext cx="2394296" cy="1577550"/>
          </a:xfrm>
          <a:prstGeom prst="rect">
            <a:avLst/>
          </a:prstGeom>
        </p:spPr>
      </p:pic>
      <p:pic>
        <p:nvPicPr>
          <p:cNvPr id="2050" name="Picture 2" descr="Domestic Abuse Bill debate highlights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75124" y="4901816"/>
            <a:ext cx="1847921" cy="166079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Women's Football Concussion Injuri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8"/>
          <a:stretch>
            <a:fillRect/>
          </a:stretch>
        </p:blipFill>
        <p:spPr>
          <a:xfrm>
            <a:off x="9603674" y="1732687"/>
            <a:ext cx="2543175" cy="1790700"/>
          </a:xfrm>
          <a:prstGeom prst="rect">
            <a:avLst/>
          </a:prstGeom>
        </p:spPr>
      </p:pic>
      <p:pic>
        <p:nvPicPr>
          <p:cNvPr id="12" name="Picture 11"/>
          <p:cNvPicPr>
            <a:picLocks noChangeAspect="1"/>
          </p:cNvPicPr>
          <p:nvPr/>
        </p:nvPicPr>
        <p:blipFill>
          <a:blip r:embed="rId9"/>
          <a:stretch>
            <a:fillRect/>
          </a:stretch>
        </p:blipFill>
        <p:spPr>
          <a:xfrm>
            <a:off x="9989381" y="304769"/>
            <a:ext cx="2033664" cy="1353311"/>
          </a:xfrm>
          <a:prstGeom prst="rect">
            <a:avLst/>
          </a:prstGeom>
        </p:spPr>
      </p:pic>
    </p:spTree>
    <p:extLst>
      <p:ext uri="{BB962C8B-B14F-4D97-AF65-F5344CB8AC3E}">
        <p14:creationId xmlns:p14="http://schemas.microsoft.com/office/powerpoint/2010/main" val="2873795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3821"/>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4000" b="1" dirty="0">
                <a:solidFill>
                  <a:srgbClr val="006AB4"/>
                </a:solidFill>
                <a:latin typeface="Arial" panose="020B0604020202020204" pitchFamily="34" charset="0"/>
                <a:ea typeface="ＭＳ Ｐゴシック" panose="020B0600070205080204" pitchFamily="34" charset="-128"/>
                <a:cs typeface="Arial" panose="020B0604020202020204" pitchFamily="34" charset="0"/>
              </a:rPr>
              <a:t>Impact of brain injury in Women</a:t>
            </a:r>
          </a:p>
        </p:txBody>
      </p:sp>
      <p:sp>
        <p:nvSpPr>
          <p:cNvPr id="3" name="Content Placeholder 2"/>
          <p:cNvSpPr txBox="1">
            <a:spLocks/>
          </p:cNvSpPr>
          <p:nvPr/>
        </p:nvSpPr>
        <p:spPr bwMode="auto">
          <a:xfrm>
            <a:off x="457200" y="1054085"/>
            <a:ext cx="8881672" cy="5346715"/>
          </a:xfrm>
          <a:prstGeom prst="rect">
            <a:avLst/>
          </a:prstGeom>
          <a:solidFill>
            <a:schemeClr val="bg1"/>
          </a:solidFill>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pPr>
            <a:r>
              <a:rPr kumimoji="1" lang="en-US" sz="2000" dirty="0"/>
              <a:t>Atypical presentation – mild TBI can present with more severe symptoms or may not present at all.</a:t>
            </a:r>
          </a:p>
          <a:p>
            <a:pPr lvl="0"/>
            <a:r>
              <a:rPr lang="en-GB" sz="2000" dirty="0"/>
              <a:t>Women have lower rates of direct transfers to trauma centres and intensive care after traumatic injuries. Adherence to guidelines for CT scans following TBI seems lower for women.</a:t>
            </a:r>
          </a:p>
          <a:p>
            <a:pPr lvl="0"/>
            <a:r>
              <a:rPr kumimoji="1" lang="en-US" sz="2000" dirty="0"/>
              <a:t>Life stage influence</a:t>
            </a:r>
            <a:r>
              <a:rPr lang="en-GB" sz="2000" dirty="0">
                <a:hlinkClick r:id="rId3"/>
              </a:rPr>
              <a:t>Traumatic brain injury in women across lifespan - </a:t>
            </a:r>
            <a:r>
              <a:rPr lang="en-GB" sz="2000" dirty="0" err="1">
                <a:hlinkClick r:id="rId3"/>
              </a:rPr>
              <a:t>ScienceDirect</a:t>
            </a:r>
            <a:endParaRPr kumimoji="1" lang="en-US" sz="2000" dirty="0"/>
          </a:p>
          <a:p>
            <a:pPr>
              <a:spcBef>
                <a:spcPct val="50000"/>
              </a:spcBef>
            </a:pPr>
            <a:r>
              <a:rPr kumimoji="1" lang="en-US" sz="2000" dirty="0"/>
              <a:t>Increased incidence of mental illness – depression , anxiety, self harm, suicide</a:t>
            </a:r>
          </a:p>
          <a:p>
            <a:pPr>
              <a:spcBef>
                <a:spcPct val="50000"/>
              </a:spcBef>
            </a:pPr>
            <a:r>
              <a:rPr kumimoji="1" lang="en-US" sz="2000" dirty="0"/>
              <a:t>Criminality – women with TBI in prison – brain injury in same year as first offence; increased rates of alcohol and substance use; ACEs; trauma</a:t>
            </a:r>
            <a:r>
              <a:rPr lang="en-GB" sz="2000" dirty="0">
                <a:hlinkClick r:id="rId4"/>
              </a:rPr>
              <a:t>Making-the-Link-Female-Offending-and-Brain-Injury.pdf (brainkind.org)</a:t>
            </a:r>
            <a:endParaRPr lang="en-GB" sz="2000" dirty="0"/>
          </a:p>
          <a:p>
            <a:pPr>
              <a:spcBef>
                <a:spcPct val="50000"/>
              </a:spcBef>
            </a:pPr>
            <a:r>
              <a:rPr kumimoji="1" lang="en-GB" sz="2000" dirty="0"/>
              <a:t>Vulnerability – exploitation; IPV</a:t>
            </a:r>
            <a:endParaRPr kumimoji="1" lang="en-US" sz="2000" dirty="0"/>
          </a:p>
          <a:p>
            <a:pPr>
              <a:spcBef>
                <a:spcPct val="50000"/>
              </a:spcBef>
            </a:pPr>
            <a:r>
              <a:rPr kumimoji="1" lang="en-US" sz="2000" b="1" dirty="0"/>
              <a:t>Barriers to rehab – care givers; accessibility; complexity – identified and hidden; stigma</a:t>
            </a:r>
          </a:p>
        </p:txBody>
      </p:sp>
      <p:pic>
        <p:nvPicPr>
          <p:cNvPr id="5" name="Picture 4"/>
          <p:cNvPicPr>
            <a:picLocks noChangeAspect="1"/>
          </p:cNvPicPr>
          <p:nvPr/>
        </p:nvPicPr>
        <p:blipFill>
          <a:blip r:embed="rId5"/>
          <a:stretch>
            <a:fillRect/>
          </a:stretch>
        </p:blipFill>
        <p:spPr>
          <a:xfrm>
            <a:off x="9903010" y="303821"/>
            <a:ext cx="2158793" cy="3245482"/>
          </a:xfrm>
          <a:prstGeom prst="rect">
            <a:avLst/>
          </a:prstGeom>
        </p:spPr>
      </p:pic>
      <p:pic>
        <p:nvPicPr>
          <p:cNvPr id="6" name="Picture 5">
            <a:extLst>
              <a:ext uri="{FF2B5EF4-FFF2-40B4-BE49-F238E27FC236}">
                <a16:creationId xmlns:a16="http://schemas.microsoft.com/office/drawing/2014/main" id="{C2945745-743C-8738-9C59-0B40C69AD8DA}"/>
              </a:ext>
            </a:extLst>
          </p:cNvPr>
          <p:cNvPicPr>
            <a:picLocks noChangeAspect="1"/>
          </p:cNvPicPr>
          <p:nvPr/>
        </p:nvPicPr>
        <p:blipFill>
          <a:blip r:embed="rId6"/>
          <a:stretch>
            <a:fillRect/>
          </a:stretch>
        </p:blipFill>
        <p:spPr>
          <a:xfrm>
            <a:off x="9818292" y="5129561"/>
            <a:ext cx="2243511" cy="1478869"/>
          </a:xfrm>
          <a:prstGeom prst="rect">
            <a:avLst/>
          </a:prstGeom>
        </p:spPr>
      </p:pic>
    </p:spTree>
    <p:extLst>
      <p:ext uri="{BB962C8B-B14F-4D97-AF65-F5344CB8AC3E}">
        <p14:creationId xmlns:p14="http://schemas.microsoft.com/office/powerpoint/2010/main" val="324668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3FAC24-5F41-8C1A-D867-61E7F5B23A69}"/>
              </a:ext>
            </a:extLst>
          </p:cNvPr>
          <p:cNvPicPr>
            <a:picLocks noChangeAspect="1"/>
          </p:cNvPicPr>
          <p:nvPr/>
        </p:nvPicPr>
        <p:blipFill>
          <a:blip r:embed="rId2"/>
          <a:stretch>
            <a:fillRect/>
          </a:stretch>
        </p:blipFill>
        <p:spPr>
          <a:xfrm>
            <a:off x="2806923" y="356349"/>
            <a:ext cx="6578154" cy="6145301"/>
          </a:xfrm>
          <a:prstGeom prst="rect">
            <a:avLst/>
          </a:prstGeom>
        </p:spPr>
      </p:pic>
      <p:pic>
        <p:nvPicPr>
          <p:cNvPr id="3" name="Picture 2">
            <a:extLst>
              <a:ext uri="{FF2B5EF4-FFF2-40B4-BE49-F238E27FC236}">
                <a16:creationId xmlns:a16="http://schemas.microsoft.com/office/drawing/2014/main" id="{6F7FC374-250D-8CDA-F039-455253A93902}"/>
              </a:ext>
            </a:extLst>
          </p:cNvPr>
          <p:cNvPicPr>
            <a:picLocks noChangeAspect="1"/>
          </p:cNvPicPr>
          <p:nvPr/>
        </p:nvPicPr>
        <p:blipFill>
          <a:blip r:embed="rId3"/>
          <a:stretch>
            <a:fillRect/>
          </a:stretch>
        </p:blipFill>
        <p:spPr>
          <a:xfrm>
            <a:off x="9898087" y="5182160"/>
            <a:ext cx="2163716" cy="1426270"/>
          </a:xfrm>
          <a:prstGeom prst="rect">
            <a:avLst/>
          </a:prstGeom>
        </p:spPr>
      </p:pic>
    </p:spTree>
    <p:extLst>
      <p:ext uri="{BB962C8B-B14F-4D97-AF65-F5344CB8AC3E}">
        <p14:creationId xmlns:p14="http://schemas.microsoft.com/office/powerpoint/2010/main" val="115757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89363" y="1075458"/>
            <a:ext cx="10413274" cy="5463454"/>
          </a:xfrm>
        </p:spPr>
        <p:txBody>
          <a:bodyPr>
            <a:normAutofit fontScale="85000" lnSpcReduction="20000"/>
          </a:bodyPr>
          <a:lstStyle/>
          <a:p>
            <a:pPr marL="0" indent="0">
              <a:buNone/>
            </a:pPr>
            <a:r>
              <a:rPr lang="en-GB" sz="2600" b="1" dirty="0">
                <a:solidFill>
                  <a:srgbClr val="002060"/>
                </a:solidFill>
                <a:latin typeface="Verdana" panose="020B0604030504040204" pitchFamily="34" charset="0"/>
                <a:ea typeface="Verdana" panose="020B0604030504040204" pitchFamily="34" charset="0"/>
              </a:rPr>
              <a:t>What is strangulation?</a:t>
            </a:r>
          </a:p>
          <a:p>
            <a:pPr marL="0" indent="0">
              <a:buNone/>
            </a:pPr>
            <a:r>
              <a:rPr lang="en-GB" sz="2600" dirty="0">
                <a:latin typeface="Verdana" panose="020B0604030504040204" pitchFamily="34" charset="0"/>
                <a:ea typeface="Verdana" panose="020B0604030504040204" pitchFamily="34" charset="0"/>
              </a:rPr>
              <a:t>Obstruction of blood vessels and/ or airflow in the neck resulting in asphyxia. </a:t>
            </a:r>
          </a:p>
          <a:p>
            <a:pPr marL="0" indent="0" algn="l">
              <a:buNone/>
            </a:pPr>
            <a:endParaRPr lang="en-GB" sz="2600" dirty="0">
              <a:latin typeface="Verdana" panose="020B0604030504040204" pitchFamily="34" charset="0"/>
              <a:ea typeface="Verdana" panose="020B0604030504040204" pitchFamily="34" charset="0"/>
            </a:endParaRPr>
          </a:p>
          <a:p>
            <a:pPr marL="0" indent="0" algn="l">
              <a:buNone/>
            </a:pPr>
            <a:r>
              <a:rPr lang="en-GB" sz="2600" dirty="0">
                <a:latin typeface="Verdana" panose="020B0604030504040204" pitchFamily="34" charset="0"/>
                <a:ea typeface="Verdana" panose="020B0604030504040204" pitchFamily="34" charset="0"/>
              </a:rPr>
              <a:t> </a:t>
            </a:r>
            <a:r>
              <a:rPr lang="en-US" sz="2600" b="1" i="0" dirty="0">
                <a:solidFill>
                  <a:srgbClr val="005DAA"/>
                </a:solidFill>
                <a:effectLst/>
                <a:latin typeface="Verdana" panose="020B0604030504040204" pitchFamily="34" charset="0"/>
                <a:ea typeface="Verdana" panose="020B0604030504040204" pitchFamily="34" charset="0"/>
              </a:rPr>
              <a:t>Non-fatal strangulation</a:t>
            </a:r>
          </a:p>
          <a:p>
            <a:pPr marL="0" indent="0" algn="l">
              <a:lnSpc>
                <a:spcPct val="170000"/>
              </a:lnSpc>
              <a:buNone/>
            </a:pPr>
            <a:r>
              <a:rPr lang="en-US" sz="2600" b="0" i="0" u="none" strike="noStrike" dirty="0">
                <a:solidFill>
                  <a:srgbClr val="005DAA"/>
                </a:solidFill>
                <a:effectLst/>
                <a:latin typeface="Verdana" panose="020B0604030504040204" pitchFamily="34" charset="0"/>
                <a:ea typeface="Verdana" panose="020B0604030504040204" pitchFamily="34" charset="0"/>
                <a:hlinkClick r:id="rId3"/>
              </a:rPr>
              <a:t>Section 75A(1)(a) SCA 2015</a:t>
            </a:r>
            <a:r>
              <a:rPr lang="en-US" sz="2600" b="0" i="0" dirty="0">
                <a:solidFill>
                  <a:srgbClr val="444444"/>
                </a:solidFill>
                <a:effectLst/>
                <a:latin typeface="Verdana" panose="020B0604030504040204" pitchFamily="34" charset="0"/>
                <a:ea typeface="Verdana" panose="020B0604030504040204" pitchFamily="34" charset="0"/>
              </a:rPr>
              <a:t> is the offence of non-fatal strangulation.</a:t>
            </a:r>
          </a:p>
          <a:p>
            <a:pPr marL="0" indent="0" algn="l">
              <a:lnSpc>
                <a:spcPct val="170000"/>
              </a:lnSpc>
              <a:buNone/>
            </a:pPr>
            <a:endParaRPr lang="en-US" sz="2600" b="0" i="0" dirty="0">
              <a:solidFill>
                <a:srgbClr val="444444"/>
              </a:solidFill>
              <a:effectLst/>
              <a:latin typeface="Verdana" panose="020B0604030504040204" pitchFamily="34" charset="0"/>
              <a:ea typeface="Verdana" panose="020B0604030504040204" pitchFamily="34" charset="0"/>
            </a:endParaRPr>
          </a:p>
          <a:p>
            <a:pPr marL="0" indent="0">
              <a:buNone/>
            </a:pPr>
            <a:r>
              <a:rPr lang="en-GB" dirty="0">
                <a:latin typeface="Verdana" panose="020B0604030504040204" pitchFamily="34" charset="0"/>
                <a:ea typeface="Verdana" panose="020B0604030504040204" pitchFamily="34" charset="0"/>
              </a:rPr>
              <a:t>A History of </a:t>
            </a:r>
            <a:r>
              <a:rPr lang="en-GB" dirty="0" err="1">
                <a:latin typeface="Verdana" panose="020B0604030504040204" pitchFamily="34" charset="0"/>
                <a:ea typeface="Verdana" panose="020B0604030504040204" pitchFamily="34" charset="0"/>
              </a:rPr>
              <a:t>NFS:</a:t>
            </a:r>
            <a:r>
              <a:rPr lang="en-GB" b="1" dirty="0" err="1"/>
              <a:t>Nancy</a:t>
            </a:r>
            <a:r>
              <a:rPr lang="en-GB" b="1" dirty="0"/>
              <a:t> Glass </a:t>
            </a:r>
            <a:r>
              <a:rPr lang="en-GB" b="1" i="1" dirty="0"/>
              <a:t>J Emerg Med </a:t>
            </a:r>
            <a:r>
              <a:rPr lang="en-GB" b="1" dirty="0"/>
              <a:t>2008 35(3)</a:t>
            </a:r>
          </a:p>
          <a:p>
            <a:pPr marL="0" indent="0">
              <a:buNone/>
            </a:pPr>
            <a:endParaRPr lang="en-GB" dirty="0">
              <a:latin typeface="Verdana" panose="020B0604030504040204" pitchFamily="34" charset="0"/>
              <a:ea typeface="Verdana" panose="020B0604030504040204" pitchFamily="34" charset="0"/>
            </a:endParaRPr>
          </a:p>
          <a:p>
            <a:pPr marL="0" indent="0">
              <a:buNone/>
            </a:pPr>
            <a:endParaRPr lang="en-GB" dirty="0">
              <a:latin typeface="Verdana" panose="020B0604030504040204" pitchFamily="34" charset="0"/>
              <a:ea typeface="Verdana" panose="020B0604030504040204" pitchFamily="34" charset="0"/>
            </a:endParaRPr>
          </a:p>
          <a:p>
            <a:pPr marL="0" indent="0">
              <a:buNone/>
            </a:pPr>
            <a:r>
              <a:rPr lang="en-GB" sz="3600" b="1" dirty="0">
                <a:solidFill>
                  <a:srgbClr val="FF0000"/>
                </a:solidFill>
                <a:latin typeface="Verdana" panose="020B0604030504040204" pitchFamily="34" charset="0"/>
                <a:ea typeface="Verdana" panose="020B0604030504040204" pitchFamily="34" charset="0"/>
              </a:rPr>
              <a:t>X 6</a:t>
            </a:r>
            <a:r>
              <a:rPr lang="en-GB" sz="3600" b="1" dirty="0">
                <a:latin typeface="Verdana" panose="020B0604030504040204" pitchFamily="34" charset="0"/>
                <a:ea typeface="Verdana" panose="020B0604030504040204" pitchFamily="34" charset="0"/>
              </a:rPr>
              <a:t> </a:t>
            </a:r>
            <a:r>
              <a:rPr lang="en-GB" dirty="0">
                <a:latin typeface="Verdana" panose="020B0604030504040204" pitchFamily="34" charset="0"/>
                <a:ea typeface="Verdana" panose="020B0604030504040204" pitchFamily="34" charset="0"/>
              </a:rPr>
              <a:t>times risk of becoming a victim of attempted homicide</a:t>
            </a:r>
          </a:p>
          <a:p>
            <a:pPr marL="0" indent="0">
              <a:buNone/>
            </a:pPr>
            <a:endParaRPr lang="en-GB" dirty="0">
              <a:latin typeface="Verdana" panose="020B0604030504040204" pitchFamily="34" charset="0"/>
              <a:ea typeface="Verdana" panose="020B0604030504040204" pitchFamily="34" charset="0"/>
            </a:endParaRPr>
          </a:p>
          <a:p>
            <a:pPr marL="0" indent="0">
              <a:buNone/>
            </a:pPr>
            <a:r>
              <a:rPr lang="en-GB" sz="3600" b="1" dirty="0">
                <a:solidFill>
                  <a:srgbClr val="FF0000"/>
                </a:solidFill>
                <a:latin typeface="Verdana" panose="020B0604030504040204" pitchFamily="34" charset="0"/>
                <a:ea typeface="Verdana" panose="020B0604030504040204" pitchFamily="34" charset="0"/>
              </a:rPr>
              <a:t>X 7 </a:t>
            </a:r>
            <a:r>
              <a:rPr lang="en-GB" dirty="0">
                <a:latin typeface="Verdana" panose="020B0604030504040204" pitchFamily="34" charset="0"/>
                <a:ea typeface="Verdana" panose="020B0604030504040204" pitchFamily="34" charset="0"/>
              </a:rPr>
              <a:t>times risk of becoming a completed homicide</a:t>
            </a:r>
          </a:p>
          <a:p>
            <a:pPr marL="0" indent="0">
              <a:buNone/>
            </a:pPr>
            <a:endParaRPr lang="en-GB" dirty="0"/>
          </a:p>
        </p:txBody>
      </p:sp>
      <p:sp>
        <p:nvSpPr>
          <p:cNvPr id="2" name="Footer Placeholder 1">
            <a:extLst>
              <a:ext uri="{FF2B5EF4-FFF2-40B4-BE49-F238E27FC236}">
                <a16:creationId xmlns:a16="http://schemas.microsoft.com/office/drawing/2014/main" id="{DF373D2D-CE1E-443F-89F8-ADE0AF36940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ACA627CF-07FC-0107-E6DF-B7439291154B}"/>
              </a:ext>
            </a:extLst>
          </p:cNvPr>
          <p:cNvSpPr>
            <a:spLocks noGrp="1"/>
          </p:cNvSpPr>
          <p:nvPr>
            <p:ph type="title"/>
          </p:nvPr>
        </p:nvSpPr>
        <p:spPr>
          <a:xfrm>
            <a:off x="3458161" y="136525"/>
            <a:ext cx="6411775" cy="1143000"/>
          </a:xfrm>
        </p:spPr>
        <p:txBody>
          <a:bodyPr>
            <a:noAutofit/>
          </a:bodyPr>
          <a:lstStyle/>
          <a:p>
            <a:pPr algn="l"/>
            <a:r>
              <a:rPr lang="en-US" sz="3200" b="1">
                <a:solidFill>
                  <a:srgbClr val="8E0FF0"/>
                </a:solidFill>
                <a:latin typeface="Verdana" panose="020B0604030504040204" pitchFamily="34" charset="0"/>
                <a:ea typeface="Verdana" panose="020B0604030504040204" pitchFamily="34" charset="0"/>
                <a:cs typeface="Arial" panose="020B0604020202020204" pitchFamily="34" charset="0"/>
              </a:rPr>
              <a:t>W</a:t>
            </a:r>
            <a:r>
              <a:rPr lang="en-GB" sz="3200" b="1">
                <a:solidFill>
                  <a:srgbClr val="8E0FF0"/>
                </a:solidFill>
                <a:latin typeface="Verdana" panose="020B0604030504040204" pitchFamily="34" charset="0"/>
                <a:ea typeface="Verdana" panose="020B0604030504040204" pitchFamily="34" charset="0"/>
                <a:cs typeface="Arial" panose="020B0604020202020204" pitchFamily="34" charset="0"/>
              </a:rPr>
              <a:t>hat is strangulation?</a:t>
            </a:r>
          </a:p>
        </p:txBody>
      </p:sp>
    </p:spTree>
    <p:extLst>
      <p:ext uri="{BB962C8B-B14F-4D97-AF65-F5344CB8AC3E}">
        <p14:creationId xmlns:p14="http://schemas.microsoft.com/office/powerpoint/2010/main" val="895184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1433" y="801278"/>
            <a:ext cx="5430378" cy="5198078"/>
          </a:xfrm>
        </p:spPr>
      </p:pic>
      <p:sp>
        <p:nvSpPr>
          <p:cNvPr id="5" name="TextBox 4">
            <a:extLst>
              <a:ext uri="{FF2B5EF4-FFF2-40B4-BE49-F238E27FC236}">
                <a16:creationId xmlns:a16="http://schemas.microsoft.com/office/drawing/2014/main" id="{DE70338D-35E0-17CB-AFE0-C3D4BFB2C115}"/>
              </a:ext>
            </a:extLst>
          </p:cNvPr>
          <p:cNvSpPr txBox="1"/>
          <p:nvPr/>
        </p:nvSpPr>
        <p:spPr>
          <a:xfrm>
            <a:off x="5921298" y="801278"/>
            <a:ext cx="6155473" cy="8817799"/>
          </a:xfrm>
          <a:prstGeom prst="rect">
            <a:avLst/>
          </a:prstGeom>
          <a:noFill/>
        </p:spPr>
        <p:txBody>
          <a:bodyPr wrap="square">
            <a:spAutoFit/>
          </a:bodyPr>
          <a:lstStyle/>
          <a:p>
            <a:pPr marL="0" indent="0">
              <a:buNone/>
            </a:pPr>
            <a:r>
              <a:rPr lang="en-GB" dirty="0"/>
              <a:t>Jugular vein 		4psi, </a:t>
            </a:r>
          </a:p>
          <a:p>
            <a:pPr marL="0" indent="0">
              <a:buNone/>
            </a:pPr>
            <a:r>
              <a:rPr lang="en-GB" dirty="0"/>
              <a:t>Carotid artery		11psi,</a:t>
            </a:r>
          </a:p>
          <a:p>
            <a:pPr marL="0" indent="0">
              <a:buNone/>
            </a:pPr>
            <a:r>
              <a:rPr lang="en-GB" dirty="0"/>
              <a:t>Trachea 			34 psi.</a:t>
            </a:r>
          </a:p>
          <a:p>
            <a:pPr marL="0" indent="0">
              <a:buNone/>
            </a:pPr>
            <a:endParaRPr lang="en-GB" dirty="0"/>
          </a:p>
          <a:p>
            <a:pPr marL="0" indent="0">
              <a:buNone/>
            </a:pPr>
            <a:r>
              <a:rPr lang="en-GB" dirty="0"/>
              <a:t>		                                   </a:t>
            </a:r>
          </a:p>
          <a:p>
            <a:pPr marL="0" indent="0">
              <a:buNone/>
            </a:pPr>
            <a:endParaRPr lang="en-GB" dirty="0"/>
          </a:p>
          <a:p>
            <a:pPr marL="0" indent="0">
              <a:buNone/>
            </a:pPr>
            <a:r>
              <a:rPr lang="en-GB" dirty="0"/>
              <a:t>                                </a:t>
            </a:r>
            <a:r>
              <a:rPr lang="en-GB" b="1" dirty="0"/>
              <a:t> 80-100psi                                                20 psi</a:t>
            </a:r>
          </a:p>
          <a:p>
            <a:pPr>
              <a:lnSpc>
                <a:spcPct val="150000"/>
              </a:lnSpc>
            </a:pPr>
            <a:endParaRPr lang="en-GB" b="1" dirty="0">
              <a:solidFill>
                <a:srgbClr val="0070C0"/>
              </a:solidFill>
            </a:endParaRPr>
          </a:p>
          <a:p>
            <a:pPr>
              <a:lnSpc>
                <a:spcPct val="150000"/>
              </a:lnSpc>
            </a:pPr>
            <a:r>
              <a:rPr lang="en-GB" b="1" dirty="0">
                <a:solidFill>
                  <a:srgbClr val="0070C0"/>
                </a:solidFill>
              </a:rPr>
              <a:t>6.8 seconds 		</a:t>
            </a:r>
          </a:p>
          <a:p>
            <a:pPr>
              <a:lnSpc>
                <a:spcPct val="150000"/>
              </a:lnSpc>
            </a:pPr>
            <a:endParaRPr lang="en-GB" b="1" dirty="0">
              <a:solidFill>
                <a:srgbClr val="0070C0"/>
              </a:solidFill>
            </a:endParaRPr>
          </a:p>
          <a:p>
            <a:pPr>
              <a:lnSpc>
                <a:spcPct val="150000"/>
              </a:lnSpc>
            </a:pPr>
            <a:r>
              <a:rPr lang="en-GB" b="1" dirty="0">
                <a:solidFill>
                  <a:srgbClr val="0070C0"/>
                </a:solidFill>
              </a:rPr>
              <a:t>                                 </a:t>
            </a:r>
            <a:r>
              <a:rPr lang="en-GB" sz="2400" b="1" dirty="0">
                <a:solidFill>
                  <a:srgbClr val="0070C0"/>
                </a:solidFill>
              </a:rPr>
              <a:t>LOC</a:t>
            </a:r>
          </a:p>
          <a:p>
            <a:pPr>
              <a:lnSpc>
                <a:spcPct val="150000"/>
              </a:lnSpc>
            </a:pPr>
            <a:r>
              <a:rPr lang="en-GB" sz="2400" b="1" dirty="0">
                <a:solidFill>
                  <a:srgbClr val="0070C0"/>
                </a:solidFill>
              </a:rPr>
              <a:t>15 seconds		Bladder incontinence</a:t>
            </a:r>
          </a:p>
          <a:p>
            <a:pPr>
              <a:lnSpc>
                <a:spcPct val="150000"/>
              </a:lnSpc>
            </a:pPr>
            <a:r>
              <a:rPr lang="en-GB" sz="2400" b="1" dirty="0">
                <a:solidFill>
                  <a:srgbClr val="0070C0"/>
                </a:solidFill>
              </a:rPr>
              <a:t>30 seconds		Bowel incontinence</a:t>
            </a:r>
          </a:p>
          <a:p>
            <a:pPr>
              <a:lnSpc>
                <a:spcPct val="150000"/>
              </a:lnSpc>
            </a:pPr>
            <a:r>
              <a:rPr lang="en-GB" sz="2400" b="1" dirty="0">
                <a:solidFill>
                  <a:srgbClr val="0070C0"/>
                </a:solidFill>
              </a:rPr>
              <a:t>2-3 minutes		Cell death</a:t>
            </a:r>
          </a:p>
          <a:p>
            <a:pPr>
              <a:lnSpc>
                <a:spcPct val="150000"/>
              </a:lnSpc>
            </a:pPr>
            <a:r>
              <a:rPr lang="en-GB" sz="2400" b="1" dirty="0">
                <a:solidFill>
                  <a:srgbClr val="0070C0"/>
                </a:solidFill>
              </a:rPr>
              <a:t>4-5 minutes		Brain death</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pic>
        <p:nvPicPr>
          <p:cNvPr id="8" name="Picture 7">
            <a:extLst>
              <a:ext uri="{FF2B5EF4-FFF2-40B4-BE49-F238E27FC236}">
                <a16:creationId xmlns:a16="http://schemas.microsoft.com/office/drawing/2014/main" id="{F1F6DBE7-81DF-DECF-FFDD-D69F63C1CAE2}"/>
              </a:ext>
            </a:extLst>
          </p:cNvPr>
          <p:cNvPicPr>
            <a:picLocks noChangeAspect="1"/>
          </p:cNvPicPr>
          <p:nvPr/>
        </p:nvPicPr>
        <p:blipFill>
          <a:blip r:embed="rId4"/>
          <a:stretch>
            <a:fillRect/>
          </a:stretch>
        </p:blipFill>
        <p:spPr>
          <a:xfrm rot="19787212">
            <a:off x="9255773" y="1847861"/>
            <a:ext cx="1580221" cy="1580221"/>
          </a:xfrm>
          <a:prstGeom prst="rect">
            <a:avLst/>
          </a:prstGeom>
        </p:spPr>
      </p:pic>
      <p:pic>
        <p:nvPicPr>
          <p:cNvPr id="9" name="Picture 8">
            <a:extLst>
              <a:ext uri="{FF2B5EF4-FFF2-40B4-BE49-F238E27FC236}">
                <a16:creationId xmlns:a16="http://schemas.microsoft.com/office/drawing/2014/main" id="{EE39EEE6-3B89-AF4E-42A1-7C61B8853EDC}"/>
              </a:ext>
            </a:extLst>
          </p:cNvPr>
          <p:cNvPicPr>
            <a:picLocks noChangeAspect="1"/>
          </p:cNvPicPr>
          <p:nvPr/>
        </p:nvPicPr>
        <p:blipFill>
          <a:blip r:embed="rId5"/>
          <a:stretch>
            <a:fillRect/>
          </a:stretch>
        </p:blipFill>
        <p:spPr>
          <a:xfrm>
            <a:off x="5977538" y="1901862"/>
            <a:ext cx="1649335" cy="1671523"/>
          </a:xfrm>
          <a:prstGeom prst="rect">
            <a:avLst/>
          </a:prstGeom>
        </p:spPr>
      </p:pic>
    </p:spTree>
    <p:extLst>
      <p:ext uri="{BB962C8B-B14F-4D97-AF65-F5344CB8AC3E}">
        <p14:creationId xmlns:p14="http://schemas.microsoft.com/office/powerpoint/2010/main" val="704797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lose-up of a cover&#10;&#10;Description automatically generated">
            <a:extLst>
              <a:ext uri="{FF2B5EF4-FFF2-40B4-BE49-F238E27FC236}">
                <a16:creationId xmlns:a16="http://schemas.microsoft.com/office/drawing/2014/main" id="{7EFFEC03-2718-6E9A-1E79-73A82E836880}"/>
              </a:ext>
            </a:extLst>
          </p:cNvPr>
          <p:cNvPicPr>
            <a:picLocks noGrp="1" noChangeAspect="1"/>
          </p:cNvPicPr>
          <p:nvPr>
            <p:ph sz="half" idx="1"/>
          </p:nvPr>
        </p:nvPicPr>
        <p:blipFill>
          <a:blip r:embed="rId3"/>
          <a:stretch>
            <a:fillRect/>
          </a:stretch>
        </p:blipFill>
        <p:spPr>
          <a:xfrm>
            <a:off x="234423" y="136525"/>
            <a:ext cx="4566178" cy="6497111"/>
          </a:xfrm>
          <a:ln w="25400">
            <a:solidFill>
              <a:schemeClr val="accent1"/>
            </a:solidFill>
          </a:ln>
        </p:spPr>
      </p:pic>
      <p:sp>
        <p:nvSpPr>
          <p:cNvPr id="5" name="Footer Placeholder 4">
            <a:extLst>
              <a:ext uri="{FF2B5EF4-FFF2-40B4-BE49-F238E27FC236}">
                <a16:creationId xmlns:a16="http://schemas.microsoft.com/office/drawing/2014/main" id="{F7154315-E0DE-9ADD-68C3-40ABB0F9D778}"/>
              </a:ext>
            </a:extLst>
          </p:cNvPr>
          <p:cNvSpPr>
            <a:spLocks noGrp="1"/>
          </p:cNvSpPr>
          <p:nvPr>
            <p:ph type="ftr" sz="quarter" idx="11"/>
          </p:nvPr>
        </p:nvSpPr>
        <p:spPr/>
        <p:txBody>
          <a:bodyPr/>
          <a:lstStyle/>
          <a:p>
            <a:endParaRPr lang="en-GB" dirty="0"/>
          </a:p>
        </p:txBody>
      </p:sp>
      <p:pic>
        <p:nvPicPr>
          <p:cNvPr id="2" name="Content Placeholder 1" descr="A diagram of a presentation&#10;&#10;AI-generated content may be incorrect.">
            <a:extLst>
              <a:ext uri="{FF2B5EF4-FFF2-40B4-BE49-F238E27FC236}">
                <a16:creationId xmlns:a16="http://schemas.microsoft.com/office/drawing/2014/main" id="{8E87AFD3-CF4A-5EFE-1C3A-41E08209756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322048" y="913442"/>
            <a:ext cx="6221323" cy="4665992"/>
          </a:xfrm>
          <a:prstGeom prst="rect">
            <a:avLst/>
          </a:prstGeom>
        </p:spPr>
      </p:pic>
    </p:spTree>
    <p:extLst>
      <p:ext uri="{BB962C8B-B14F-4D97-AF65-F5344CB8AC3E}">
        <p14:creationId xmlns:p14="http://schemas.microsoft.com/office/powerpoint/2010/main" val="209897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7787A-D844-8FD7-2B44-45B6CDC7EA7D}"/>
            </a:ext>
          </a:extLst>
        </p:cNvPr>
        <p:cNvGrpSpPr/>
        <p:nvPr/>
      </p:nvGrpSpPr>
      <p:grpSpPr>
        <a:xfrm>
          <a:off x="0" y="0"/>
          <a:ext cx="0" cy="0"/>
          <a:chOff x="0" y="0"/>
          <a:chExt cx="0" cy="0"/>
        </a:xfrm>
      </p:grpSpPr>
      <p:pic>
        <p:nvPicPr>
          <p:cNvPr id="27658" name="Picture 10" descr="Self-harm: Spotting the signs and ...">
            <a:extLst>
              <a:ext uri="{FF2B5EF4-FFF2-40B4-BE49-F238E27FC236}">
                <a16:creationId xmlns:a16="http://schemas.microsoft.com/office/drawing/2014/main" id="{86020F47-28C5-90A0-FBC4-15F6A08DA8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941" r="16710" b="-1"/>
          <a:stretch>
            <a:fillRect/>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pic>
        <p:nvPicPr>
          <p:cNvPr id="27652" name="Picture 4" descr="Non-fatal strangulation">
            <a:extLst>
              <a:ext uri="{FF2B5EF4-FFF2-40B4-BE49-F238E27FC236}">
                <a16:creationId xmlns:a16="http://schemas.microsoft.com/office/drawing/2014/main" id="{E191465C-BCBD-6C81-79D8-566AA2F13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712" r="7264" b="-2"/>
          <a:stretch>
            <a:fillRect/>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27650" name="Picture 2" descr="The Dangers of Domestic Violence and ...">
            <a:extLst>
              <a:ext uri="{FF2B5EF4-FFF2-40B4-BE49-F238E27FC236}">
                <a16:creationId xmlns:a16="http://schemas.microsoft.com/office/drawing/2014/main" id="{0C282853-408D-87FB-7362-2BABC482EB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76" b="25882"/>
          <a:stretch>
            <a:fillRect/>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9C2B059-721C-7867-1EE6-65383B321ED4}"/>
              </a:ext>
            </a:extLst>
          </p:cNvPr>
          <p:cNvSpPr txBox="1">
            <a:spLocks/>
          </p:cNvSpPr>
          <p:nvPr/>
        </p:nvSpPr>
        <p:spPr bwMode="auto">
          <a:xfrm>
            <a:off x="438912" y="1527048"/>
            <a:ext cx="5020056" cy="277063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b" anchorCtr="0" compatLnSpc="1">
            <a:prstTxWarp prst="textNoShape">
              <a:avLst/>
            </a:prstTxWarp>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5400" b="1" kern="1200" dirty="0">
                <a:solidFill>
                  <a:schemeClr val="tx1"/>
                </a:solidFill>
                <a:latin typeface="+mj-lt"/>
                <a:ea typeface="+mj-ea"/>
                <a:cs typeface="+mj-cs"/>
              </a:rPr>
              <a:t>        Case study </a:t>
            </a:r>
          </a:p>
          <a:p>
            <a:pPr>
              <a:spcAft>
                <a:spcPts val="600"/>
              </a:spcAft>
            </a:pPr>
            <a:r>
              <a:rPr lang="en-US" altLang="en-US" sz="5400" b="1" dirty="0"/>
              <a:t>Domestic Violence; self harm; addiction; recidivism; children in care</a:t>
            </a:r>
            <a:endParaRPr lang="en-US" altLang="en-US" sz="5400" b="1" kern="1200" dirty="0">
              <a:solidFill>
                <a:schemeClr val="tx1"/>
              </a:solidFill>
              <a:latin typeface="+mj-lt"/>
              <a:ea typeface="+mj-ea"/>
              <a:cs typeface="+mj-cs"/>
            </a:endParaRPr>
          </a:p>
          <a:p>
            <a:pPr>
              <a:spcAft>
                <a:spcPts val="600"/>
              </a:spcAft>
            </a:pPr>
            <a:endParaRPr lang="en-US" altLang="en-US" sz="5400" b="1" kern="1200" dirty="0">
              <a:solidFill>
                <a:schemeClr val="tx1"/>
              </a:solidFill>
              <a:latin typeface="+mj-lt"/>
              <a:ea typeface="+mj-ea"/>
              <a:cs typeface="+mj-cs"/>
            </a:endParaRPr>
          </a:p>
        </p:txBody>
      </p:sp>
    </p:spTree>
    <p:extLst>
      <p:ext uri="{BB962C8B-B14F-4D97-AF65-F5344CB8AC3E}">
        <p14:creationId xmlns:p14="http://schemas.microsoft.com/office/powerpoint/2010/main" val="4209225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1904</TotalTime>
  <Words>1606</Words>
  <Application>Microsoft Office PowerPoint</Application>
  <PresentationFormat>Widescreen</PresentationFormat>
  <Paragraphs>220</Paragraphs>
  <Slides>23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ＭＳ Ｐゴシック</vt: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What is strangulation?</vt:lpstr>
      <vt:lpstr>PowerPoint Presentation</vt:lpstr>
      <vt:lpstr>PowerPoint Presentation</vt:lpstr>
      <vt:lpstr>PowerPoint Presentation</vt:lpstr>
      <vt:lpstr>Brain Injury and Suicide</vt:lpstr>
      <vt:lpstr>Suicide and Self harm following brain injury</vt:lpstr>
      <vt:lpstr>Assessing Brain Injury in Women Step 1</vt:lpstr>
      <vt:lpstr>Assessing Brain Injury in Women Step 2</vt:lpstr>
      <vt:lpstr>PowerPoint Presentation</vt:lpstr>
      <vt:lpstr>Formulation of needs:</vt:lpstr>
      <vt:lpstr>Interventions – STEP 3</vt:lpstr>
      <vt:lpstr>PowerPoint Presentation</vt:lpstr>
      <vt:lpstr>Rehabilitation interventions</vt:lpstr>
      <vt:lpstr>Education and empowerment</vt:lpstr>
      <vt:lpstr>Resources:</vt:lpstr>
      <vt:lpstr>Additional References</vt:lpstr>
      <vt:lpstr>Thank you!</vt:lpstr>
      <vt:lpstr>Last word goes to ... </vt:lpstr>
    </vt:vector>
  </TitlesOfParts>
  <Company>Lancashire Care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Brain and the Injured Brain</dc:title>
  <dc:creator>Dewsbery Matthew (LCFT)</dc:creator>
  <cp:lastModifiedBy>Linda Podmore (RLY) NSCHT</cp:lastModifiedBy>
  <cp:revision>93</cp:revision>
  <dcterms:created xsi:type="dcterms:W3CDTF">2021-02-08T20:33:12Z</dcterms:created>
  <dcterms:modified xsi:type="dcterms:W3CDTF">2025-11-19T17:09:59Z</dcterms:modified>
</cp:coreProperties>
</file>