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inimized">
    <p:restoredLeft sz="42738" autoAdjust="0"/>
    <p:restoredTop sz="26702" autoAdjust="0"/>
  </p:normalViewPr>
  <p:slideViewPr>
    <p:cSldViewPr snapToGrid="0" snapToObjects="1">
      <p:cViewPr varScale="1">
        <p:scale>
          <a:sx n="18" d="100"/>
          <a:sy n="18" d="100"/>
        </p:scale>
        <p:origin x="1476" y="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0763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"Good afternoon, everyone. It's a pleasure to be here with you, particularly among colleagues working at the intersection of neurology and mental health. I'm </a:t>
            </a:r>
            <a:r>
              <a:rPr lang="en-GB" sz="1200" b="0" i="0" u="none" strike="noStrike" kern="1200" dirty="0" err="1" smtClean="0">
                <a:solidFill>
                  <a:schemeClr val="tx1"/>
                </a:solidFill>
                <a:effectLst/>
                <a:latin typeface="+mn-lt"/>
                <a:ea typeface="+mn-ea"/>
                <a:cs typeface="+mn-cs"/>
              </a:rPr>
              <a:t>Dr.</a:t>
            </a:r>
            <a:r>
              <a:rPr lang="en-GB" sz="1200" b="0" i="0" u="none" strike="noStrike" kern="1200" dirty="0" smtClean="0">
                <a:solidFill>
                  <a:schemeClr val="tx1"/>
                </a:solidFill>
                <a:effectLst/>
                <a:latin typeface="+mn-lt"/>
                <a:ea typeface="+mn-ea"/>
                <a:cs typeface="+mn-cs"/>
              </a:rPr>
              <a:t> Matthew Rowett, and today we’re looking into a topic that is rapidly reshaping our field: </a:t>
            </a:r>
            <a:r>
              <a:rPr lang="en-GB" sz="1200" b="1" i="0" u="none" strike="noStrike" kern="1200" dirty="0" smtClean="0">
                <a:solidFill>
                  <a:schemeClr val="tx1"/>
                </a:solidFill>
                <a:effectLst/>
                <a:latin typeface="+mn-lt"/>
                <a:ea typeface="+mn-ea"/>
                <a:cs typeface="+mn-cs"/>
              </a:rPr>
              <a:t>How Can Technology Help Neuropsychiatry Patients?</a:t>
            </a:r>
            <a:endParaRPr lang="en-GB" b="0" dirty="0" smtClean="0">
              <a:effectLst/>
            </a:endParaRPr>
          </a:p>
          <a:p>
            <a:pPr rtl="0"/>
            <a:r>
              <a:rPr lang="en-GB" sz="1200" b="0" i="0" u="none" strike="noStrike" kern="1200" dirty="0" smtClean="0">
                <a:solidFill>
                  <a:schemeClr val="tx1"/>
                </a:solidFill>
                <a:effectLst/>
                <a:latin typeface="+mn-lt"/>
                <a:ea typeface="+mn-ea"/>
                <a:cs typeface="+mn-cs"/>
              </a:rPr>
              <a:t>This presentation is a comprehensive review, focusing not just on the 'what,' but the 'how' and 'why' digital interventions are essential for the future, particularly in managing the complex, chronic challenges associated with Traumatic Brain Injury and Acquired Brain Injury (TBI/ABI). Our goal is to move beyond the novelty of technology and discuss practical, evidence-based integration into UK Neuropsychiatry services."</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u="none" strike="noStrike" kern="1200" dirty="0" smtClean="0">
                <a:solidFill>
                  <a:schemeClr val="tx1"/>
                </a:solidFill>
                <a:effectLst/>
                <a:latin typeface="+mn-lt"/>
                <a:ea typeface="+mn-ea"/>
                <a:cs typeface="+mn-cs"/>
              </a:rPr>
              <a:t>(Structured Programs and Engagement)</a:t>
            </a:r>
            <a:endParaRPr lang="en-GB" b="0" dirty="0" smtClean="0">
              <a:effectLst/>
            </a:endParaRPr>
          </a:p>
          <a:p>
            <a:pPr rtl="0"/>
            <a:r>
              <a:rPr lang="en-GB" sz="1200" b="0" i="0" u="none" strike="noStrike" kern="1200" dirty="0" smtClean="0">
                <a:solidFill>
                  <a:schemeClr val="tx1"/>
                </a:solidFill>
                <a:effectLst/>
                <a:latin typeface="+mn-lt"/>
                <a:ea typeface="+mn-ea"/>
                <a:cs typeface="+mn-cs"/>
              </a:rPr>
              <a:t>"Structured Digital Therapeutic Programs are essential. The 2008 </a:t>
            </a:r>
            <a:r>
              <a:rPr lang="en-GB" sz="1200" b="1" i="0" u="none" strike="noStrike" kern="1200" dirty="0" smtClean="0">
                <a:solidFill>
                  <a:schemeClr val="tx1"/>
                </a:solidFill>
                <a:effectLst/>
                <a:latin typeface="+mn-lt"/>
                <a:ea typeface="+mn-ea"/>
                <a:cs typeface="+mn-cs"/>
              </a:rPr>
              <a:t>Online Family Problem Solving (OFPS) Intervention</a:t>
            </a:r>
            <a:r>
              <a:rPr lang="en-GB" sz="1200" b="0" i="0" u="none" strike="noStrike" kern="1200" dirty="0" smtClean="0">
                <a:solidFill>
                  <a:schemeClr val="tx1"/>
                </a:solidFill>
                <a:effectLst/>
                <a:latin typeface="+mn-lt"/>
                <a:ea typeface="+mn-ea"/>
                <a:cs typeface="+mn-cs"/>
              </a:rPr>
              <a:t> study by Carey et al. showed real clinical improvements: parents experienced greater reductions in depression, anxiety, and distress. Critically, technology users at home missed fewer sessions.</a:t>
            </a:r>
            <a:endParaRPr lang="en-GB" b="0" dirty="0" smtClean="0">
              <a:effectLst/>
            </a:endParaRPr>
          </a:p>
          <a:p>
            <a:pPr rtl="0"/>
            <a:r>
              <a:rPr lang="en-GB" sz="1200" b="0" i="0" u="none" strike="noStrike" kern="1200" dirty="0" smtClean="0">
                <a:solidFill>
                  <a:schemeClr val="tx1"/>
                </a:solidFill>
                <a:effectLst/>
                <a:latin typeface="+mn-lt"/>
                <a:ea typeface="+mn-ea"/>
                <a:cs typeface="+mn-cs"/>
              </a:rPr>
              <a:t>This leads us to key research on </a:t>
            </a:r>
            <a:r>
              <a:rPr lang="en-GB" sz="1200" b="1" i="0" u="none" strike="noStrike" kern="1200" dirty="0" smtClean="0">
                <a:solidFill>
                  <a:schemeClr val="tx1"/>
                </a:solidFill>
                <a:effectLst/>
                <a:latin typeface="+mn-lt"/>
                <a:ea typeface="+mn-ea"/>
                <a:cs typeface="+mn-cs"/>
              </a:rPr>
              <a:t>Technology Adoption Factors (</a:t>
            </a:r>
            <a:r>
              <a:rPr lang="en-GB" sz="1200" b="1" i="0" u="none" strike="noStrike" kern="1200" dirty="0" err="1" smtClean="0">
                <a:solidFill>
                  <a:schemeClr val="tx1"/>
                </a:solidFill>
                <a:effectLst/>
                <a:latin typeface="+mn-lt"/>
                <a:ea typeface="+mn-ea"/>
                <a:cs typeface="+mn-cs"/>
              </a:rPr>
              <a:t>Munsell</a:t>
            </a:r>
            <a:r>
              <a:rPr lang="en-GB" sz="1200" b="1" i="0" u="none" strike="noStrike" kern="1200" dirty="0" smtClean="0">
                <a:solidFill>
                  <a:schemeClr val="tx1"/>
                </a:solidFill>
                <a:effectLst/>
                <a:latin typeface="+mn-lt"/>
                <a:ea typeface="+mn-ea"/>
                <a:cs typeface="+mn-cs"/>
              </a:rPr>
              <a:t> et al., 2020)</a:t>
            </a:r>
            <a:r>
              <a:rPr lang="en-GB" sz="1200" b="0" i="0" u="none" strike="noStrike" kern="1200" dirty="0" smtClean="0">
                <a:solidFill>
                  <a:schemeClr val="tx1"/>
                </a:solidFill>
                <a:effectLst/>
                <a:latin typeface="+mn-lt"/>
                <a:ea typeface="+mn-ea"/>
                <a:cs typeface="+mn-cs"/>
              </a:rPr>
              <a:t>. The data gives us an important insight: engagement is not uniform.</a:t>
            </a:r>
            <a:endParaRPr lang="en-GB" b="0" dirty="0" smtClean="0">
              <a:effectLst/>
            </a:endParaRPr>
          </a:p>
          <a:p>
            <a:pPr rtl="0" fontAlgn="base"/>
            <a:r>
              <a:rPr lang="en-GB" sz="1200" b="1" i="0" u="none" strike="noStrike" kern="1200" dirty="0" smtClean="0">
                <a:solidFill>
                  <a:schemeClr val="tx1"/>
                </a:solidFill>
                <a:effectLst/>
                <a:latin typeface="+mn-lt"/>
                <a:ea typeface="+mn-ea"/>
                <a:cs typeface="+mn-cs"/>
              </a:rPr>
              <a:t>Older patients (51-70 years) showed higher engagement.</a:t>
            </a:r>
            <a:endParaRPr lang="en-GB" sz="1200" b="0" i="0" u="none" strike="noStrike" kern="1200" dirty="0" smtClean="0">
              <a:solidFill>
                <a:schemeClr val="tx1"/>
              </a:solidFill>
              <a:effectLst/>
              <a:latin typeface="+mn-lt"/>
              <a:ea typeface="+mn-ea"/>
              <a:cs typeface="+mn-cs"/>
            </a:endParaRPr>
          </a:p>
          <a:p>
            <a:pPr rtl="0" fontAlgn="base"/>
            <a:r>
              <a:rPr lang="en-GB" sz="1200" b="1" i="0" u="none" strike="noStrike" kern="1200" dirty="0" smtClean="0">
                <a:solidFill>
                  <a:schemeClr val="tx1"/>
                </a:solidFill>
                <a:effectLst/>
                <a:latin typeface="+mn-lt"/>
                <a:ea typeface="+mn-ea"/>
                <a:cs typeface="+mn-cs"/>
              </a:rPr>
              <a:t>Rural patients completed significantly more sessions.</a:t>
            </a:r>
            <a:endParaRPr lang="en-GB" sz="1200" b="0" i="0" u="none" strike="noStrike" kern="1200" dirty="0" smtClean="0">
              <a:solidFill>
                <a:schemeClr val="tx1"/>
              </a:solidFill>
              <a:effectLst/>
              <a:latin typeface="+mn-lt"/>
              <a:ea typeface="+mn-ea"/>
              <a:cs typeface="+mn-cs"/>
            </a:endParaRPr>
          </a:p>
          <a:p>
            <a:pPr rtl="0" fontAlgn="base"/>
            <a:r>
              <a:rPr lang="en-GB" sz="1200" b="0" i="0" u="none" strike="noStrike" kern="1200" dirty="0" smtClean="0">
                <a:solidFill>
                  <a:schemeClr val="tx1"/>
                </a:solidFill>
                <a:effectLst/>
                <a:latin typeface="+mn-lt"/>
                <a:ea typeface="+mn-ea"/>
                <a:cs typeface="+mn-cs"/>
              </a:rPr>
              <a:t>Younger urban patients showed lower engagement.</a:t>
            </a:r>
          </a:p>
          <a:p>
            <a:pPr rtl="0"/>
            <a:r>
              <a:rPr lang="en-GB" sz="1200" b="0" i="0" u="none" strike="noStrike" kern="1200" dirty="0" smtClean="0">
                <a:solidFill>
                  <a:schemeClr val="tx1"/>
                </a:solidFill>
                <a:effectLst/>
                <a:latin typeface="+mn-lt"/>
                <a:ea typeface="+mn-ea"/>
                <a:cs typeface="+mn-cs"/>
              </a:rPr>
              <a:t>This challenges the assumption that digital uptake is driven solely by youth, suggesting that </a:t>
            </a:r>
            <a:r>
              <a:rPr lang="en-GB" sz="1200" b="0" i="1" u="none" strike="noStrike" kern="1200" dirty="0" smtClean="0">
                <a:solidFill>
                  <a:schemeClr val="tx1"/>
                </a:solidFill>
                <a:effectLst/>
                <a:latin typeface="+mn-lt"/>
                <a:ea typeface="+mn-ea"/>
                <a:cs typeface="+mn-cs"/>
              </a:rPr>
              <a:t>need</a:t>
            </a:r>
            <a:r>
              <a:rPr lang="en-GB" sz="1200" b="0" i="0" u="none" strike="noStrike" kern="1200" dirty="0" smtClean="0">
                <a:solidFill>
                  <a:schemeClr val="tx1"/>
                </a:solidFill>
                <a:effectLst/>
                <a:latin typeface="+mn-lt"/>
                <a:ea typeface="+mn-ea"/>
                <a:cs typeface="+mn-cs"/>
              </a:rPr>
              <a:t> and </a:t>
            </a:r>
            <a:r>
              <a:rPr lang="en-GB" sz="1200" b="0" i="1" u="none" strike="noStrike" kern="1200" dirty="0" smtClean="0">
                <a:solidFill>
                  <a:schemeClr val="tx1"/>
                </a:solidFill>
                <a:effectLst/>
                <a:latin typeface="+mn-lt"/>
                <a:ea typeface="+mn-ea"/>
                <a:cs typeface="+mn-cs"/>
              </a:rPr>
              <a:t>lack of alternative access</a:t>
            </a:r>
            <a:r>
              <a:rPr lang="en-GB" sz="1200" b="0" i="0" u="none" strike="noStrike" kern="1200" dirty="0" smtClean="0">
                <a:solidFill>
                  <a:schemeClr val="tx1"/>
                </a:solidFill>
                <a:effectLst/>
                <a:latin typeface="+mn-lt"/>
                <a:ea typeface="+mn-ea"/>
                <a:cs typeface="+mn-cs"/>
              </a:rPr>
              <a:t> are powerful motivators."</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u="none" strike="noStrike" kern="1200" dirty="0" smtClean="0">
                <a:solidFill>
                  <a:schemeClr val="tx1"/>
                </a:solidFill>
                <a:effectLst/>
                <a:latin typeface="+mn-lt"/>
                <a:ea typeface="+mn-ea"/>
                <a:cs typeface="+mn-cs"/>
              </a:rPr>
              <a:t>(The Surprising Insight)</a:t>
            </a:r>
            <a:endParaRPr lang="en-GB" b="0" dirty="0" smtClean="0">
              <a:effectLst/>
            </a:endParaRPr>
          </a:p>
          <a:p>
            <a:pPr rtl="0"/>
            <a:r>
              <a:rPr lang="en-GB" sz="1200" b="0" i="0" u="none" strike="noStrike" kern="1200" dirty="0" smtClean="0">
                <a:solidFill>
                  <a:schemeClr val="tx1"/>
                </a:solidFill>
                <a:effectLst/>
                <a:latin typeface="+mn-lt"/>
                <a:ea typeface="+mn-ea"/>
                <a:cs typeface="+mn-cs"/>
              </a:rPr>
              <a:t>"Let's dwell on these adoption factors, as they are crucial for implementation in UK services. When selecting patients for digital pathways, we must consider:</a:t>
            </a:r>
            <a:endParaRPr lang="en-GB" b="0" dirty="0" smtClean="0">
              <a:effectLst/>
            </a:endParaRPr>
          </a:p>
          <a:p>
            <a:pPr rtl="0" fontAlgn="base"/>
            <a:r>
              <a:rPr lang="en-GB" sz="1200" b="1" i="0" u="none" strike="noStrike" kern="1200" dirty="0" smtClean="0">
                <a:solidFill>
                  <a:schemeClr val="tx1"/>
                </a:solidFill>
                <a:effectLst/>
                <a:latin typeface="+mn-lt"/>
                <a:ea typeface="+mn-ea"/>
                <a:cs typeface="+mn-cs"/>
              </a:rPr>
              <a:t>Baseline Technology Comfort:</a:t>
            </a:r>
            <a:r>
              <a:rPr lang="en-GB" sz="1200" b="0" i="0" u="none" strike="noStrike" kern="1200" dirty="0" smtClean="0">
                <a:solidFill>
                  <a:schemeClr val="tx1"/>
                </a:solidFill>
                <a:effectLst/>
                <a:latin typeface="+mn-lt"/>
                <a:ea typeface="+mn-ea"/>
                <a:cs typeface="+mn-cs"/>
              </a:rPr>
              <a:t> A key predictor of adherence.</a:t>
            </a:r>
          </a:p>
          <a:p>
            <a:pPr rtl="0" fontAlgn="base"/>
            <a:r>
              <a:rPr lang="en-GB" sz="1200" b="1" i="0" u="none" strike="noStrike" kern="1200" dirty="0" smtClean="0">
                <a:solidFill>
                  <a:schemeClr val="tx1"/>
                </a:solidFill>
                <a:effectLst/>
                <a:latin typeface="+mn-lt"/>
                <a:ea typeface="+mn-ea"/>
                <a:cs typeface="+mn-cs"/>
              </a:rPr>
              <a:t>Geographic Location:</a:t>
            </a:r>
            <a:r>
              <a:rPr lang="en-GB" sz="1200" b="0" i="0" u="none" strike="noStrike" kern="1200" dirty="0" smtClean="0">
                <a:solidFill>
                  <a:schemeClr val="tx1"/>
                </a:solidFill>
                <a:effectLst/>
                <a:latin typeface="+mn-lt"/>
                <a:ea typeface="+mn-ea"/>
                <a:cs typeface="+mn-cs"/>
              </a:rPr>
              <a:t> Rural patients, who often face longer travel times to specialist clinics, show </a:t>
            </a:r>
            <a:r>
              <a:rPr lang="en-GB" sz="1200" b="1" i="0" u="none" strike="noStrike" kern="1200" dirty="0" smtClean="0">
                <a:solidFill>
                  <a:schemeClr val="tx1"/>
                </a:solidFill>
                <a:effectLst/>
                <a:latin typeface="+mn-lt"/>
                <a:ea typeface="+mn-ea"/>
                <a:cs typeface="+mn-cs"/>
              </a:rPr>
              <a:t>higher engagement</a:t>
            </a:r>
            <a:r>
              <a:rPr lang="en-GB" sz="1200" b="0" i="0" u="none" strike="noStrike" kern="1200" dirty="0" smtClean="0">
                <a:solidFill>
                  <a:schemeClr val="tx1"/>
                </a:solidFill>
                <a:effectLst/>
                <a:latin typeface="+mn-lt"/>
                <a:ea typeface="+mn-ea"/>
                <a:cs typeface="+mn-cs"/>
              </a:rPr>
              <a:t> (11.54 more sessions completed).</a:t>
            </a:r>
          </a:p>
          <a:p>
            <a:pPr rtl="0" fontAlgn="base"/>
            <a:r>
              <a:rPr lang="en-GB" sz="1200" b="1" i="0" u="none" strike="noStrike" kern="1200" dirty="0" smtClean="0">
                <a:solidFill>
                  <a:schemeClr val="tx1"/>
                </a:solidFill>
                <a:effectLst/>
                <a:latin typeface="+mn-lt"/>
                <a:ea typeface="+mn-ea"/>
                <a:cs typeface="+mn-cs"/>
              </a:rPr>
              <a:t>Age:</a:t>
            </a:r>
            <a:r>
              <a:rPr lang="en-GB" sz="1200" b="0" i="0" u="none" strike="noStrike" kern="1200" dirty="0" smtClean="0">
                <a:solidFill>
                  <a:schemeClr val="tx1"/>
                </a:solidFill>
                <a:effectLst/>
                <a:latin typeface="+mn-lt"/>
                <a:ea typeface="+mn-ea"/>
                <a:cs typeface="+mn-cs"/>
              </a:rPr>
              <a:t> Older patients (51-70 years) show higher treatment adherence (5.01 more sessions completed).</a:t>
            </a:r>
          </a:p>
          <a:p>
            <a:pPr rtl="0"/>
            <a:r>
              <a:rPr lang="en-GB" sz="1200" b="0" i="0" u="none" strike="noStrike" kern="1200" dirty="0" smtClean="0">
                <a:solidFill>
                  <a:schemeClr val="tx1"/>
                </a:solidFill>
                <a:effectLst/>
                <a:latin typeface="+mn-lt"/>
                <a:ea typeface="+mn-ea"/>
                <a:cs typeface="+mn-cs"/>
              </a:rPr>
              <a:t>The </a:t>
            </a:r>
            <a:r>
              <a:rPr lang="en-GB" sz="1200" b="1" i="0" u="none" strike="noStrike" kern="1200" dirty="0" smtClean="0">
                <a:solidFill>
                  <a:schemeClr val="tx1"/>
                </a:solidFill>
                <a:effectLst/>
                <a:latin typeface="+mn-lt"/>
                <a:ea typeface="+mn-ea"/>
                <a:cs typeface="+mn-cs"/>
              </a:rPr>
              <a:t>Surprising Insight</a:t>
            </a:r>
            <a:r>
              <a:rPr lang="en-GB" sz="1200" b="0" i="0" u="none" strike="noStrike" kern="1200" dirty="0" smtClean="0">
                <a:solidFill>
                  <a:schemeClr val="tx1"/>
                </a:solidFill>
                <a:effectLst/>
                <a:latin typeface="+mn-lt"/>
                <a:ea typeface="+mn-ea"/>
                <a:cs typeface="+mn-cs"/>
              </a:rPr>
              <a:t> is that the 'digital divide' might cut differently in clinical settings—where the patient is motivated by the clinical benefit and the logistical convenience. This should inform our patient selection and service design."</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u="none" strike="noStrike" kern="1200" dirty="0" smtClean="0">
                <a:solidFill>
                  <a:schemeClr val="tx1"/>
                </a:solidFill>
                <a:effectLst/>
                <a:latin typeface="+mn-lt"/>
                <a:ea typeface="+mn-ea"/>
                <a:cs typeface="+mn-cs"/>
              </a:rPr>
              <a:t>(Validating Digital Tools)</a:t>
            </a:r>
            <a:endParaRPr lang="en-GB" b="0" dirty="0" smtClean="0">
              <a:effectLst/>
            </a:endParaRPr>
          </a:p>
          <a:p>
            <a:pPr rtl="0"/>
            <a:r>
              <a:rPr lang="en-GB" sz="1200" b="0" i="0" u="none" strike="noStrike" kern="1200" dirty="0" smtClean="0">
                <a:solidFill>
                  <a:schemeClr val="tx1"/>
                </a:solidFill>
                <a:effectLst/>
                <a:latin typeface="+mn-lt"/>
                <a:ea typeface="+mn-ea"/>
                <a:cs typeface="+mn-cs"/>
              </a:rPr>
              <a:t>"Moving from intervention to assessment, the shift to digital neuropsychological assessment (d-NPA) is happening. Tablet-based d-NPA shows excellent completion rates (94% for ABI patients), offering efficiency.</a:t>
            </a:r>
            <a:endParaRPr lang="en-GB" b="0" dirty="0" smtClean="0">
              <a:effectLst/>
            </a:endParaRPr>
          </a:p>
          <a:p>
            <a:pPr rtl="0"/>
            <a:r>
              <a:rPr lang="en-GB" sz="1200" b="0" i="0" u="none" strike="noStrike" kern="1200" dirty="0" smtClean="0">
                <a:solidFill>
                  <a:schemeClr val="tx1"/>
                </a:solidFill>
                <a:effectLst/>
                <a:latin typeface="+mn-lt"/>
                <a:ea typeface="+mn-ea"/>
                <a:cs typeface="+mn-cs"/>
              </a:rPr>
              <a:t>However, a major clinical challenge emerges: </a:t>
            </a:r>
            <a:r>
              <a:rPr lang="en-GB" sz="1200" b="1" i="0" u="none" strike="noStrike" kern="1200" dirty="0" smtClean="0">
                <a:solidFill>
                  <a:schemeClr val="tx1"/>
                </a:solidFill>
                <a:effectLst/>
                <a:latin typeface="+mn-lt"/>
                <a:ea typeface="+mn-ea"/>
                <a:cs typeface="+mn-cs"/>
              </a:rPr>
              <a:t>normative data</a:t>
            </a:r>
            <a:r>
              <a:rPr lang="en-GB" sz="1200" b="0" i="0" u="none" strike="noStrike" kern="1200" dirty="0" smtClean="0">
                <a:solidFill>
                  <a:schemeClr val="tx1"/>
                </a:solidFill>
                <a:effectLst/>
                <a:latin typeface="+mn-lt"/>
                <a:ea typeface="+mn-ea"/>
                <a:cs typeface="+mn-cs"/>
              </a:rPr>
              <a:t>. Traditional paper norms do not reliably translate. One study showed 34% of </a:t>
            </a:r>
            <a:r>
              <a:rPr lang="en-GB" sz="1200" b="0" i="1" u="none" strike="noStrike" kern="1200" dirty="0" smtClean="0">
                <a:solidFill>
                  <a:schemeClr val="tx1"/>
                </a:solidFill>
                <a:effectLst/>
                <a:latin typeface="+mn-lt"/>
                <a:ea typeface="+mn-ea"/>
                <a:cs typeface="+mn-cs"/>
              </a:rPr>
              <a:t>healthy controls</a:t>
            </a:r>
            <a:r>
              <a:rPr lang="en-GB" sz="1200" b="0" i="0" u="none" strike="noStrike" kern="1200" dirty="0" smtClean="0">
                <a:solidFill>
                  <a:schemeClr val="tx1"/>
                </a:solidFill>
                <a:effectLst/>
                <a:latin typeface="+mn-lt"/>
                <a:ea typeface="+mn-ea"/>
                <a:cs typeface="+mn-cs"/>
              </a:rPr>
              <a:t> scored below the 10th percentile on digital versions. This necessitates:</a:t>
            </a:r>
            <a:endParaRPr lang="en-GB" b="0" dirty="0" smtClean="0">
              <a:effectLst/>
            </a:endParaRPr>
          </a:p>
          <a:p>
            <a:pPr rtl="0" fontAlgn="base"/>
            <a:r>
              <a:rPr lang="en-GB" sz="1200" b="0" i="0" u="none" strike="noStrike" kern="1200" dirty="0" smtClean="0">
                <a:solidFill>
                  <a:schemeClr val="tx1"/>
                </a:solidFill>
                <a:effectLst/>
                <a:latin typeface="+mn-lt"/>
                <a:ea typeface="+mn-ea"/>
                <a:cs typeface="+mn-cs"/>
              </a:rPr>
              <a:t>Developing </a:t>
            </a:r>
            <a:r>
              <a:rPr lang="en-GB" sz="1200" b="1" i="0" u="none" strike="noStrike" kern="1200" dirty="0" smtClean="0">
                <a:solidFill>
                  <a:schemeClr val="tx1"/>
                </a:solidFill>
                <a:effectLst/>
                <a:latin typeface="+mn-lt"/>
                <a:ea typeface="+mn-ea"/>
                <a:cs typeface="+mn-cs"/>
              </a:rPr>
              <a:t>new, validated norms</a:t>
            </a:r>
            <a:r>
              <a:rPr lang="en-GB" sz="1200" b="0" i="0" u="none" strike="noStrike" kern="1200" dirty="0" smtClean="0">
                <a:solidFill>
                  <a:schemeClr val="tx1"/>
                </a:solidFill>
                <a:effectLst/>
                <a:latin typeface="+mn-lt"/>
                <a:ea typeface="+mn-ea"/>
                <a:cs typeface="+mn-cs"/>
              </a:rPr>
              <a:t> specific to the digital format.</a:t>
            </a:r>
          </a:p>
          <a:p>
            <a:pPr rtl="0" fontAlgn="base"/>
            <a:r>
              <a:rPr lang="en-GB" sz="1200" b="0" i="0" u="none" strike="noStrike" kern="1200" dirty="0" smtClean="0">
                <a:solidFill>
                  <a:schemeClr val="tx1"/>
                </a:solidFill>
                <a:effectLst/>
                <a:latin typeface="+mn-lt"/>
                <a:ea typeface="+mn-ea"/>
                <a:cs typeface="+mn-cs"/>
              </a:rPr>
              <a:t>Understanding </a:t>
            </a:r>
            <a:r>
              <a:rPr lang="en-GB" sz="1200" b="1" i="0" u="none" strike="noStrike" kern="1200" dirty="0" smtClean="0">
                <a:solidFill>
                  <a:schemeClr val="tx1"/>
                </a:solidFill>
                <a:effectLst/>
                <a:latin typeface="+mn-lt"/>
                <a:ea typeface="+mn-ea"/>
                <a:cs typeface="+mn-cs"/>
              </a:rPr>
              <a:t>population differences</a:t>
            </a:r>
            <a:r>
              <a:rPr lang="en-GB" sz="1200" b="0" i="0" u="none" strike="noStrike" kern="1200" dirty="0" smtClean="0">
                <a:solidFill>
                  <a:schemeClr val="tx1"/>
                </a:solidFill>
                <a:effectLst/>
                <a:latin typeface="+mn-lt"/>
                <a:ea typeface="+mn-ea"/>
                <a:cs typeface="+mn-cs"/>
              </a:rPr>
              <a:t> in digital performance.</a:t>
            </a:r>
          </a:p>
          <a:p>
            <a:pPr rtl="0"/>
            <a:r>
              <a:rPr lang="en-GB" sz="1200" b="0" i="0" u="none" strike="noStrike" kern="1200" dirty="0" smtClean="0">
                <a:solidFill>
                  <a:schemeClr val="tx1"/>
                </a:solidFill>
                <a:effectLst/>
                <a:latin typeface="+mn-lt"/>
                <a:ea typeface="+mn-ea"/>
                <a:cs typeface="+mn-cs"/>
              </a:rPr>
              <a:t>For </a:t>
            </a:r>
            <a:r>
              <a:rPr lang="en-GB" sz="1200" b="1" i="0" u="none" strike="noStrike" kern="1200" dirty="0" smtClean="0">
                <a:solidFill>
                  <a:schemeClr val="tx1"/>
                </a:solidFill>
                <a:effectLst/>
                <a:latin typeface="+mn-lt"/>
                <a:ea typeface="+mn-ea"/>
                <a:cs typeface="+mn-cs"/>
              </a:rPr>
              <a:t>Remote Monitoring</a:t>
            </a:r>
            <a:r>
              <a:rPr lang="en-GB" sz="1200" b="0" i="0" u="none" strike="noStrike" kern="1200" dirty="0" smtClean="0">
                <a:solidFill>
                  <a:schemeClr val="tx1"/>
                </a:solidFill>
                <a:effectLst/>
                <a:latin typeface="+mn-lt"/>
                <a:ea typeface="+mn-ea"/>
                <a:cs typeface="+mn-cs"/>
              </a:rPr>
              <a:t>, electronic surveys are showing practical utility in </a:t>
            </a:r>
            <a:r>
              <a:rPr lang="en-GB" sz="1200" b="0" i="0" u="none" strike="noStrike" kern="1200" dirty="0" err="1" smtClean="0">
                <a:solidFill>
                  <a:schemeClr val="tx1"/>
                </a:solidFill>
                <a:effectLst/>
                <a:latin typeface="+mn-lt"/>
                <a:ea typeface="+mn-ea"/>
                <a:cs typeface="+mn-cs"/>
              </a:rPr>
              <a:t>mTBI</a:t>
            </a:r>
            <a:r>
              <a:rPr lang="en-GB" sz="1200" b="0" i="0" u="none" strike="noStrike" kern="1200" dirty="0" smtClean="0">
                <a:solidFill>
                  <a:schemeClr val="tx1"/>
                </a:solidFill>
                <a:effectLst/>
                <a:latin typeface="+mn-lt"/>
                <a:ea typeface="+mn-ea"/>
                <a:cs typeface="+mn-cs"/>
              </a:rPr>
              <a:t> follow-up, identifying patients with persistent symptoms early, which is vital for timely intervention."</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u="none" strike="noStrike" kern="1200" dirty="0" smtClean="0">
                <a:solidFill>
                  <a:schemeClr val="tx1"/>
                </a:solidFill>
                <a:effectLst/>
                <a:latin typeface="+mn-lt"/>
                <a:ea typeface="+mn-ea"/>
                <a:cs typeface="+mn-cs"/>
              </a:rPr>
              <a:t>(Evidence for Function)</a:t>
            </a:r>
            <a:endParaRPr lang="en-GB" b="0" dirty="0" smtClean="0">
              <a:effectLst/>
            </a:endParaRPr>
          </a:p>
          <a:p>
            <a:pPr rtl="0"/>
            <a:r>
              <a:rPr lang="en-GB" sz="1200" b="0" i="0" u="none" strike="noStrike" kern="1200" dirty="0" smtClean="0">
                <a:solidFill>
                  <a:schemeClr val="tx1"/>
                </a:solidFill>
                <a:effectLst/>
                <a:latin typeface="+mn-lt"/>
                <a:ea typeface="+mn-ea"/>
                <a:cs typeface="+mn-cs"/>
              </a:rPr>
              <a:t>"Chi et al.'s 2025 systematic review confirms the value of digital cognitive interventions. They produced:</a:t>
            </a:r>
            <a:endParaRPr lang="en-GB" b="0" dirty="0" smtClean="0">
              <a:effectLst/>
            </a:endParaRPr>
          </a:p>
          <a:p>
            <a:pPr rtl="0" fontAlgn="base"/>
            <a:r>
              <a:rPr lang="en-GB" sz="1200" b="0" i="0" u="none" strike="noStrike" kern="1200" dirty="0" smtClean="0">
                <a:solidFill>
                  <a:schemeClr val="tx1"/>
                </a:solidFill>
                <a:effectLst/>
                <a:latin typeface="+mn-lt"/>
                <a:ea typeface="+mn-ea"/>
                <a:cs typeface="+mn-cs"/>
              </a:rPr>
              <a:t>Moderate but significant improvements in </a:t>
            </a:r>
            <a:r>
              <a:rPr lang="en-GB" sz="1200" b="1" i="0" u="none" strike="noStrike" kern="1200" dirty="0" smtClean="0">
                <a:solidFill>
                  <a:schemeClr val="tx1"/>
                </a:solidFill>
                <a:effectLst/>
                <a:latin typeface="+mn-lt"/>
                <a:ea typeface="+mn-ea"/>
                <a:cs typeface="+mn-cs"/>
              </a:rPr>
              <a:t>cognitive function</a:t>
            </a:r>
            <a:r>
              <a:rPr lang="en-GB" sz="1200" b="0" i="0" u="none" strike="noStrike" kern="1200" dirty="0" smtClean="0">
                <a:solidFill>
                  <a:schemeClr val="tx1"/>
                </a:solidFill>
                <a:effectLst/>
                <a:latin typeface="+mn-lt"/>
                <a:ea typeface="+mn-ea"/>
                <a:cs typeface="+mn-cs"/>
              </a:rPr>
              <a:t> (SMD=0.59).</a:t>
            </a:r>
          </a:p>
          <a:p>
            <a:pPr rtl="0" fontAlgn="base"/>
            <a:r>
              <a:rPr lang="en-GB" sz="1200" b="0" i="0" u="none" strike="noStrike" kern="1200" dirty="0" smtClean="0">
                <a:solidFill>
                  <a:schemeClr val="tx1"/>
                </a:solidFill>
                <a:effectLst/>
                <a:latin typeface="+mn-lt"/>
                <a:ea typeface="+mn-ea"/>
                <a:cs typeface="+mn-cs"/>
              </a:rPr>
              <a:t>Reduction in </a:t>
            </a:r>
            <a:r>
              <a:rPr lang="en-GB" sz="1200" b="1" i="0" u="none" strike="noStrike" kern="1200" dirty="0" smtClean="0">
                <a:solidFill>
                  <a:schemeClr val="tx1"/>
                </a:solidFill>
                <a:effectLst/>
                <a:latin typeface="+mn-lt"/>
                <a:ea typeface="+mn-ea"/>
                <a:cs typeface="+mn-cs"/>
              </a:rPr>
              <a:t>neuropsychiatric symptoms</a:t>
            </a:r>
            <a:r>
              <a:rPr lang="en-GB" sz="1200" b="0" i="0" u="none" strike="noStrike" kern="1200" dirty="0" smtClean="0">
                <a:solidFill>
                  <a:schemeClr val="tx1"/>
                </a:solidFill>
                <a:effectLst/>
                <a:latin typeface="+mn-lt"/>
                <a:ea typeface="+mn-ea"/>
                <a:cs typeface="+mn-cs"/>
              </a:rPr>
              <a:t> (SMD=0.50).</a:t>
            </a:r>
          </a:p>
          <a:p>
            <a:pPr rtl="0" fontAlgn="base"/>
            <a:r>
              <a:rPr lang="en-GB" sz="1200" b="0" i="0" u="none" strike="noStrike" kern="1200" dirty="0" smtClean="0">
                <a:solidFill>
                  <a:schemeClr val="tx1"/>
                </a:solidFill>
                <a:effectLst/>
                <a:latin typeface="+mn-lt"/>
                <a:ea typeface="+mn-ea"/>
                <a:cs typeface="+mn-cs"/>
              </a:rPr>
              <a:t>Enhancement of </a:t>
            </a:r>
            <a:r>
              <a:rPr lang="en-GB" sz="1200" b="1" i="0" u="none" strike="noStrike" kern="1200" dirty="0" smtClean="0">
                <a:solidFill>
                  <a:schemeClr val="tx1"/>
                </a:solidFill>
                <a:effectLst/>
                <a:latin typeface="+mn-lt"/>
                <a:ea typeface="+mn-ea"/>
                <a:cs typeface="+mn-cs"/>
              </a:rPr>
              <a:t>Activities of Daily Living (ADL)</a:t>
            </a:r>
            <a:r>
              <a:rPr lang="en-GB" sz="1200" b="0" i="0" u="none" strike="noStrike" kern="1200" dirty="0" smtClean="0">
                <a:solidFill>
                  <a:schemeClr val="tx1"/>
                </a:solidFill>
                <a:effectLst/>
                <a:latin typeface="+mn-lt"/>
                <a:ea typeface="+mn-ea"/>
                <a:cs typeface="+mn-cs"/>
              </a:rPr>
              <a:t> (SMD=0.55).</a:t>
            </a:r>
          </a:p>
          <a:p>
            <a:pPr rtl="0"/>
            <a:r>
              <a:rPr lang="en-GB" sz="1200" b="0" i="0" u="none" strike="noStrike" kern="1200" dirty="0" smtClean="0">
                <a:solidFill>
                  <a:schemeClr val="tx1"/>
                </a:solidFill>
                <a:effectLst/>
                <a:latin typeface="+mn-lt"/>
                <a:ea typeface="+mn-ea"/>
                <a:cs typeface="+mn-cs"/>
              </a:rPr>
              <a:t>Crucially, these are clinically meaningful effects. And among the various interventions, </a:t>
            </a:r>
            <a:r>
              <a:rPr lang="en-GB" sz="1200" b="1" i="0" u="none" strike="noStrike" kern="1200" dirty="0" smtClean="0">
                <a:solidFill>
                  <a:schemeClr val="tx1"/>
                </a:solidFill>
                <a:effectLst/>
                <a:latin typeface="+mn-lt"/>
                <a:ea typeface="+mn-ea"/>
                <a:cs typeface="+mn-cs"/>
              </a:rPr>
              <a:t>Virtual Reality-Based Cognitive Interventions (VR-CI)</a:t>
            </a:r>
            <a:r>
              <a:rPr lang="en-GB" sz="1200" b="0" i="0" u="none" strike="noStrike" kern="1200" dirty="0" smtClean="0">
                <a:solidFill>
                  <a:schemeClr val="tx1"/>
                </a:solidFill>
                <a:effectLst/>
                <a:latin typeface="+mn-lt"/>
                <a:ea typeface="+mn-ea"/>
                <a:cs typeface="+mn-cs"/>
              </a:rPr>
              <a:t> showed particular promise, offering immersive and engaging environments—a clear step beyond traditional pen-and-paper tasks."</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u="none" strike="noStrike" kern="1200" dirty="0" smtClean="0">
                <a:solidFill>
                  <a:schemeClr val="tx1"/>
                </a:solidFill>
                <a:effectLst/>
                <a:latin typeface="+mn-lt"/>
                <a:ea typeface="+mn-ea"/>
                <a:cs typeface="+mn-cs"/>
              </a:rPr>
              <a:t>(Next-Generation Rehabilitation)</a:t>
            </a:r>
            <a:endParaRPr lang="en-GB" b="0" dirty="0" smtClean="0">
              <a:effectLst/>
            </a:endParaRPr>
          </a:p>
          <a:p>
            <a:pPr rtl="0"/>
            <a:r>
              <a:rPr lang="en-GB" sz="1200" b="0" i="0" u="none" strike="noStrike" kern="1200" dirty="0" smtClean="0">
                <a:solidFill>
                  <a:schemeClr val="tx1"/>
                </a:solidFill>
                <a:effectLst/>
                <a:latin typeface="+mn-lt"/>
                <a:ea typeface="+mn-ea"/>
                <a:cs typeface="+mn-cs"/>
              </a:rPr>
              <a:t>"VR provides highly immersive environments for cognitive rehabilitation. The theoretical basis is sound: it allows for targeted cognitive training, adaptive difficulty levels, and the simulation of real-world scenarios that are difficult to replicate in the clinic.</a:t>
            </a:r>
            <a:endParaRPr lang="en-GB" b="0" dirty="0" smtClean="0">
              <a:effectLst/>
            </a:endParaRPr>
          </a:p>
          <a:p>
            <a:pPr rtl="0"/>
            <a:r>
              <a:rPr lang="en-GB" sz="1200" b="0" i="0" u="none" strike="noStrike" kern="1200" dirty="0" smtClean="0">
                <a:solidFill>
                  <a:schemeClr val="tx1"/>
                </a:solidFill>
                <a:effectLst/>
                <a:latin typeface="+mn-lt"/>
                <a:ea typeface="+mn-ea"/>
                <a:cs typeface="+mn-cs"/>
              </a:rPr>
              <a:t>The research status, as highlighted by Chi et al. (2025), is promising. The future involves personalised VR environments, integrating with technologies like </a:t>
            </a:r>
            <a:r>
              <a:rPr lang="en-GB" sz="1200" b="0" i="0" u="none" strike="noStrike" kern="1200" dirty="0" err="1" smtClean="0">
                <a:solidFill>
                  <a:schemeClr val="tx1"/>
                </a:solidFill>
                <a:effectLst/>
                <a:latin typeface="+mn-lt"/>
                <a:ea typeface="+mn-ea"/>
                <a:cs typeface="+mn-cs"/>
              </a:rPr>
              <a:t>neurofeedback</a:t>
            </a:r>
            <a:r>
              <a:rPr lang="en-GB" sz="1200" b="0" i="0" u="none" strike="noStrike" kern="1200" dirty="0" smtClean="0">
                <a:solidFill>
                  <a:schemeClr val="tx1"/>
                </a:solidFill>
                <a:effectLst/>
                <a:latin typeface="+mn-lt"/>
                <a:ea typeface="+mn-ea"/>
                <a:cs typeface="+mn-cs"/>
              </a:rPr>
              <a:t>, and delivering complex rehabilitation directly into the patient’s home.</a:t>
            </a:r>
            <a:endParaRPr lang="en-GB" b="0" dirty="0" smtClean="0">
              <a:effectLst/>
            </a:endParaRPr>
          </a:p>
          <a:p>
            <a:pPr rtl="0"/>
            <a:r>
              <a:rPr lang="en-GB" sz="1200" b="0" i="0" u="none" strike="noStrike" kern="1200" dirty="0" smtClean="0">
                <a:solidFill>
                  <a:schemeClr val="tx1"/>
                </a:solidFill>
                <a:effectLst/>
                <a:latin typeface="+mn-lt"/>
                <a:ea typeface="+mn-ea"/>
                <a:cs typeface="+mn-cs"/>
              </a:rPr>
              <a:t>We must start piloting and evaluating these technologies now to prepare for their clinical maturity."</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u="none" strike="noStrike" kern="1200" dirty="0" smtClean="0">
                <a:solidFill>
                  <a:schemeClr val="tx1"/>
                </a:solidFill>
                <a:effectLst/>
                <a:latin typeface="+mn-lt"/>
                <a:ea typeface="+mn-ea"/>
                <a:cs typeface="+mn-cs"/>
              </a:rPr>
              <a:t>(A Patient-Centred Approach)</a:t>
            </a:r>
            <a:endParaRPr lang="en-GB" b="0" dirty="0" smtClean="0">
              <a:effectLst/>
            </a:endParaRPr>
          </a:p>
          <a:p>
            <a:pPr rtl="0"/>
            <a:r>
              <a:rPr lang="en-GB" sz="1200" b="0" i="0" u="none" strike="noStrike" kern="1200" dirty="0" smtClean="0">
                <a:solidFill>
                  <a:schemeClr val="tx1"/>
                </a:solidFill>
                <a:effectLst/>
                <a:latin typeface="+mn-lt"/>
                <a:ea typeface="+mn-ea"/>
                <a:cs typeface="+mn-cs"/>
              </a:rPr>
              <a:t>"For any digital implementation to succeed, it must be relevant to the people who use it. The </a:t>
            </a:r>
            <a:r>
              <a:rPr lang="en-GB" sz="1200" b="0" i="0" u="none" strike="noStrike" kern="1200" dirty="0" err="1" smtClean="0">
                <a:solidFill>
                  <a:schemeClr val="tx1"/>
                </a:solidFill>
                <a:effectLst/>
                <a:latin typeface="+mn-lt"/>
                <a:ea typeface="+mn-ea"/>
                <a:cs typeface="+mn-cs"/>
              </a:rPr>
              <a:t>Simblett</a:t>
            </a:r>
            <a:r>
              <a:rPr lang="en-GB" sz="1200" b="0" i="0" u="none" strike="noStrike" kern="1200" dirty="0" smtClean="0">
                <a:solidFill>
                  <a:schemeClr val="tx1"/>
                </a:solidFill>
                <a:effectLst/>
                <a:latin typeface="+mn-lt"/>
                <a:ea typeface="+mn-ea"/>
                <a:cs typeface="+mn-cs"/>
              </a:rPr>
              <a:t> et al. (2025) cohort study highlighted the importance of an </a:t>
            </a:r>
            <a:r>
              <a:rPr lang="en-GB" sz="1200" b="1" i="0" u="none" strike="noStrike" kern="1200" dirty="0" smtClean="0">
                <a:solidFill>
                  <a:schemeClr val="tx1"/>
                </a:solidFill>
                <a:effectLst/>
                <a:latin typeface="+mn-lt"/>
                <a:ea typeface="+mn-ea"/>
                <a:cs typeface="+mn-cs"/>
              </a:rPr>
              <a:t>inclusive approach</a:t>
            </a:r>
            <a:r>
              <a:rPr lang="en-GB" sz="1200" b="0" i="0" u="none" strike="noStrike" kern="1200" dirty="0" smtClean="0">
                <a:solidFill>
                  <a:schemeClr val="tx1"/>
                </a:solidFill>
                <a:effectLst/>
                <a:latin typeface="+mn-lt"/>
                <a:ea typeface="+mn-ea"/>
                <a:cs typeface="+mn-cs"/>
              </a:rPr>
              <a:t>, inviting service users, caregivers, and clinicians to define research priorities.</a:t>
            </a:r>
            <a:endParaRPr lang="en-GB" b="0" dirty="0" smtClean="0">
              <a:effectLst/>
            </a:endParaRPr>
          </a:p>
          <a:p>
            <a:pPr rtl="0"/>
            <a:r>
              <a:rPr lang="en-GB" sz="1200" b="0" i="0" u="none" strike="noStrike" kern="1200" dirty="0" smtClean="0">
                <a:solidFill>
                  <a:schemeClr val="tx1"/>
                </a:solidFill>
                <a:effectLst/>
                <a:latin typeface="+mn-lt"/>
                <a:ea typeface="+mn-ea"/>
                <a:cs typeface="+mn-cs"/>
              </a:rPr>
              <a:t>What did they find?</a:t>
            </a:r>
            <a:endParaRPr lang="en-GB" b="0" dirty="0" smtClean="0">
              <a:effectLst/>
            </a:endParaRPr>
          </a:p>
          <a:p>
            <a:pPr rtl="0" fontAlgn="base"/>
            <a:r>
              <a:rPr lang="en-GB" sz="1200" b="1" i="0" u="none" strike="noStrike" kern="1200" dirty="0" smtClean="0">
                <a:solidFill>
                  <a:schemeClr val="tx1"/>
                </a:solidFill>
                <a:effectLst/>
                <a:latin typeface="+mn-lt"/>
                <a:ea typeface="+mn-ea"/>
                <a:cs typeface="+mn-cs"/>
              </a:rPr>
              <a:t>Service Users</a:t>
            </a:r>
            <a:r>
              <a:rPr lang="en-GB" sz="1200" b="0" i="0" u="none" strike="noStrike" kern="1200" dirty="0" smtClean="0">
                <a:solidFill>
                  <a:schemeClr val="tx1"/>
                </a:solidFill>
                <a:effectLst/>
                <a:latin typeface="+mn-lt"/>
                <a:ea typeface="+mn-ea"/>
                <a:cs typeface="+mn-cs"/>
              </a:rPr>
              <a:t> prioritise symptom management and user-friendly interfaces.</a:t>
            </a:r>
          </a:p>
          <a:p>
            <a:pPr rtl="0" fontAlgn="base"/>
            <a:r>
              <a:rPr lang="en-GB" sz="1200" b="1" i="0" u="none" strike="noStrike" kern="1200" dirty="0" smtClean="0">
                <a:solidFill>
                  <a:schemeClr val="tx1"/>
                </a:solidFill>
                <a:effectLst/>
                <a:latin typeface="+mn-lt"/>
                <a:ea typeface="+mn-ea"/>
                <a:cs typeface="+mn-cs"/>
              </a:rPr>
              <a:t>Caregivers</a:t>
            </a:r>
            <a:r>
              <a:rPr lang="en-GB" sz="1200" b="0" i="0" u="none" strike="noStrike" kern="1200" dirty="0" smtClean="0">
                <a:solidFill>
                  <a:schemeClr val="tx1"/>
                </a:solidFill>
                <a:effectLst/>
                <a:latin typeface="+mn-lt"/>
                <a:ea typeface="+mn-ea"/>
                <a:cs typeface="+mn-cs"/>
              </a:rPr>
              <a:t> seek support for family burden and education.</a:t>
            </a:r>
          </a:p>
          <a:p>
            <a:pPr rtl="0" fontAlgn="base"/>
            <a:r>
              <a:rPr lang="en-GB" sz="1200" b="1" i="0" u="none" strike="noStrike" kern="1200" dirty="0" smtClean="0">
                <a:solidFill>
                  <a:schemeClr val="tx1"/>
                </a:solidFill>
                <a:effectLst/>
                <a:latin typeface="+mn-lt"/>
                <a:ea typeface="+mn-ea"/>
                <a:cs typeface="+mn-cs"/>
              </a:rPr>
              <a:t>Healthcare Professionals</a:t>
            </a:r>
            <a:r>
              <a:rPr lang="en-GB" sz="1200" b="0" i="0" u="none" strike="noStrike" kern="1200" dirty="0" smtClean="0">
                <a:solidFill>
                  <a:schemeClr val="tx1"/>
                </a:solidFill>
                <a:effectLst/>
                <a:latin typeface="+mn-lt"/>
                <a:ea typeface="+mn-ea"/>
                <a:cs typeface="+mn-cs"/>
              </a:rPr>
              <a:t> prioritise efficient assessment and integration with existing workflows.</a:t>
            </a:r>
          </a:p>
          <a:p>
            <a:pPr rtl="0"/>
            <a:r>
              <a:rPr lang="en-GB" sz="1200" b="0" i="0" u="none" strike="noStrike" kern="1200" dirty="0" smtClean="0">
                <a:solidFill>
                  <a:schemeClr val="tx1"/>
                </a:solidFill>
                <a:effectLst/>
                <a:latin typeface="+mn-lt"/>
                <a:ea typeface="+mn-ea"/>
                <a:cs typeface="+mn-cs"/>
              </a:rPr>
              <a:t>Successful implementation requires meeting all three needs. If the tool is clinically sound but doesn't fit the patient's life or the clinician's workflow, it will fail."</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(Addressing the Roadblocks)</a:t>
            </a:r>
            <a:endParaRPr lang="en-GB" dirty="0" smtClean="0"/>
          </a:p>
          <a:p>
            <a:r>
              <a:rPr lang="en-GB" dirty="0" smtClean="0"/>
              <a:t>"The road to integrating these effective digital interventions into our services, particularly within the NHS, has clear obstacles.</a:t>
            </a:r>
          </a:p>
          <a:p>
            <a:r>
              <a:rPr lang="en-GB" dirty="0" smtClean="0"/>
              <a:t>Our primary challenges are often rooted in the patient population itself. </a:t>
            </a:r>
            <a:r>
              <a:rPr lang="en-GB" b="1" dirty="0" smtClean="0"/>
              <a:t>Patient Adaptation Needs</a:t>
            </a:r>
            <a:r>
              <a:rPr lang="en-GB" dirty="0" smtClean="0"/>
              <a:t> are significant. TBI patients may have cognitive, perceptual, or physical limitations that affect their ability to adopt new technology. We know that baseline technology comfort is a key moderator of success, and complexity is the enemy of engagement here.</a:t>
            </a:r>
          </a:p>
          <a:p>
            <a:r>
              <a:rPr lang="en-GB" dirty="0" smtClean="0"/>
              <a:t>Second, for those serving vast areas, </a:t>
            </a:r>
            <a:r>
              <a:rPr lang="en-GB" b="1" dirty="0" smtClean="0"/>
              <a:t>Rural and Remote Settings</a:t>
            </a:r>
            <a:r>
              <a:rPr lang="en-GB" dirty="0" smtClean="0"/>
              <a:t> present unique operational problems related to infrastructure, connectivity, and the ability to provide in-person support when required.</a:t>
            </a:r>
          </a:p>
          <a:p>
            <a:r>
              <a:rPr lang="en-GB" dirty="0" smtClean="0"/>
              <a:t>Third, the very nature of the injury—</a:t>
            </a:r>
            <a:r>
              <a:rPr lang="en-GB" b="1" dirty="0" smtClean="0"/>
              <a:t>Cognitive Limitations</a:t>
            </a:r>
            <a:r>
              <a:rPr lang="en-GB" dirty="0" smtClean="0"/>
              <a:t>—means many patients will struggle with complex digital interfaces, demanding simplification and personalization.</a:t>
            </a:r>
          </a:p>
          <a:p>
            <a:r>
              <a:rPr lang="en-GB" dirty="0" smtClean="0"/>
              <a:t>Finally, we face major hurdles in </a:t>
            </a:r>
            <a:r>
              <a:rPr lang="en-GB" b="1" dirty="0" smtClean="0"/>
              <a:t>Integration with Existing Systems</a:t>
            </a:r>
            <a:r>
              <a:rPr lang="en-GB" dirty="0" smtClean="0"/>
              <a:t>. Technical and organizational alignment for seamless data flow with clinical workflows and our NHS Electronic Health Records (EHRs) is non-negotiable for safety and efficiency. This also includes addressing profound </a:t>
            </a:r>
            <a:r>
              <a:rPr lang="en-GB" b="1" dirty="0" smtClean="0"/>
              <a:t>Privacy and Security Concerns</a:t>
            </a:r>
            <a:r>
              <a:rPr lang="en-GB" dirty="0" smtClean="0"/>
              <a:t>, especially for a vulnerable population where capacity and consent can be complex."</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(Strategies for Equitable Access)</a:t>
            </a:r>
            <a:endParaRPr lang="en-GB" dirty="0" smtClean="0"/>
          </a:p>
          <a:p>
            <a:r>
              <a:rPr lang="en-GB" dirty="0" smtClean="0"/>
              <a:t>"This leads directly to the question of equity and the </a:t>
            </a:r>
            <a:r>
              <a:rPr lang="en-GB" b="1" dirty="0" smtClean="0"/>
              <a:t>Digital Divide Issues</a:t>
            </a:r>
            <a:r>
              <a:rPr lang="en-GB" dirty="0" smtClean="0"/>
              <a:t>. Accessibility is paramount. We cannot simply offer a digital tool and assume equal access. We must consider:</a:t>
            </a:r>
          </a:p>
          <a:p>
            <a:r>
              <a:rPr lang="en-GB" dirty="0" smtClean="0"/>
              <a:t>Infrastructure barriers, like limited broadband availability, particularly in rural UK settings.</a:t>
            </a:r>
          </a:p>
          <a:p>
            <a:r>
              <a:rPr lang="en-GB" dirty="0" smtClean="0"/>
              <a:t>Device accessibility—not all patients have the latest smartphones or tablets.</a:t>
            </a:r>
          </a:p>
          <a:p>
            <a:r>
              <a:rPr lang="en-GB" dirty="0" smtClean="0"/>
              <a:t>Digital literacy, which varies widely across demographics.</a:t>
            </a:r>
          </a:p>
          <a:p>
            <a:r>
              <a:rPr lang="en-GB" dirty="0" smtClean="0"/>
              <a:t>To ensure </a:t>
            </a:r>
            <a:r>
              <a:rPr lang="en-GB" b="1" dirty="0" smtClean="0"/>
              <a:t>Equitable Access</a:t>
            </a:r>
            <a:r>
              <a:rPr lang="en-GB" dirty="0" smtClean="0"/>
              <a:t>, our strategies must be proactive:</a:t>
            </a:r>
          </a:p>
          <a:p>
            <a:r>
              <a:rPr lang="en-GB" b="1" dirty="0" smtClean="0"/>
              <a:t>Technology Adaptation:</a:t>
            </a:r>
            <a:r>
              <a:rPr lang="en-GB" dirty="0" smtClean="0"/>
              <a:t> Think voice-activated interfaces, highly simplified UIs, and adaptive display settings to bypass physical or cognitive impairments.</a:t>
            </a:r>
          </a:p>
          <a:p>
            <a:r>
              <a:rPr lang="en-GB" b="1" dirty="0" smtClean="0"/>
              <a:t>Support Systems:</a:t>
            </a:r>
            <a:r>
              <a:rPr lang="en-GB" dirty="0" smtClean="0"/>
              <a:t> Utilizing </a:t>
            </a:r>
            <a:r>
              <a:rPr lang="en-GB" b="1" dirty="0" smtClean="0"/>
              <a:t>caregiver-assisted access</a:t>
            </a:r>
            <a:r>
              <a:rPr lang="en-GB" dirty="0" smtClean="0"/>
              <a:t>, peer support programs, and providing dedicated technical support teams.</a:t>
            </a:r>
          </a:p>
          <a:p>
            <a:r>
              <a:rPr lang="en-GB" b="1" dirty="0" smtClean="0"/>
              <a:t>Infrastructure Solutions:</a:t>
            </a:r>
            <a:r>
              <a:rPr lang="en-GB" dirty="0" smtClean="0"/>
              <a:t> Exploring community technology </a:t>
            </a:r>
            <a:r>
              <a:rPr lang="en-GB" dirty="0" err="1" smtClean="0"/>
              <a:t>centers</a:t>
            </a:r>
            <a:r>
              <a:rPr lang="en-GB" dirty="0" smtClean="0"/>
              <a:t> or ensuring low-bandwidth versions of applications are available.</a:t>
            </a:r>
          </a:p>
          <a:p>
            <a:r>
              <a:rPr lang="en-GB" b="1" dirty="0" smtClean="0"/>
              <a:t>Inclusive Design:</a:t>
            </a:r>
            <a:r>
              <a:rPr lang="en-GB" dirty="0" smtClean="0"/>
              <a:t> We must use a user-</a:t>
            </a:r>
            <a:r>
              <a:rPr lang="en-GB" dirty="0" err="1" smtClean="0"/>
              <a:t>centered</a:t>
            </a:r>
            <a:r>
              <a:rPr lang="en-GB" dirty="0" smtClean="0"/>
              <a:t> design process, ensuring our tools comply with accessibility standards and are continuously tested with TBI users."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(Making it Work in the NHS)</a:t>
            </a:r>
            <a:endParaRPr lang="en-GB" dirty="0" smtClean="0"/>
          </a:p>
          <a:p>
            <a:r>
              <a:rPr lang="en-GB" dirty="0" smtClean="0"/>
              <a:t>"Moving digital pilots to standard, reimbursable practice requires deliberate strategies. We must focus on </a:t>
            </a:r>
            <a:r>
              <a:rPr lang="en-GB" b="1" dirty="0" smtClean="0"/>
              <a:t>Workflow Integration</a:t>
            </a:r>
            <a:r>
              <a:rPr lang="en-GB" dirty="0" smtClean="0"/>
              <a:t>. Digital tools should act as </a:t>
            </a:r>
            <a:r>
              <a:rPr lang="en-GB" i="1" dirty="0" smtClean="0"/>
              <a:t>supplements</a:t>
            </a:r>
            <a:r>
              <a:rPr lang="en-GB" dirty="0" smtClean="0"/>
              <a:t> to traditional care, enhancing rather than replacing the clinical relationship. This means implementing digital assessments into routine evaluations and using remote monitoring to flag patients who need immediate clinical attention, efficiently triaging our limited specialist resources.</a:t>
            </a:r>
          </a:p>
          <a:p>
            <a:r>
              <a:rPr lang="en-GB" b="1" dirty="0" smtClean="0"/>
              <a:t>Stakeholder Engagement</a:t>
            </a:r>
            <a:r>
              <a:rPr lang="en-GB" dirty="0" smtClean="0"/>
              <a:t> is crucial. Train healthcare providers </a:t>
            </a:r>
            <a:r>
              <a:rPr lang="en-GB" i="1" dirty="0" smtClean="0"/>
              <a:t>before</a:t>
            </a:r>
            <a:r>
              <a:rPr lang="en-GB" dirty="0" smtClean="0"/>
              <a:t> implementation and involve patients and families in the selection process to ensure buy-in.</a:t>
            </a:r>
          </a:p>
          <a:p>
            <a:r>
              <a:rPr lang="en-GB" dirty="0" smtClean="0"/>
              <a:t>Our implementation approach should be cautious: start with small pilot programs and only scale successful, evidence-based interventions.</a:t>
            </a:r>
          </a:p>
          <a:p>
            <a:r>
              <a:rPr lang="en-GB" dirty="0" smtClean="0"/>
              <a:t>Ultimately, our </a:t>
            </a:r>
            <a:r>
              <a:rPr lang="en-GB" b="1" dirty="0" smtClean="0"/>
              <a:t>Key Success Factors</a:t>
            </a:r>
            <a:r>
              <a:rPr lang="en-GB" dirty="0" smtClean="0"/>
              <a:t> hinge on clinical leadership championing the change, high patient engagement due to relevance, and robust technical support to maintain the system's reliability."</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(The Research Agenda)</a:t>
            </a:r>
            <a:endParaRPr lang="en-GB" dirty="0" smtClean="0"/>
          </a:p>
          <a:p>
            <a:r>
              <a:rPr lang="en-GB" dirty="0" smtClean="0"/>
              <a:t>"To solidify this field, the research agenda must address current limitations. We desperately need </a:t>
            </a:r>
            <a:r>
              <a:rPr lang="en-GB" b="1" dirty="0" smtClean="0"/>
              <a:t>Larger Trials</a:t>
            </a:r>
            <a:r>
              <a:rPr lang="en-GB" dirty="0" smtClean="0"/>
              <a:t>—replication studies with increased sample sizes to confirm the initial promise, particularly in TBI cohorts.</a:t>
            </a:r>
          </a:p>
          <a:p>
            <a:r>
              <a:rPr lang="en-GB" dirty="0" smtClean="0"/>
              <a:t>We require </a:t>
            </a:r>
            <a:r>
              <a:rPr lang="en-GB" b="1" dirty="0" smtClean="0"/>
              <a:t>Standardised Outcome Measures</a:t>
            </a:r>
            <a:r>
              <a:rPr lang="en-GB" dirty="0" smtClean="0"/>
              <a:t>. The current heterogeneity in intervention effectiveness (I²=74%) makes cross-study comparisons difficult. Consistent, validated outcome measures are essential for robust evaluation.</a:t>
            </a:r>
          </a:p>
          <a:p>
            <a:r>
              <a:rPr lang="en-GB" dirty="0" smtClean="0"/>
              <a:t>We also need </a:t>
            </a:r>
            <a:r>
              <a:rPr lang="en-GB" b="1" dirty="0" smtClean="0"/>
              <a:t>Global Implementation Studies</a:t>
            </a:r>
            <a:r>
              <a:rPr lang="en-GB" dirty="0" smtClean="0"/>
              <a:t> focusing on the practical strategies that work in low-resource settings, offering lessons for high-resource environments facing similar workforce or access challenges.</a:t>
            </a:r>
          </a:p>
          <a:p>
            <a:r>
              <a:rPr lang="en-GB" dirty="0" smtClean="0"/>
              <a:t>And finally, we must continue the </a:t>
            </a:r>
            <a:r>
              <a:rPr lang="en-GB" b="1" dirty="0" smtClean="0"/>
              <a:t>Innovative Technology Integration</a:t>
            </a:r>
            <a:r>
              <a:rPr lang="en-GB" dirty="0" smtClean="0"/>
              <a:t>, rigorously evaluating emerging tools like advanced VR and AI-assisted interventions for TBI rehabilitation."</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"The narrative of mental healthcare is being rewritten by digital technology, and in neuropsychiatry—where cognitive, emotional, and behavioural disorders are intrinsically linked to neurological injury—this transformation is perhaps most critical.</a:t>
            </a:r>
            <a:endParaRPr lang="en-GB" b="0" dirty="0" smtClean="0">
              <a:effectLst/>
            </a:endParaRPr>
          </a:p>
          <a:p>
            <a:pPr rtl="0"/>
            <a:r>
              <a:rPr lang="en-GB" sz="1200" b="0" i="0" u="none" strike="noStrike" kern="1200" dirty="0" smtClean="0">
                <a:solidFill>
                  <a:schemeClr val="tx1"/>
                </a:solidFill>
                <a:effectLst/>
                <a:latin typeface="+mn-lt"/>
                <a:ea typeface="+mn-ea"/>
                <a:cs typeface="+mn-cs"/>
              </a:rPr>
              <a:t>Our patients often require support for decades. This support must be continuous, accessible, and highly personalised. Traditional, face-to-face models, particularly across the often-wide geographical spread of UK specialist centres, face significant logistical and workforce challenges.</a:t>
            </a:r>
            <a:endParaRPr lang="en-GB" b="0" dirty="0" smtClean="0">
              <a:effectLst/>
            </a:endParaRPr>
          </a:p>
          <a:p>
            <a:pPr rtl="0"/>
            <a:r>
              <a:rPr lang="en-GB" sz="1200" b="0" i="0" u="none" strike="noStrike" kern="1200" dirty="0" smtClean="0">
                <a:solidFill>
                  <a:schemeClr val="tx1"/>
                </a:solidFill>
                <a:effectLst/>
                <a:latin typeface="+mn-lt"/>
                <a:ea typeface="+mn-ea"/>
                <a:cs typeface="+mn-cs"/>
              </a:rPr>
              <a:t>Digital technology offers a transformative potential to </a:t>
            </a:r>
            <a:r>
              <a:rPr lang="en-GB" sz="1200" b="1" i="0" u="none" strike="noStrike" kern="1200" dirty="0" smtClean="0">
                <a:solidFill>
                  <a:schemeClr val="tx1"/>
                </a:solidFill>
                <a:effectLst/>
                <a:latin typeface="+mn-lt"/>
                <a:ea typeface="+mn-ea"/>
                <a:cs typeface="+mn-cs"/>
              </a:rPr>
              <a:t>bridge these barriers</a:t>
            </a:r>
            <a:r>
              <a:rPr lang="en-GB" sz="1200" b="0" i="0" u="none" strike="noStrike" kern="1200" dirty="0" smtClean="0">
                <a:solidFill>
                  <a:schemeClr val="tx1"/>
                </a:solidFill>
                <a:effectLst/>
                <a:latin typeface="+mn-lt"/>
                <a:ea typeface="+mn-ea"/>
                <a:cs typeface="+mn-cs"/>
              </a:rPr>
              <a:t>, provide </a:t>
            </a:r>
            <a:r>
              <a:rPr lang="en-GB" sz="1200" b="1" i="0" u="none" strike="noStrike" kern="1200" dirty="0" smtClean="0">
                <a:solidFill>
                  <a:schemeClr val="tx1"/>
                </a:solidFill>
                <a:effectLst/>
                <a:latin typeface="+mn-lt"/>
                <a:ea typeface="+mn-ea"/>
                <a:cs typeface="+mn-cs"/>
              </a:rPr>
              <a:t>continuous assessment and monitoring</a:t>
            </a:r>
            <a:r>
              <a:rPr lang="en-GB" sz="1200" b="0" i="0" u="none" strike="noStrike" kern="1200" dirty="0" smtClean="0">
                <a:solidFill>
                  <a:schemeClr val="tx1"/>
                </a:solidFill>
                <a:effectLst/>
                <a:latin typeface="+mn-lt"/>
                <a:ea typeface="+mn-ea"/>
                <a:cs typeface="+mn-cs"/>
              </a:rPr>
              <a:t> far beyond the clinic walls, and enable </a:t>
            </a:r>
            <a:r>
              <a:rPr lang="en-GB" sz="1200" b="1" i="0" u="none" strike="noStrike" kern="1200" dirty="0" smtClean="0">
                <a:solidFill>
                  <a:schemeClr val="tx1"/>
                </a:solidFill>
                <a:effectLst/>
                <a:latin typeface="+mn-lt"/>
                <a:ea typeface="+mn-ea"/>
                <a:cs typeface="+mn-cs"/>
              </a:rPr>
              <a:t>personalised, adaptive interventions</a:t>
            </a:r>
            <a:r>
              <a:rPr lang="en-GB" sz="1200" b="0" i="0" u="none" strike="noStrike" kern="1200" dirty="0" smtClean="0">
                <a:solidFill>
                  <a:schemeClr val="tx1"/>
                </a:solidFill>
                <a:effectLst/>
                <a:latin typeface="+mn-lt"/>
                <a:ea typeface="+mn-ea"/>
                <a:cs typeface="+mn-cs"/>
              </a:rPr>
              <a:t>.</a:t>
            </a:r>
            <a:endParaRPr lang="en-GB" b="0" dirty="0" smtClean="0">
              <a:effectLst/>
            </a:endParaRPr>
          </a:p>
          <a:p>
            <a:pPr rtl="0"/>
            <a:r>
              <a:rPr lang="en-GB" sz="1200" b="0" i="0" u="none" strike="noStrike" kern="1200" dirty="0" smtClean="0">
                <a:solidFill>
                  <a:schemeClr val="tx1"/>
                </a:solidFill>
                <a:effectLst/>
                <a:latin typeface="+mn-lt"/>
                <a:ea typeface="+mn-ea"/>
                <a:cs typeface="+mn-cs"/>
              </a:rPr>
              <a:t>Our specific focus today will be on TBI/ABI. We know the clinical challenges: persistent cognitive deficits, emotional dysregulation, and a profound burden on families. Digital solutions are the targeted, accessible tools we need to provide truly continuous support for both the patient and their family unit."</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(The Precision Neuropsychiatry Pipeline)</a:t>
            </a:r>
            <a:endParaRPr lang="en-GB" dirty="0" smtClean="0"/>
          </a:p>
          <a:p>
            <a:r>
              <a:rPr lang="en-GB" dirty="0" smtClean="0"/>
              <a:t>"The future is rapidly converging towards </a:t>
            </a:r>
            <a:r>
              <a:rPr lang="en-GB" b="1" dirty="0" smtClean="0"/>
              <a:t>Precision Neuropsychiatry</a:t>
            </a:r>
            <a:r>
              <a:rPr lang="en-GB" dirty="0" smtClean="0"/>
              <a:t>. We are seeing three exciting streams of technology emerge:</a:t>
            </a:r>
          </a:p>
          <a:p>
            <a:r>
              <a:rPr lang="en-GB" b="1" dirty="0" smtClean="0"/>
              <a:t>AI-driven Personalization:</a:t>
            </a:r>
            <a:r>
              <a:rPr lang="en-GB" dirty="0" smtClean="0"/>
              <a:t> Adaptive interventions that evolve with the patient's real-time needs, providing automated cognitive support and symptom monitoring. This is the goal of fully personalized digital therapy.</a:t>
            </a:r>
          </a:p>
          <a:p>
            <a:r>
              <a:rPr lang="en-GB" b="1" dirty="0" smtClean="0"/>
              <a:t>Neuroimaging Integration:</a:t>
            </a:r>
            <a:r>
              <a:rPr lang="en-GB" dirty="0" smtClean="0"/>
              <a:t> The development of non-invasive, portable monitoring technologies, such as at-home EEG and </a:t>
            </a:r>
            <a:r>
              <a:rPr lang="en-GB" dirty="0" err="1" smtClean="0"/>
              <a:t>fNIRS</a:t>
            </a:r>
            <a:r>
              <a:rPr lang="en-GB" dirty="0" smtClean="0"/>
              <a:t> devices, coupled with AI analysis of brain imaging data.</a:t>
            </a:r>
          </a:p>
          <a:p>
            <a:r>
              <a:rPr lang="en-GB" b="1" dirty="0" smtClean="0"/>
              <a:t>Predictive Analytics:</a:t>
            </a:r>
            <a:r>
              <a:rPr lang="en-GB" dirty="0" smtClean="0"/>
              <a:t> Using large datasets to identify patients at risk for poor outcomes early, allowing for real-time adjustments to treatment and resource optimization.</a:t>
            </a:r>
          </a:p>
          <a:p>
            <a:r>
              <a:rPr lang="en-GB" dirty="0" smtClean="0"/>
              <a:t>These technologies promise to deliver care that is timely, specific, and data-driven."</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(Protecting Our Vulnerable Population)</a:t>
            </a:r>
            <a:endParaRPr lang="en-GB" dirty="0" smtClean="0"/>
          </a:p>
          <a:p>
            <a:r>
              <a:rPr lang="en-GB" dirty="0" smtClean="0"/>
              <a:t>"As clinicians, we must always anchor technology use in ethics. With vulnerable TBI patients, this is especially critical.</a:t>
            </a:r>
          </a:p>
          <a:p>
            <a:r>
              <a:rPr lang="en-GB" b="1" dirty="0" smtClean="0"/>
              <a:t>Privacy Concerns</a:t>
            </a:r>
            <a:r>
              <a:rPr lang="en-GB" dirty="0" smtClean="0"/>
              <a:t> are magnified; cognitive impairments may affect a patient's ability to fully grasp privacy implications, demanding specialized consent processes. </a:t>
            </a:r>
            <a:r>
              <a:rPr lang="en-GB" b="1" dirty="0" smtClean="0"/>
              <a:t>Data Security</a:t>
            </a:r>
            <a:r>
              <a:rPr lang="en-GB" dirty="0" smtClean="0"/>
              <a:t> is paramount—protecting sensitive neurological and psychological data via secure storage and transmission protocols.</a:t>
            </a:r>
          </a:p>
          <a:p>
            <a:r>
              <a:rPr lang="en-GB" dirty="0" smtClean="0"/>
              <a:t>We must address </a:t>
            </a:r>
            <a:r>
              <a:rPr lang="en-GB" b="1" dirty="0" smtClean="0"/>
              <a:t>Informed Consent</a:t>
            </a:r>
            <a:r>
              <a:rPr lang="en-GB" dirty="0" smtClean="0"/>
              <a:t> by adapting our processes for cognitive limitations and ensuring ongoing, iterative consent discussions as the technology and risks evolve.</a:t>
            </a:r>
          </a:p>
          <a:p>
            <a:r>
              <a:rPr lang="en-GB" dirty="0" smtClean="0"/>
              <a:t>Ultimately, we must protect against the </a:t>
            </a:r>
            <a:r>
              <a:rPr lang="en-GB" b="1" dirty="0" smtClean="0"/>
              <a:t>Vulnerability and Equity</a:t>
            </a:r>
            <a:r>
              <a:rPr lang="en-GB" dirty="0" smtClean="0"/>
              <a:t> risks, ensuring equitable access and safeguarding against exploitation. We must never forget that TBI patients may have impaired decision-making capacity; our adoption of technology must therefore be guided by the highest ethical standards of beneficence and autonomy."</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(A Structured Approach)</a:t>
            </a:r>
            <a:endParaRPr lang="en-GB" dirty="0" smtClean="0"/>
          </a:p>
          <a:p>
            <a:r>
              <a:rPr lang="en-GB" dirty="0" smtClean="0"/>
              <a:t>"To navigate the myriad of digital solutions, we recommend a structured approach to selection:</a:t>
            </a:r>
          </a:p>
          <a:p>
            <a:r>
              <a:rPr lang="en-GB" b="1" dirty="0" smtClean="0"/>
              <a:t>Patient-</a:t>
            </a:r>
            <a:r>
              <a:rPr lang="en-GB" b="1" dirty="0" err="1" smtClean="0"/>
              <a:t>Centered</a:t>
            </a:r>
            <a:r>
              <a:rPr lang="en-GB" b="1" dirty="0" smtClean="0"/>
              <a:t>:</a:t>
            </a:r>
            <a:r>
              <a:rPr lang="en-GB" dirty="0" smtClean="0"/>
              <a:t> Start by assessing baseline technology comfort, literacy, cognitive abilities, and physical limitations. If the patient can't use it, it doesn't matter how good the evidence is.</a:t>
            </a:r>
          </a:p>
          <a:p>
            <a:r>
              <a:rPr lang="en-GB" b="1" dirty="0" smtClean="0"/>
              <a:t>Evidence-Based:</a:t>
            </a:r>
            <a:r>
              <a:rPr lang="en-GB" dirty="0" smtClean="0"/>
              <a:t> Rigorously review systematic reviews, check GRADE ratings, and consider effect sizes (SMD values) specific to neuropsychiatric outcomes.</a:t>
            </a:r>
          </a:p>
          <a:p>
            <a:r>
              <a:rPr lang="en-GB" b="1" dirty="0" smtClean="0"/>
              <a:t>Implementation-Focused:</a:t>
            </a:r>
            <a:r>
              <a:rPr lang="en-GB" dirty="0" smtClean="0"/>
              <a:t> Consider the context—rural versus urban—resource requirements, and sustainability. Can it integrate with your existing care pathway?</a:t>
            </a:r>
          </a:p>
          <a:p>
            <a:r>
              <a:rPr lang="en-GB" dirty="0" smtClean="0"/>
              <a:t>Our cross-cutting considerations are simple: involve all </a:t>
            </a:r>
            <a:r>
              <a:rPr lang="en-GB" b="1" dirty="0" smtClean="0"/>
              <a:t>Stakeholders</a:t>
            </a:r>
            <a:r>
              <a:rPr lang="en-GB" dirty="0" smtClean="0"/>
              <a:t>, ensure </a:t>
            </a:r>
            <a:r>
              <a:rPr lang="en-GB" b="1" dirty="0" smtClean="0"/>
              <a:t>Accessibility</a:t>
            </a:r>
            <a:r>
              <a:rPr lang="en-GB" dirty="0" smtClean="0"/>
              <a:t>, and define clear </a:t>
            </a:r>
            <a:r>
              <a:rPr lang="en-GB" b="1" dirty="0" smtClean="0"/>
              <a:t>Outcome Measurement</a:t>
            </a:r>
            <a:r>
              <a:rPr lang="en-GB" dirty="0" smtClean="0"/>
              <a:t>."</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(Translating Evidence to Practice)</a:t>
            </a:r>
            <a:endParaRPr lang="en-GB" dirty="0" smtClean="0"/>
          </a:p>
          <a:p>
            <a:r>
              <a:rPr lang="en-GB" dirty="0" smtClean="0"/>
              <a:t>"To reinforce the clinical utility, let’s quickly look at some case studies:</a:t>
            </a:r>
          </a:p>
          <a:p>
            <a:r>
              <a:rPr lang="en-GB" dirty="0" smtClean="0"/>
              <a:t>The </a:t>
            </a:r>
            <a:r>
              <a:rPr lang="en-GB" b="1" dirty="0" smtClean="0"/>
              <a:t>Online Family Problem-Solving Intervention</a:t>
            </a:r>
            <a:r>
              <a:rPr lang="en-GB" dirty="0" smtClean="0"/>
              <a:t> successfully helped TBI children's families, with parents showing significant improvements in depression and anxiety. A crucial implementation insight was that technology users at home missed significantly fewer sessions.</a:t>
            </a:r>
          </a:p>
          <a:p>
            <a:r>
              <a:rPr lang="en-GB" b="1" dirty="0" smtClean="0"/>
              <a:t>Digital Cognitive Interventions</a:t>
            </a:r>
            <a:r>
              <a:rPr lang="en-GB" dirty="0" smtClean="0"/>
              <a:t> for TBI/ABI patients showed meaningful functional gains, with improvements in cognitive function (SMD=0.59) and enhanced ADL performance.</a:t>
            </a:r>
          </a:p>
          <a:p>
            <a:r>
              <a:rPr lang="en-GB" dirty="0" smtClean="0"/>
              <a:t>And finally, </a:t>
            </a:r>
            <a:r>
              <a:rPr lang="en-GB" b="1" dirty="0" smtClean="0"/>
              <a:t>Remote Monitoring Studies</a:t>
            </a:r>
            <a:r>
              <a:rPr lang="en-GB" dirty="0" smtClean="0"/>
              <a:t> for </a:t>
            </a:r>
            <a:r>
              <a:rPr lang="en-GB" dirty="0" err="1" smtClean="0"/>
              <a:t>mTBI</a:t>
            </a:r>
            <a:r>
              <a:rPr lang="en-GB" dirty="0" smtClean="0"/>
              <a:t> follow-up demonstrated the feasibility of high participation rates shortly after injury, providing crucial data for identifying those with persistent symptoms early.</a:t>
            </a:r>
          </a:p>
          <a:p>
            <a:r>
              <a:rPr lang="en-GB" dirty="0" smtClean="0"/>
              <a:t>The key insight is clear: Digital interventions show promise across diverse settings, and technology adoption is a critical driver of adherence and success."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(Final Takeaways and Call to Action)</a:t>
            </a:r>
            <a:endParaRPr lang="en-GB" dirty="0" smtClean="0"/>
          </a:p>
          <a:p>
            <a:r>
              <a:rPr lang="en-GB" dirty="0" smtClean="0"/>
              <a:t>"To conclude: the evidence is strong. High-quality digital interventions are effective, comparable to traditional care, and mobile technology and VR show particular promise for TBI. Crucially, adoption is often highest in underserved populations, directly addressing known service gaps.</a:t>
            </a:r>
          </a:p>
          <a:p>
            <a:r>
              <a:rPr lang="en-GB" dirty="0" smtClean="0"/>
              <a:t>My final </a:t>
            </a:r>
            <a:r>
              <a:rPr lang="en-GB" b="1" dirty="0" smtClean="0"/>
              <a:t>Recommendations for Healthcare Professionals</a:t>
            </a:r>
            <a:r>
              <a:rPr lang="en-GB" dirty="0" smtClean="0"/>
              <a:t> today are:</a:t>
            </a:r>
          </a:p>
          <a:p>
            <a:r>
              <a:rPr lang="en-GB" b="1" dirty="0" smtClean="0"/>
              <a:t>Assess Technology Readiness</a:t>
            </a:r>
            <a:r>
              <a:rPr lang="en-GB" dirty="0" smtClean="0"/>
              <a:t> in your clinics.</a:t>
            </a:r>
          </a:p>
          <a:p>
            <a:r>
              <a:rPr lang="en-GB" b="1" dirty="0" smtClean="0"/>
              <a:t>Integrate Digital Tools</a:t>
            </a:r>
            <a:r>
              <a:rPr lang="en-GB" dirty="0" smtClean="0"/>
              <a:t> by incorporating evidence-based interventions into your standard pathways.</a:t>
            </a:r>
          </a:p>
          <a:p>
            <a:r>
              <a:rPr lang="en-GB" b="1" dirty="0" smtClean="0"/>
              <a:t>Implement Remote Monitoring</a:t>
            </a:r>
            <a:r>
              <a:rPr lang="en-GB" dirty="0" smtClean="0"/>
              <a:t> for continuous oversight and early intervention.</a:t>
            </a:r>
          </a:p>
          <a:p>
            <a:r>
              <a:rPr lang="en-GB" b="1" dirty="0" smtClean="0"/>
              <a:t>Explore VR Interventions</a:t>
            </a:r>
            <a:r>
              <a:rPr lang="en-GB" dirty="0" smtClean="0"/>
              <a:t> for cognitive rehabilitation.</a:t>
            </a:r>
          </a:p>
          <a:p>
            <a:r>
              <a:rPr lang="en-GB" dirty="0" smtClean="0"/>
              <a:t>Remember: Success depends on matching the technology to the patient's unique needs, ensuring accessibility, and maintaining robust privacy and ethical standards."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(Opening the Floor)</a:t>
            </a:r>
            <a:endParaRPr lang="en-GB" dirty="0" smtClean="0"/>
          </a:p>
          <a:p>
            <a:r>
              <a:rPr lang="en-GB" dirty="0" smtClean="0"/>
              <a:t>"Thank you. Before we close, let’s remember the closing quote: 'Technology should serve to enhance, not replace, the human connection in care.'</a:t>
            </a:r>
          </a:p>
          <a:p>
            <a:r>
              <a:rPr lang="en-GB" dirty="0" smtClean="0"/>
              <a:t>I now want to open the floor for a brief discussion. I’d be very interested to hear your experiences, particularly any barriers you have encountered in implementing digital solutions within your own UK Neuropsychiatry services.</a:t>
            </a:r>
          </a:p>
          <a:p>
            <a:r>
              <a:rPr lang="en-GB" dirty="0" smtClean="0"/>
              <a:t>What </a:t>
            </a:r>
            <a:r>
              <a:rPr lang="en-GB" b="1" dirty="0" smtClean="0"/>
              <a:t>Implementation Challenges</a:t>
            </a:r>
            <a:r>
              <a:rPr lang="en-GB" dirty="0" smtClean="0"/>
              <a:t> have you faced?</a:t>
            </a:r>
          </a:p>
          <a:p>
            <a:r>
              <a:rPr lang="en-GB" dirty="0" smtClean="0"/>
              <a:t>How can we better ensure </a:t>
            </a:r>
            <a:r>
              <a:rPr lang="en-GB" b="1" dirty="0" smtClean="0"/>
              <a:t>Equitable Access</a:t>
            </a:r>
            <a:r>
              <a:rPr lang="en-GB" dirty="0" smtClean="0"/>
              <a:t>?</a:t>
            </a:r>
          </a:p>
          <a:p>
            <a:r>
              <a:rPr lang="en-GB" dirty="0" smtClean="0"/>
              <a:t>What </a:t>
            </a:r>
            <a:r>
              <a:rPr lang="en-GB" b="1" dirty="0" smtClean="0"/>
              <a:t>Future Research</a:t>
            </a:r>
            <a:r>
              <a:rPr lang="en-GB" dirty="0" smtClean="0"/>
              <a:t> priorities would you suggest?</a:t>
            </a:r>
          </a:p>
          <a:p>
            <a:r>
              <a:rPr lang="en-GB" dirty="0" smtClean="0"/>
              <a:t>What </a:t>
            </a:r>
            <a:r>
              <a:rPr lang="en-GB" b="1" dirty="0" smtClean="0"/>
              <a:t>Ethical Considerations</a:t>
            </a:r>
            <a:r>
              <a:rPr lang="en-GB" dirty="0" smtClean="0"/>
              <a:t> arise in your day-to-day work?</a:t>
            </a:r>
          </a:p>
          <a:p>
            <a:r>
              <a:rPr lang="en-GB" dirty="0" smtClean="0"/>
              <a:t>Let's start the conversation about how technology can best serve our patients."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"Before looking at the solutions, let's briefly confirm our framework. Neuropsychiatry is fundamentally about the intersection of neurology and psychiatry. We address the cognitive, emotional, and behavioural changes resulting from neurological injuries like TBI and stroke.</a:t>
            </a:r>
            <a:endParaRPr lang="en-GB" b="0" dirty="0" smtClean="0">
              <a:effectLst/>
            </a:endParaRPr>
          </a:p>
          <a:p>
            <a:pPr rtl="0"/>
            <a:r>
              <a:rPr lang="en-GB" sz="1200" b="0" i="0" u="none" strike="noStrike" kern="1200" dirty="0" smtClean="0">
                <a:solidFill>
                  <a:schemeClr val="tx1"/>
                </a:solidFill>
                <a:effectLst/>
                <a:latin typeface="+mn-lt"/>
                <a:ea typeface="+mn-ea"/>
                <a:cs typeface="+mn-cs"/>
              </a:rPr>
              <a:t>When we discuss TBI, we're talking about complex </a:t>
            </a:r>
            <a:r>
              <a:rPr lang="en-GB" sz="1200" b="1" i="0" u="none" strike="noStrike" kern="1200" dirty="0" smtClean="0">
                <a:solidFill>
                  <a:schemeClr val="tx1"/>
                </a:solidFill>
                <a:effectLst/>
                <a:latin typeface="+mn-lt"/>
                <a:ea typeface="+mn-ea"/>
                <a:cs typeface="+mn-cs"/>
              </a:rPr>
              <a:t>pathophysiology</a:t>
            </a:r>
            <a:r>
              <a:rPr lang="en-GB" sz="1200" b="0" i="0" u="none" strike="noStrike" kern="1200" dirty="0" smtClean="0">
                <a:solidFill>
                  <a:schemeClr val="tx1"/>
                </a:solidFill>
                <a:effectLst/>
                <a:latin typeface="+mn-lt"/>
                <a:ea typeface="+mn-ea"/>
                <a:cs typeface="+mn-cs"/>
              </a:rPr>
              <a:t>—primary injury mechanisms, secondary pathological processes, and widespread network disruptions. This is not a static condition.</a:t>
            </a:r>
            <a:endParaRPr lang="en-GB" b="0" dirty="0" smtClean="0">
              <a:effectLst/>
            </a:endParaRPr>
          </a:p>
          <a:p>
            <a:pPr rtl="0"/>
            <a:r>
              <a:rPr lang="en-GB" sz="1200" b="0" i="0" u="none" strike="noStrike" kern="1200" dirty="0" smtClean="0">
                <a:solidFill>
                  <a:schemeClr val="tx1"/>
                </a:solidFill>
                <a:effectLst/>
                <a:latin typeface="+mn-lt"/>
                <a:ea typeface="+mn-ea"/>
                <a:cs typeface="+mn-cs"/>
              </a:rPr>
              <a:t>The resulting challenges are multifaceted:</a:t>
            </a:r>
            <a:endParaRPr lang="en-GB" b="0" dirty="0" smtClean="0">
              <a:effectLst/>
            </a:endParaRPr>
          </a:p>
          <a:p>
            <a:pPr rtl="0" fontAlgn="base"/>
            <a:r>
              <a:rPr lang="en-GB" sz="1200" b="1" i="0" u="none" strike="noStrike" kern="1200" dirty="0" smtClean="0">
                <a:solidFill>
                  <a:schemeClr val="tx1"/>
                </a:solidFill>
                <a:effectLst/>
                <a:latin typeface="+mn-lt"/>
                <a:ea typeface="+mn-ea"/>
                <a:cs typeface="+mn-cs"/>
              </a:rPr>
              <a:t>Cognitive:</a:t>
            </a:r>
            <a:r>
              <a:rPr lang="en-GB" sz="1200" b="0" i="0" u="none" strike="noStrike" kern="1200" dirty="0" smtClean="0">
                <a:solidFill>
                  <a:schemeClr val="tx1"/>
                </a:solidFill>
                <a:effectLst/>
                <a:latin typeface="+mn-lt"/>
                <a:ea typeface="+mn-ea"/>
                <a:cs typeface="+mn-cs"/>
              </a:rPr>
              <a:t> Affecting memory, attention, and crucially, executive function—the very skills needed for daily life.</a:t>
            </a:r>
          </a:p>
          <a:p>
            <a:pPr rtl="0" fontAlgn="base"/>
            <a:r>
              <a:rPr lang="en-GB" sz="1200" b="1" i="0" u="none" strike="noStrike" kern="1200" dirty="0" smtClean="0">
                <a:solidFill>
                  <a:schemeClr val="tx1"/>
                </a:solidFill>
                <a:effectLst/>
                <a:latin typeface="+mn-lt"/>
                <a:ea typeface="+mn-ea"/>
                <a:cs typeface="+mn-cs"/>
              </a:rPr>
              <a:t>Emotional:</a:t>
            </a:r>
            <a:r>
              <a:rPr lang="en-GB" sz="1200" b="0" i="0" u="none" strike="noStrike" kern="1200" dirty="0" smtClean="0">
                <a:solidFill>
                  <a:schemeClr val="tx1"/>
                </a:solidFill>
                <a:effectLst/>
                <a:latin typeface="+mn-lt"/>
                <a:ea typeface="+mn-ea"/>
                <a:cs typeface="+mn-cs"/>
              </a:rPr>
              <a:t> Including mood regulation and emotional control.</a:t>
            </a:r>
          </a:p>
          <a:p>
            <a:pPr rtl="0" fontAlgn="base"/>
            <a:r>
              <a:rPr lang="en-GB" sz="1200" b="1" i="0" u="none" strike="noStrike" kern="1200" dirty="0" err="1" smtClean="0">
                <a:solidFill>
                  <a:schemeClr val="tx1"/>
                </a:solidFill>
                <a:effectLst/>
                <a:latin typeface="+mn-lt"/>
                <a:ea typeface="+mn-ea"/>
                <a:cs typeface="+mn-cs"/>
              </a:rPr>
              <a:t>Behavioral</a:t>
            </a:r>
            <a:r>
              <a:rPr lang="en-GB" sz="1200" b="1" i="0" u="none" strike="noStrike" kern="1200" dirty="0" smtClean="0">
                <a:solidFill>
                  <a:schemeClr val="tx1"/>
                </a:solidFill>
                <a:effectLst/>
                <a:latin typeface="+mn-lt"/>
                <a:ea typeface="+mn-ea"/>
                <a:cs typeface="+mn-cs"/>
              </a:rPr>
              <a:t>:</a:t>
            </a:r>
            <a:r>
              <a:rPr lang="en-GB" sz="1200" b="0" i="0" u="none" strike="noStrike" kern="1200" dirty="0" smtClean="0">
                <a:solidFill>
                  <a:schemeClr val="tx1"/>
                </a:solidFill>
                <a:effectLst/>
                <a:latin typeface="+mn-lt"/>
                <a:ea typeface="+mn-ea"/>
                <a:cs typeface="+mn-cs"/>
              </a:rPr>
              <a:t> Impacting social interactions and the ability to perform activities of daily living.</a:t>
            </a:r>
          </a:p>
          <a:p>
            <a:pPr rtl="0"/>
            <a:r>
              <a:rPr lang="en-GB" sz="1200" b="0" i="0" u="none" strike="noStrike" kern="1200" dirty="0" smtClean="0">
                <a:solidFill>
                  <a:schemeClr val="tx1"/>
                </a:solidFill>
                <a:effectLst/>
                <a:latin typeface="+mn-lt"/>
                <a:ea typeface="+mn-ea"/>
                <a:cs typeface="+mn-cs"/>
              </a:rPr>
              <a:t>Understanding this complexity drives our need for adaptive, technologically supported interventions."</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"Traumatic and Acquired Brain Injury represents brain damage either from external force or non-external factors like stroke or oxygen deprivation. The burden on our healthcare system is significant, but more importantly, the burden on the patient and their family is immense.</a:t>
            </a:r>
            <a:endParaRPr lang="en-GB" b="0" dirty="0" smtClean="0">
              <a:effectLst/>
            </a:endParaRPr>
          </a:p>
          <a:p>
            <a:pPr rtl="0"/>
            <a:r>
              <a:rPr lang="en-GB" sz="1200" b="0" i="0" u="none" strike="noStrike" kern="1200" dirty="0" smtClean="0">
                <a:solidFill>
                  <a:schemeClr val="tx1"/>
                </a:solidFill>
                <a:effectLst/>
                <a:latin typeface="+mn-lt"/>
                <a:ea typeface="+mn-ea"/>
                <a:cs typeface="+mn-cs"/>
              </a:rPr>
              <a:t>Our system currently struggles with: the need for </a:t>
            </a:r>
            <a:r>
              <a:rPr lang="en-GB" sz="1200" b="1" i="0" u="none" strike="noStrike" kern="1200" dirty="0" smtClean="0">
                <a:solidFill>
                  <a:schemeClr val="tx1"/>
                </a:solidFill>
                <a:effectLst/>
                <a:latin typeface="+mn-lt"/>
                <a:ea typeface="+mn-ea"/>
                <a:cs typeface="+mn-cs"/>
              </a:rPr>
              <a:t>continuous, long-term support</a:t>
            </a:r>
            <a:r>
              <a:rPr lang="en-GB" sz="1200" b="0" i="0" u="none" strike="noStrike" kern="1200" dirty="0" smtClean="0">
                <a:solidFill>
                  <a:schemeClr val="tx1"/>
                </a:solidFill>
                <a:effectLst/>
                <a:latin typeface="+mn-lt"/>
                <a:ea typeface="+mn-ea"/>
                <a:cs typeface="+mn-cs"/>
              </a:rPr>
              <a:t>; the </a:t>
            </a:r>
            <a:r>
              <a:rPr lang="en-GB" sz="1200" b="1" i="0" u="none" strike="noStrike" kern="1200" dirty="0" smtClean="0">
                <a:solidFill>
                  <a:schemeClr val="tx1"/>
                </a:solidFill>
                <a:effectLst/>
                <a:latin typeface="+mn-lt"/>
                <a:ea typeface="+mn-ea"/>
                <a:cs typeface="+mn-cs"/>
              </a:rPr>
              <a:t>geographic barriers</a:t>
            </a:r>
            <a:r>
              <a:rPr lang="en-GB" sz="1200" b="0" i="0" u="none" strike="noStrike" kern="1200" dirty="0" smtClean="0">
                <a:solidFill>
                  <a:schemeClr val="tx1"/>
                </a:solidFill>
                <a:effectLst/>
                <a:latin typeface="+mn-lt"/>
                <a:ea typeface="+mn-ea"/>
                <a:cs typeface="+mn-cs"/>
              </a:rPr>
              <a:t> to specialist neuropsychiatric rehabilitation; and the inevitable </a:t>
            </a:r>
            <a:r>
              <a:rPr lang="en-GB" sz="1200" b="1" i="0" u="none" strike="noStrike" kern="1200" dirty="0" smtClean="0">
                <a:solidFill>
                  <a:schemeClr val="tx1"/>
                </a:solidFill>
                <a:effectLst/>
                <a:latin typeface="+mn-lt"/>
                <a:ea typeface="+mn-ea"/>
                <a:cs typeface="+mn-cs"/>
              </a:rPr>
              <a:t>workforce distribution challenges</a:t>
            </a:r>
            <a:r>
              <a:rPr lang="en-GB" sz="1200" b="0" i="0" u="none" strike="noStrike" kern="1200" dirty="0" smtClean="0">
                <a:solidFill>
                  <a:schemeClr val="tx1"/>
                </a:solidFill>
                <a:effectLst/>
                <a:latin typeface="+mn-lt"/>
                <a:ea typeface="+mn-ea"/>
                <a:cs typeface="+mn-cs"/>
              </a:rPr>
              <a:t> across the UK.</a:t>
            </a:r>
            <a:endParaRPr lang="en-GB" b="0" dirty="0" smtClean="0">
              <a:effectLst/>
            </a:endParaRPr>
          </a:p>
          <a:p>
            <a:r>
              <a:rPr lang="en-GB" sz="1200" b="0" i="0" u="none" strike="noStrike" kern="1200" dirty="0" smtClean="0">
                <a:solidFill>
                  <a:schemeClr val="tx1"/>
                </a:solidFill>
                <a:effectLst/>
                <a:latin typeface="+mn-lt"/>
                <a:ea typeface="+mn-ea"/>
                <a:cs typeface="+mn-cs"/>
              </a:rPr>
              <a:t>The long-term complications are chronic: memory deficits, executive dysfunction, emotional dysregulation, and secondary psychiatric comorbidities—all leading to significant challenges with Activities of Daily Living (ADL) and heavy </a:t>
            </a:r>
            <a:r>
              <a:rPr lang="en-GB" sz="1200" b="1" i="0" u="none" strike="noStrike" kern="1200" dirty="0" smtClean="0">
                <a:solidFill>
                  <a:schemeClr val="tx1"/>
                </a:solidFill>
                <a:effectLst/>
                <a:latin typeface="+mn-lt"/>
                <a:ea typeface="+mn-ea"/>
                <a:cs typeface="+mn-cs"/>
              </a:rPr>
              <a:t>family burden</a:t>
            </a:r>
            <a:r>
              <a:rPr lang="en-GB" sz="1200" b="0" i="0" u="none" strike="noStrike" kern="1200" dirty="0" smtClean="0">
                <a:solidFill>
                  <a:schemeClr val="tx1"/>
                </a:solidFill>
                <a:effectLst/>
                <a:latin typeface="+mn-lt"/>
                <a:ea typeface="+mn-ea"/>
                <a:cs typeface="+mn-cs"/>
              </a:rPr>
              <a:t>. Digital tools are perfectly positioned to meet this continuous monitoring and accessible intervention requirement."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u="none" strike="noStrike" kern="1200" dirty="0" smtClean="0">
                <a:solidFill>
                  <a:schemeClr val="tx1"/>
                </a:solidFill>
                <a:effectLst/>
                <a:latin typeface="+mn-lt"/>
                <a:ea typeface="+mn-ea"/>
                <a:cs typeface="+mn-cs"/>
              </a:rPr>
              <a:t>(The Foundation of Efficacy)</a:t>
            </a:r>
            <a:endParaRPr lang="en-GB" b="0" dirty="0" smtClean="0">
              <a:effectLst/>
            </a:endParaRPr>
          </a:p>
          <a:p>
            <a:pPr rtl="0"/>
            <a:r>
              <a:rPr lang="en-GB" sz="1200" b="0" i="0" u="none" strike="noStrike" kern="1200" dirty="0" smtClean="0">
                <a:solidFill>
                  <a:schemeClr val="tx1"/>
                </a:solidFill>
                <a:effectLst/>
                <a:latin typeface="+mn-lt"/>
                <a:ea typeface="+mn-ea"/>
                <a:cs typeface="+mn-cs"/>
              </a:rPr>
              <a:t>"The digital age in mental health is no longer a pilot project; it is grounded in robust, high-quality evidence. Large-scale meta-analyses confirm that digital tools produce clinical outcomes comparable to traditional care.</a:t>
            </a:r>
            <a:endParaRPr lang="en-GB" b="0" dirty="0" smtClean="0">
              <a:effectLst/>
            </a:endParaRPr>
          </a:p>
          <a:p>
            <a:pPr rtl="0"/>
            <a:r>
              <a:rPr lang="en-GB" sz="1200" b="0" i="0" u="none" strike="noStrike" kern="1200" dirty="0" smtClean="0">
                <a:solidFill>
                  <a:schemeClr val="tx1"/>
                </a:solidFill>
                <a:effectLst/>
                <a:latin typeface="+mn-lt"/>
                <a:ea typeface="+mn-ea"/>
                <a:cs typeface="+mn-cs"/>
              </a:rPr>
              <a:t>A key meta-analysis of </a:t>
            </a:r>
            <a:r>
              <a:rPr lang="en-GB" sz="1200" b="1" i="0" u="none" strike="noStrike" kern="1200" dirty="0" smtClean="0">
                <a:solidFill>
                  <a:schemeClr val="tx1"/>
                </a:solidFill>
                <a:effectLst/>
                <a:latin typeface="+mn-lt"/>
                <a:ea typeface="+mn-ea"/>
                <a:cs typeface="+mn-cs"/>
              </a:rPr>
              <a:t>64 RCTs</a:t>
            </a:r>
            <a:r>
              <a:rPr lang="en-GB" sz="1200" b="0" i="0" u="none" strike="noStrike" kern="1200" dirty="0" smtClean="0">
                <a:solidFill>
                  <a:schemeClr val="tx1"/>
                </a:solidFill>
                <a:effectLst/>
                <a:latin typeface="+mn-lt"/>
                <a:ea typeface="+mn-ea"/>
                <a:cs typeface="+mn-cs"/>
              </a:rPr>
              <a:t> on digital Cognitive Behavioural Therapy (CBT) showed </a:t>
            </a:r>
            <a:r>
              <a:rPr lang="en-GB" sz="1200" b="1" i="0" u="none" strike="noStrike" kern="1200" dirty="0" smtClean="0">
                <a:solidFill>
                  <a:schemeClr val="tx1"/>
                </a:solidFill>
                <a:effectLst/>
                <a:latin typeface="+mn-lt"/>
                <a:ea typeface="+mn-ea"/>
                <a:cs typeface="+mn-cs"/>
              </a:rPr>
              <a:t>equivalence to face-to-face therapy</a:t>
            </a:r>
            <a:r>
              <a:rPr lang="en-GB" sz="1200" b="0" i="0" u="none" strike="noStrike" kern="1200" dirty="0" smtClean="0">
                <a:solidFill>
                  <a:schemeClr val="tx1"/>
                </a:solidFill>
                <a:effectLst/>
                <a:latin typeface="+mn-lt"/>
                <a:ea typeface="+mn-ea"/>
                <a:cs typeface="+mn-cs"/>
              </a:rPr>
              <a:t> with a strong effect size (ES: 0.80) and a very low Number Needed to Treat (NNT: 2.34). That is a powerful clinical validation.</a:t>
            </a:r>
            <a:endParaRPr lang="en-GB" b="0" dirty="0" smtClean="0">
              <a:effectLst/>
            </a:endParaRPr>
          </a:p>
          <a:p>
            <a:pPr rtl="0"/>
            <a:r>
              <a:rPr lang="en-GB" sz="1200" b="0" i="0" u="none" strike="noStrike" kern="1200" dirty="0" smtClean="0">
                <a:solidFill>
                  <a:schemeClr val="tx1"/>
                </a:solidFill>
                <a:effectLst/>
                <a:latin typeface="+mn-lt"/>
                <a:ea typeface="+mn-ea"/>
                <a:cs typeface="+mn-cs"/>
              </a:rPr>
              <a:t>Furthermore, mobile technology, specifically smartphone apps, has been shown to enhance psychological interventions. This evidence base extends beyond high-income countries; a systematic review across </a:t>
            </a:r>
            <a:r>
              <a:rPr lang="en-GB" sz="1200" b="1" i="0" u="none" strike="noStrike" kern="1200" dirty="0" smtClean="0">
                <a:solidFill>
                  <a:schemeClr val="tx1"/>
                </a:solidFill>
                <a:effectLst/>
                <a:latin typeface="+mn-lt"/>
                <a:ea typeface="+mn-ea"/>
                <a:cs typeface="+mn-cs"/>
              </a:rPr>
              <a:t>Low and Middle-Income Countries (LMICs)</a:t>
            </a:r>
            <a:r>
              <a:rPr lang="en-GB" sz="1200" b="0" i="0" u="none" strike="noStrike" kern="1200" dirty="0" smtClean="0">
                <a:solidFill>
                  <a:schemeClr val="tx1"/>
                </a:solidFill>
                <a:effectLst/>
                <a:latin typeface="+mn-lt"/>
                <a:ea typeface="+mn-ea"/>
                <a:cs typeface="+mn-cs"/>
              </a:rPr>
              <a:t> showed moderate, high-quality effects, demonstrating the global applicability and robustness of these tools for conditions like MDD and GAD.</a:t>
            </a:r>
            <a:endParaRPr lang="en-GB" b="0" dirty="0" smtClean="0">
              <a:effectLst/>
            </a:endParaRPr>
          </a:p>
          <a:p>
            <a:pPr rtl="0"/>
            <a:r>
              <a:rPr lang="en-GB" sz="1200" b="0" i="0" u="none" strike="noStrike" kern="1200" dirty="0" smtClean="0">
                <a:solidFill>
                  <a:schemeClr val="tx1"/>
                </a:solidFill>
                <a:effectLst/>
                <a:latin typeface="+mn-lt"/>
                <a:ea typeface="+mn-ea"/>
                <a:cs typeface="+mn-cs"/>
              </a:rPr>
              <a:t>This tells us: digital is not a compromise; it is a validated alternative."</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u="none" strike="noStrike" kern="1200" dirty="0" smtClean="0">
                <a:solidFill>
                  <a:schemeClr val="tx1"/>
                </a:solidFill>
                <a:effectLst/>
                <a:latin typeface="+mn-lt"/>
                <a:ea typeface="+mn-ea"/>
                <a:cs typeface="+mn-cs"/>
              </a:rPr>
              <a:t>(Digital CBT as a Valid Treatment)</a:t>
            </a:r>
            <a:endParaRPr lang="en-GB" b="0" dirty="0" smtClean="0">
              <a:effectLst/>
            </a:endParaRPr>
          </a:p>
          <a:p>
            <a:pPr rtl="0"/>
            <a:r>
              <a:rPr lang="en-GB" sz="1200" b="0" i="0" u="none" strike="noStrike" kern="1200" dirty="0" smtClean="0">
                <a:solidFill>
                  <a:schemeClr val="tx1"/>
                </a:solidFill>
                <a:effectLst/>
                <a:latin typeface="+mn-lt"/>
                <a:ea typeface="+mn-ea"/>
                <a:cs typeface="+mn-cs"/>
              </a:rPr>
              <a:t>"To be clear on the equivalence: the collective data, particularly from the 64 RCTs, shows digital CBT is statistically comparable to traditional face-to-face delivery.</a:t>
            </a:r>
            <a:endParaRPr lang="en-GB" b="0" dirty="0" smtClean="0">
              <a:effectLst/>
            </a:endParaRPr>
          </a:p>
          <a:p>
            <a:pPr rtl="0"/>
            <a:r>
              <a:rPr lang="en-GB" sz="1200" b="0" i="0" u="none" strike="noStrike" kern="1200" dirty="0" smtClean="0">
                <a:solidFill>
                  <a:schemeClr val="tx1"/>
                </a:solidFill>
                <a:effectLst/>
                <a:latin typeface="+mn-lt"/>
                <a:ea typeface="+mn-ea"/>
                <a:cs typeface="+mn-cs"/>
              </a:rPr>
              <a:t>What does this mean for our day-to-day practice in the UK?</a:t>
            </a:r>
            <a:endParaRPr lang="en-GB" b="0" dirty="0" smtClean="0">
              <a:effectLst/>
            </a:endParaRPr>
          </a:p>
          <a:p>
            <a:pPr rtl="0" fontAlgn="base"/>
            <a:r>
              <a:rPr lang="en-GB" sz="1200" b="1" i="0" u="none" strike="noStrike" kern="1200" dirty="0" smtClean="0">
                <a:solidFill>
                  <a:schemeClr val="tx1"/>
                </a:solidFill>
                <a:effectLst/>
                <a:latin typeface="+mn-lt"/>
                <a:ea typeface="+mn-ea"/>
                <a:cs typeface="+mn-cs"/>
              </a:rPr>
              <a:t>Rural Access:</a:t>
            </a:r>
            <a:r>
              <a:rPr lang="en-GB" sz="1200" b="0" i="0" u="none" strike="noStrike" kern="1200" dirty="0" smtClean="0">
                <a:solidFill>
                  <a:schemeClr val="tx1"/>
                </a:solidFill>
                <a:effectLst/>
                <a:latin typeface="+mn-lt"/>
                <a:ea typeface="+mn-ea"/>
                <a:cs typeface="+mn-cs"/>
              </a:rPr>
              <a:t> For specialist neuropsychiatric care, which can be difficult to access in remote areas, digital delivery immediately </a:t>
            </a:r>
            <a:r>
              <a:rPr lang="en-GB" sz="1200" b="1" i="0" u="none" strike="noStrike" kern="1200" dirty="0" smtClean="0">
                <a:solidFill>
                  <a:schemeClr val="tx1"/>
                </a:solidFill>
                <a:effectLst/>
                <a:latin typeface="+mn-lt"/>
                <a:ea typeface="+mn-ea"/>
                <a:cs typeface="+mn-cs"/>
              </a:rPr>
              <a:t>addresses workforce and geographic challenges</a:t>
            </a:r>
            <a:r>
              <a:rPr lang="en-GB" sz="1200" b="0" i="0" u="none" strike="noStrike" kern="1200" dirty="0" smtClean="0">
                <a:solidFill>
                  <a:schemeClr val="tx1"/>
                </a:solidFill>
                <a:effectLst/>
                <a:latin typeface="+mn-lt"/>
                <a:ea typeface="+mn-ea"/>
                <a:cs typeface="+mn-cs"/>
              </a:rPr>
              <a:t>.</a:t>
            </a:r>
          </a:p>
          <a:p>
            <a:pPr rtl="0" fontAlgn="base"/>
            <a:r>
              <a:rPr lang="en-GB" sz="1200" b="1" i="0" u="none" strike="noStrike" kern="1200" dirty="0" smtClean="0">
                <a:solidFill>
                  <a:schemeClr val="tx1"/>
                </a:solidFill>
                <a:effectLst/>
                <a:latin typeface="+mn-lt"/>
                <a:ea typeface="+mn-ea"/>
                <a:cs typeface="+mn-cs"/>
              </a:rPr>
              <a:t>Timely Intervention:</a:t>
            </a:r>
            <a:r>
              <a:rPr lang="en-GB" sz="1200" b="0" i="0" u="none" strike="noStrike" kern="1200" dirty="0" smtClean="0">
                <a:solidFill>
                  <a:schemeClr val="tx1"/>
                </a:solidFill>
                <a:effectLst/>
                <a:latin typeface="+mn-lt"/>
                <a:ea typeface="+mn-ea"/>
                <a:cs typeface="+mn-cs"/>
              </a:rPr>
              <a:t> By offering highly scalable, automated, or semi-automated programs, we can significantly </a:t>
            </a:r>
            <a:r>
              <a:rPr lang="en-GB" sz="1200" b="1" i="0" u="none" strike="noStrike" kern="1200" dirty="0" smtClean="0">
                <a:solidFill>
                  <a:schemeClr val="tx1"/>
                </a:solidFill>
                <a:effectLst/>
                <a:latin typeface="+mn-lt"/>
                <a:ea typeface="+mn-ea"/>
                <a:cs typeface="+mn-cs"/>
              </a:rPr>
              <a:t>overcome waiting lists</a:t>
            </a:r>
            <a:r>
              <a:rPr lang="en-GB" sz="1200" b="0" i="0" u="none" strike="noStrike" kern="1200" dirty="0" smtClean="0">
                <a:solidFill>
                  <a:schemeClr val="tx1"/>
                </a:solidFill>
                <a:effectLst/>
                <a:latin typeface="+mn-lt"/>
                <a:ea typeface="+mn-ea"/>
                <a:cs typeface="+mn-cs"/>
              </a:rPr>
              <a:t> for essential mental health services for TBI patients."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u="none" strike="noStrike" kern="1200" dirty="0" smtClean="0">
                <a:solidFill>
                  <a:schemeClr val="tx1"/>
                </a:solidFill>
                <a:effectLst/>
                <a:latin typeface="+mn-lt"/>
                <a:ea typeface="+mn-ea"/>
                <a:cs typeface="+mn-cs"/>
              </a:rPr>
              <a:t>(Focus on Smartphone Apps)</a:t>
            </a:r>
            <a:endParaRPr lang="en-GB" b="0" dirty="0" smtClean="0">
              <a:effectLst/>
            </a:endParaRPr>
          </a:p>
          <a:p>
            <a:pPr rtl="0"/>
            <a:r>
              <a:rPr lang="en-GB" sz="1200" b="0" i="0" u="none" strike="noStrike" kern="1200" dirty="0" smtClean="0">
                <a:solidFill>
                  <a:schemeClr val="tx1"/>
                </a:solidFill>
                <a:effectLst/>
                <a:latin typeface="+mn-lt"/>
                <a:ea typeface="+mn-ea"/>
                <a:cs typeface="+mn-cs"/>
              </a:rPr>
              <a:t>"When we dissect the digital tools, mobile technology stands out. A meta-analysis of 25 trials showed that </a:t>
            </a:r>
            <a:r>
              <a:rPr lang="en-GB" sz="1200" b="1" i="0" u="none" strike="noStrike" kern="1200" dirty="0" smtClean="0">
                <a:solidFill>
                  <a:schemeClr val="tx1"/>
                </a:solidFill>
                <a:effectLst/>
                <a:latin typeface="+mn-lt"/>
                <a:ea typeface="+mn-ea"/>
                <a:cs typeface="+mn-cs"/>
              </a:rPr>
              <a:t>smartphone applications</a:t>
            </a:r>
            <a:r>
              <a:rPr lang="en-GB" sz="1200" b="0" i="0" u="none" strike="noStrike" kern="1200" dirty="0" smtClean="0">
                <a:solidFill>
                  <a:schemeClr val="tx1"/>
                </a:solidFill>
                <a:effectLst/>
                <a:latin typeface="+mn-lt"/>
                <a:ea typeface="+mn-ea"/>
                <a:cs typeface="+mn-cs"/>
              </a:rPr>
              <a:t> demonstrated the largest effect size (ES = 0.57). This falls into the medium-to-large category based on Cohen's guidelines.</a:t>
            </a:r>
            <a:endParaRPr lang="en-GB" b="0" dirty="0" smtClean="0">
              <a:effectLst/>
            </a:endParaRPr>
          </a:p>
          <a:p>
            <a:pPr rtl="0"/>
            <a:r>
              <a:rPr lang="en-GB" sz="1200" b="0" i="0" u="none" strike="noStrike" kern="1200" dirty="0" smtClean="0">
                <a:solidFill>
                  <a:schemeClr val="tx1"/>
                </a:solidFill>
                <a:effectLst/>
                <a:latin typeface="+mn-lt"/>
                <a:ea typeface="+mn-ea"/>
                <a:cs typeface="+mn-cs"/>
              </a:rPr>
              <a:t>The clinical implications are profound: mobile tech enhances standard psychological and behavioural interventions, showing effectiveness particularly in addiction (ES = 0.50) and psychiatric disorders (ES = 0.44)—conditions highly prevalent post-TBI. This portability and accessibility are crucial for patients with functional and mobility challenges."</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u="none" strike="noStrike" kern="1200" dirty="0" smtClean="0">
                <a:solidFill>
                  <a:schemeClr val="tx1"/>
                </a:solidFill>
                <a:effectLst/>
                <a:latin typeface="+mn-lt"/>
                <a:ea typeface="+mn-ea"/>
                <a:cs typeface="+mn-cs"/>
              </a:rPr>
              <a:t>(Relevance to UK Health Equity)</a:t>
            </a:r>
            <a:endParaRPr lang="en-GB" b="0" dirty="0" smtClean="0">
              <a:effectLst/>
            </a:endParaRPr>
          </a:p>
          <a:p>
            <a:pPr rtl="0"/>
            <a:r>
              <a:rPr lang="en-GB" sz="1200" b="0" i="0" u="none" strike="noStrike" kern="1200" dirty="0" smtClean="0">
                <a:solidFill>
                  <a:schemeClr val="tx1"/>
                </a:solidFill>
                <a:effectLst/>
                <a:latin typeface="+mn-lt"/>
                <a:ea typeface="+mn-ea"/>
                <a:cs typeface="+mn-cs"/>
              </a:rPr>
              <a:t>"The evidence from LMICs, with an effect size of Hedges' g 0.60, reinforces the adaptability of these interventions. However, the data also reveals significant heterogeneity (I² = 74%).</a:t>
            </a:r>
            <a:endParaRPr lang="en-GB" b="0" dirty="0" smtClean="0">
              <a:effectLst/>
            </a:endParaRPr>
          </a:p>
          <a:p>
            <a:pPr rtl="0"/>
            <a:r>
              <a:rPr lang="en-GB" sz="1200" b="0" i="0" u="none" strike="noStrike" kern="1200" dirty="0" smtClean="0">
                <a:solidFill>
                  <a:schemeClr val="tx1"/>
                </a:solidFill>
                <a:effectLst/>
                <a:latin typeface="+mn-lt"/>
                <a:ea typeface="+mn-ea"/>
                <a:cs typeface="+mn-cs"/>
              </a:rPr>
              <a:t>This heterogeneity isn't a red flag; it's a vital reminder that effectiveness varies based on </a:t>
            </a:r>
            <a:r>
              <a:rPr lang="en-GB" sz="1200" b="1" i="0" u="none" strike="noStrike" kern="1200" dirty="0" smtClean="0">
                <a:solidFill>
                  <a:schemeClr val="tx1"/>
                </a:solidFill>
                <a:effectLst/>
                <a:latin typeface="+mn-lt"/>
                <a:ea typeface="+mn-ea"/>
                <a:cs typeface="+mn-cs"/>
              </a:rPr>
              <a:t>contextual factors</a:t>
            </a:r>
            <a:r>
              <a:rPr lang="en-GB" sz="1200" b="0" i="0" u="none" strike="noStrike" kern="1200" dirty="0" smtClean="0">
                <a:solidFill>
                  <a:schemeClr val="tx1"/>
                </a:solidFill>
                <a:effectLst/>
                <a:latin typeface="+mn-lt"/>
                <a:ea typeface="+mn-ea"/>
                <a:cs typeface="+mn-cs"/>
              </a:rPr>
              <a:t>. We must tailor:</a:t>
            </a:r>
            <a:endParaRPr lang="en-GB" b="0" dirty="0" smtClean="0">
              <a:effectLst/>
            </a:endParaRPr>
          </a:p>
          <a:p>
            <a:pPr rtl="0" fontAlgn="base"/>
            <a:r>
              <a:rPr lang="en-GB" sz="1200" b="1" i="0" u="none" strike="noStrike" kern="1200" dirty="0" smtClean="0">
                <a:solidFill>
                  <a:schemeClr val="tx1"/>
                </a:solidFill>
                <a:effectLst/>
                <a:latin typeface="+mn-lt"/>
                <a:ea typeface="+mn-ea"/>
                <a:cs typeface="+mn-cs"/>
              </a:rPr>
              <a:t>Digital Tool Nature:</a:t>
            </a:r>
            <a:r>
              <a:rPr lang="en-GB" sz="1200" b="0" i="0" u="none" strike="noStrike" kern="1200" dirty="0" smtClean="0">
                <a:solidFill>
                  <a:schemeClr val="tx1"/>
                </a:solidFill>
                <a:effectLst/>
                <a:latin typeface="+mn-lt"/>
                <a:ea typeface="+mn-ea"/>
                <a:cs typeface="+mn-cs"/>
              </a:rPr>
              <a:t> Platform type, complexity, language.</a:t>
            </a:r>
          </a:p>
          <a:p>
            <a:pPr rtl="0" fontAlgn="base"/>
            <a:r>
              <a:rPr lang="en-GB" sz="1200" b="1" i="0" u="none" strike="noStrike" kern="1200" dirty="0" smtClean="0">
                <a:solidFill>
                  <a:schemeClr val="tx1"/>
                </a:solidFill>
                <a:effectLst/>
                <a:latin typeface="+mn-lt"/>
                <a:ea typeface="+mn-ea"/>
                <a:cs typeface="+mn-cs"/>
              </a:rPr>
              <a:t>Implementation Strategies:</a:t>
            </a:r>
            <a:r>
              <a:rPr lang="en-GB" sz="1200" b="0" i="0" u="none" strike="noStrike" kern="1200" dirty="0" smtClean="0">
                <a:solidFill>
                  <a:schemeClr val="tx1"/>
                </a:solidFill>
                <a:effectLst/>
                <a:latin typeface="+mn-lt"/>
                <a:ea typeface="+mn-ea"/>
                <a:cs typeface="+mn-cs"/>
              </a:rPr>
              <a:t> How the tool is delivered and integrated with existing UK services.</a:t>
            </a:r>
          </a:p>
          <a:p>
            <a:pPr rtl="0"/>
            <a:r>
              <a:rPr lang="en-GB" sz="1200" b="0" i="0" u="none" strike="noStrike" kern="1200" dirty="0" smtClean="0">
                <a:solidFill>
                  <a:schemeClr val="tx1"/>
                </a:solidFill>
                <a:effectLst/>
                <a:latin typeface="+mn-lt"/>
                <a:ea typeface="+mn-ea"/>
                <a:cs typeface="+mn-cs"/>
              </a:rPr>
              <a:t>The lesson for us is that simply providing the tool isn't enough; we must adapt it for the patient's socioeconomic, cultural, and healthcare infrastructure context."</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u="none" strike="noStrike" kern="1200" dirty="0" smtClean="0">
                <a:solidFill>
                  <a:schemeClr val="tx1"/>
                </a:solidFill>
                <a:effectLst/>
                <a:latin typeface="+mn-lt"/>
                <a:ea typeface="+mn-ea"/>
                <a:cs typeface="+mn-cs"/>
              </a:rPr>
              <a:t>(Targeted Interventions)</a:t>
            </a:r>
            <a:endParaRPr lang="en-GB" b="0" dirty="0" smtClean="0">
              <a:effectLst/>
            </a:endParaRPr>
          </a:p>
          <a:p>
            <a:pPr rtl="0"/>
            <a:r>
              <a:rPr lang="en-GB" sz="1200" b="0" i="0" u="none" strike="noStrike" kern="1200" dirty="0" smtClean="0">
                <a:solidFill>
                  <a:schemeClr val="tx1"/>
                </a:solidFill>
                <a:effectLst/>
                <a:latin typeface="+mn-lt"/>
                <a:ea typeface="+mn-ea"/>
                <a:cs typeface="+mn-cs"/>
              </a:rPr>
              <a:t>"Digital interventions are not just for general mental health; they are being specifically adapted for the core deficits of TBI.</a:t>
            </a:r>
            <a:endParaRPr lang="en-GB" b="0" dirty="0" smtClean="0">
              <a:effectLst/>
            </a:endParaRPr>
          </a:p>
          <a:p>
            <a:pPr rtl="0" fontAlgn="base"/>
            <a:r>
              <a:rPr lang="en-GB" sz="1200" b="1" i="0" u="none" strike="noStrike" kern="1200" dirty="0" smtClean="0">
                <a:solidFill>
                  <a:schemeClr val="tx1"/>
                </a:solidFill>
                <a:effectLst/>
                <a:latin typeface="+mn-lt"/>
                <a:ea typeface="+mn-ea"/>
                <a:cs typeface="+mn-cs"/>
              </a:rPr>
              <a:t>Cognitive Deficits:</a:t>
            </a:r>
            <a:r>
              <a:rPr lang="en-GB" sz="1200" b="0" i="0" u="none" strike="noStrike" kern="1200" dirty="0" smtClean="0">
                <a:solidFill>
                  <a:schemeClr val="tx1"/>
                </a:solidFill>
                <a:effectLst/>
                <a:latin typeface="+mn-lt"/>
                <a:ea typeface="+mn-ea"/>
                <a:cs typeface="+mn-cs"/>
              </a:rPr>
              <a:t> We're seeing effective </a:t>
            </a:r>
            <a:r>
              <a:rPr lang="en-GB" sz="1200" b="1" i="0" u="none" strike="noStrike" kern="1200" dirty="0" smtClean="0">
                <a:solidFill>
                  <a:schemeClr val="tx1"/>
                </a:solidFill>
                <a:effectLst/>
                <a:latin typeface="+mn-lt"/>
                <a:ea typeface="+mn-ea"/>
                <a:cs typeface="+mn-cs"/>
              </a:rPr>
              <a:t>remotely delivered cognitive rehabilitation</a:t>
            </a:r>
            <a:r>
              <a:rPr lang="en-GB" sz="1200" b="0" i="0" u="none" strike="noStrike" kern="1200" dirty="0" smtClean="0">
                <a:solidFill>
                  <a:schemeClr val="tx1"/>
                </a:solidFill>
                <a:effectLst/>
                <a:latin typeface="+mn-lt"/>
                <a:ea typeface="+mn-ea"/>
                <a:cs typeface="+mn-cs"/>
              </a:rPr>
              <a:t> and digital assessment tools, yielding a moderate effect size (SMD=0.59).</a:t>
            </a:r>
          </a:p>
          <a:p>
            <a:pPr rtl="0" fontAlgn="base"/>
            <a:r>
              <a:rPr lang="en-GB" sz="1200" b="1" i="0" u="none" strike="noStrike" kern="1200" dirty="0" smtClean="0">
                <a:solidFill>
                  <a:schemeClr val="tx1"/>
                </a:solidFill>
                <a:effectLst/>
                <a:latin typeface="+mn-lt"/>
                <a:ea typeface="+mn-ea"/>
                <a:cs typeface="+mn-cs"/>
              </a:rPr>
              <a:t>Emotional Dysregulation:</a:t>
            </a:r>
            <a:r>
              <a:rPr lang="en-GB" sz="1200" b="0" i="0" u="none" strike="noStrike" kern="1200" dirty="0" smtClean="0">
                <a:solidFill>
                  <a:schemeClr val="tx1"/>
                </a:solidFill>
                <a:effectLst/>
                <a:latin typeface="+mn-lt"/>
                <a:ea typeface="+mn-ea"/>
                <a:cs typeface="+mn-cs"/>
              </a:rPr>
              <a:t> Online psychological interventions and mobile-based mood monitoring are providing accessible support.</a:t>
            </a:r>
          </a:p>
          <a:p>
            <a:pPr rtl="0" fontAlgn="base"/>
            <a:r>
              <a:rPr lang="en-GB" sz="1200" b="1" i="0" u="none" strike="noStrike" kern="1200" dirty="0" smtClean="0">
                <a:solidFill>
                  <a:schemeClr val="tx1"/>
                </a:solidFill>
                <a:effectLst/>
                <a:latin typeface="+mn-lt"/>
                <a:ea typeface="+mn-ea"/>
                <a:cs typeface="+mn-cs"/>
              </a:rPr>
              <a:t>Family Stress:</a:t>
            </a:r>
            <a:r>
              <a:rPr lang="en-GB" sz="1200" b="0" i="0" u="none" strike="noStrike" kern="1200" dirty="0" smtClean="0">
                <a:solidFill>
                  <a:schemeClr val="tx1"/>
                </a:solidFill>
                <a:effectLst/>
                <a:latin typeface="+mn-lt"/>
                <a:ea typeface="+mn-ea"/>
                <a:cs typeface="+mn-cs"/>
              </a:rPr>
              <a:t> Crucially, family-</a:t>
            </a:r>
            <a:r>
              <a:rPr lang="en-GB" sz="1200" b="0" i="0" u="none" strike="noStrike" kern="1200" dirty="0" err="1" smtClean="0">
                <a:solidFill>
                  <a:schemeClr val="tx1"/>
                </a:solidFill>
                <a:effectLst/>
                <a:latin typeface="+mn-lt"/>
                <a:ea typeface="+mn-ea"/>
                <a:cs typeface="+mn-cs"/>
              </a:rPr>
              <a:t>centered</a:t>
            </a:r>
            <a:r>
              <a:rPr lang="en-GB" sz="1200" b="0" i="0" u="none" strike="noStrike" kern="1200" dirty="0" smtClean="0">
                <a:solidFill>
                  <a:schemeClr val="tx1"/>
                </a:solidFill>
                <a:effectLst/>
                <a:latin typeface="+mn-lt"/>
                <a:ea typeface="+mn-ea"/>
                <a:cs typeface="+mn-cs"/>
              </a:rPr>
              <a:t> online interventions are proving effective in reducing the psychological distress of caregivers—addressing the significant 'family burden' we noted earlier.</a:t>
            </a:r>
          </a:p>
          <a:p>
            <a:pPr rtl="0"/>
            <a:r>
              <a:rPr lang="en-GB" sz="1200" b="0" i="0" u="none" strike="noStrike" kern="1200" dirty="0" smtClean="0">
                <a:solidFill>
                  <a:schemeClr val="tx1"/>
                </a:solidFill>
                <a:effectLst/>
                <a:latin typeface="+mn-lt"/>
                <a:ea typeface="+mn-ea"/>
                <a:cs typeface="+mn-cs"/>
              </a:rPr>
              <a:t>The key remains: </a:t>
            </a:r>
            <a:r>
              <a:rPr lang="en-GB" sz="1200" b="1" i="0" u="none" strike="noStrike" kern="1200" dirty="0" smtClean="0">
                <a:solidFill>
                  <a:schemeClr val="tx1"/>
                </a:solidFill>
                <a:effectLst/>
                <a:latin typeface="+mn-lt"/>
                <a:ea typeface="+mn-ea"/>
                <a:cs typeface="+mn-cs"/>
              </a:rPr>
              <a:t>overcoming geographical and logistical barriers</a:t>
            </a:r>
            <a:r>
              <a:rPr lang="en-GB" sz="1200" b="0" i="0" u="none" strike="noStrike" kern="1200" dirty="0" smtClean="0">
                <a:solidFill>
                  <a:schemeClr val="tx1"/>
                </a:solidFill>
                <a:effectLst/>
                <a:latin typeface="+mn-lt"/>
                <a:ea typeface="+mn-ea"/>
                <a:cs typeface="+mn-cs"/>
              </a:rPr>
              <a:t> to deliver sustained, specialist care."</a:t>
            </a:r>
            <a:endParaRPr lang="en-GB" b="0" dirty="0" smtClean="0">
              <a:effectLst/>
            </a:endParaRPr>
          </a:p>
          <a:p>
            <a:r>
              <a:rPr lang="en-GB" dirty="0" smtClean="0"/>
              <a:t/>
            </a:r>
            <a:br>
              <a:rPr lang="en-GB" dirty="0" smtClean="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33.png"/><Relationship Id="rId18" Type="http://schemas.openxmlformats.org/officeDocument/2006/relationships/image" Target="../media/image138.png"/><Relationship Id="rId3" Type="http://schemas.openxmlformats.org/officeDocument/2006/relationships/image" Target="../media/image125.png"/><Relationship Id="rId7" Type="http://schemas.openxmlformats.org/officeDocument/2006/relationships/image" Target="../media/image127.png"/><Relationship Id="rId12" Type="http://schemas.openxmlformats.org/officeDocument/2006/relationships/image" Target="../media/image132.png"/><Relationship Id="rId17" Type="http://schemas.openxmlformats.org/officeDocument/2006/relationships/image" Target="../media/image137.png"/><Relationship Id="rId2" Type="http://schemas.openxmlformats.org/officeDocument/2006/relationships/notesSlide" Target="../notesSlides/notesSlide10.xml"/><Relationship Id="rId16" Type="http://schemas.openxmlformats.org/officeDocument/2006/relationships/image" Target="../media/image136.png"/><Relationship Id="rId1" Type="http://schemas.openxmlformats.org/officeDocument/2006/relationships/slideLayout" Target="../slideLayouts/slideLayout1.xml"/><Relationship Id="rId6" Type="http://schemas.openxmlformats.org/officeDocument/2006/relationships/image" Target="../media/image87.png"/><Relationship Id="rId11" Type="http://schemas.openxmlformats.org/officeDocument/2006/relationships/image" Target="../media/image131.png"/><Relationship Id="rId5" Type="http://schemas.openxmlformats.org/officeDocument/2006/relationships/image" Target="../media/image7.png"/><Relationship Id="rId15" Type="http://schemas.openxmlformats.org/officeDocument/2006/relationships/image" Target="../media/image135.png"/><Relationship Id="rId10" Type="http://schemas.openxmlformats.org/officeDocument/2006/relationships/image" Target="../media/image130.png"/><Relationship Id="rId19" Type="http://schemas.openxmlformats.org/officeDocument/2006/relationships/image" Target="../media/image139.png"/><Relationship Id="rId4" Type="http://schemas.openxmlformats.org/officeDocument/2006/relationships/image" Target="../media/image126.png"/><Relationship Id="rId9" Type="http://schemas.openxmlformats.org/officeDocument/2006/relationships/image" Target="../media/image129.png"/><Relationship Id="rId14" Type="http://schemas.openxmlformats.org/officeDocument/2006/relationships/image" Target="../media/image134.png"/></Relationships>
</file>

<file path=ppt/slides/_rels/slide11.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147.png"/><Relationship Id="rId18" Type="http://schemas.openxmlformats.org/officeDocument/2006/relationships/image" Target="../media/image151.png"/><Relationship Id="rId3" Type="http://schemas.openxmlformats.org/officeDocument/2006/relationships/image" Target="../media/image1.png"/><Relationship Id="rId7" Type="http://schemas.openxmlformats.org/officeDocument/2006/relationships/image" Target="../media/image141.png"/><Relationship Id="rId12" Type="http://schemas.openxmlformats.org/officeDocument/2006/relationships/image" Target="../media/image146.png"/><Relationship Id="rId17" Type="http://schemas.openxmlformats.org/officeDocument/2006/relationships/image" Target="../media/image150.png"/><Relationship Id="rId2" Type="http://schemas.openxmlformats.org/officeDocument/2006/relationships/notesSlide" Target="../notesSlides/notesSlide11.xml"/><Relationship Id="rId16" Type="http://schemas.openxmlformats.org/officeDocument/2006/relationships/image" Target="../media/image94.png"/><Relationship Id="rId20" Type="http://schemas.openxmlformats.org/officeDocument/2006/relationships/image" Target="../media/image153.png"/><Relationship Id="rId1" Type="http://schemas.openxmlformats.org/officeDocument/2006/relationships/slideLayout" Target="../slideLayouts/slideLayout1.xml"/><Relationship Id="rId6" Type="http://schemas.openxmlformats.org/officeDocument/2006/relationships/image" Target="../media/image140.png"/><Relationship Id="rId11" Type="http://schemas.openxmlformats.org/officeDocument/2006/relationships/image" Target="../media/image145.png"/><Relationship Id="rId5" Type="http://schemas.openxmlformats.org/officeDocument/2006/relationships/image" Target="../media/image7.png"/><Relationship Id="rId15" Type="http://schemas.openxmlformats.org/officeDocument/2006/relationships/image" Target="../media/image149.png"/><Relationship Id="rId10" Type="http://schemas.openxmlformats.org/officeDocument/2006/relationships/image" Target="../media/image144.png"/><Relationship Id="rId19" Type="http://schemas.openxmlformats.org/officeDocument/2006/relationships/image" Target="../media/image152.png"/><Relationship Id="rId4" Type="http://schemas.openxmlformats.org/officeDocument/2006/relationships/image" Target="../media/image6.png"/><Relationship Id="rId9" Type="http://schemas.openxmlformats.org/officeDocument/2006/relationships/image" Target="../media/image143.png"/><Relationship Id="rId14" Type="http://schemas.openxmlformats.org/officeDocument/2006/relationships/image" Target="../media/image148.png"/></Relationships>
</file>

<file path=ppt/slides/_rels/slide12.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161.png"/><Relationship Id="rId18" Type="http://schemas.openxmlformats.org/officeDocument/2006/relationships/image" Target="../media/image165.png"/><Relationship Id="rId3" Type="http://schemas.openxmlformats.org/officeDocument/2006/relationships/image" Target="../media/image1.png"/><Relationship Id="rId7" Type="http://schemas.openxmlformats.org/officeDocument/2006/relationships/image" Target="../media/image155.png"/><Relationship Id="rId12" Type="http://schemas.openxmlformats.org/officeDocument/2006/relationships/image" Target="../media/image160.png"/><Relationship Id="rId17" Type="http://schemas.openxmlformats.org/officeDocument/2006/relationships/image" Target="../media/image164.png"/><Relationship Id="rId2" Type="http://schemas.openxmlformats.org/officeDocument/2006/relationships/notesSlide" Target="../notesSlides/notesSlide12.xml"/><Relationship Id="rId16" Type="http://schemas.openxmlformats.org/officeDocument/2006/relationships/image" Target="../media/image128.png"/><Relationship Id="rId20" Type="http://schemas.openxmlformats.org/officeDocument/2006/relationships/image" Target="../media/image167.png"/><Relationship Id="rId1" Type="http://schemas.openxmlformats.org/officeDocument/2006/relationships/slideLayout" Target="../slideLayouts/slideLayout1.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7.png"/><Relationship Id="rId15" Type="http://schemas.openxmlformats.org/officeDocument/2006/relationships/image" Target="../media/image163.png"/><Relationship Id="rId10" Type="http://schemas.openxmlformats.org/officeDocument/2006/relationships/image" Target="../media/image158.png"/><Relationship Id="rId19" Type="http://schemas.openxmlformats.org/officeDocument/2006/relationships/image" Target="../media/image166.png"/><Relationship Id="rId4" Type="http://schemas.openxmlformats.org/officeDocument/2006/relationships/image" Target="../media/image6.png"/><Relationship Id="rId9" Type="http://schemas.openxmlformats.org/officeDocument/2006/relationships/image" Target="../media/image157.png"/><Relationship Id="rId14" Type="http://schemas.openxmlformats.org/officeDocument/2006/relationships/image" Target="../media/image162.png"/></Relationships>
</file>

<file path=ppt/slides/_rels/slide13.xml.rels><?xml version="1.0" encoding="UTF-8" standalone="yes"?>
<Relationships xmlns="http://schemas.openxmlformats.org/package/2006/relationships"><Relationship Id="rId8" Type="http://schemas.openxmlformats.org/officeDocument/2006/relationships/image" Target="../media/image171.png"/><Relationship Id="rId13" Type="http://schemas.openxmlformats.org/officeDocument/2006/relationships/image" Target="../media/image176.png"/><Relationship Id="rId18" Type="http://schemas.openxmlformats.org/officeDocument/2006/relationships/image" Target="../media/image181.png"/><Relationship Id="rId3" Type="http://schemas.openxmlformats.org/officeDocument/2006/relationships/image" Target="../media/image168.png"/><Relationship Id="rId21" Type="http://schemas.openxmlformats.org/officeDocument/2006/relationships/image" Target="../media/image184.png"/><Relationship Id="rId7" Type="http://schemas.openxmlformats.org/officeDocument/2006/relationships/image" Target="../media/image100.png"/><Relationship Id="rId12" Type="http://schemas.openxmlformats.org/officeDocument/2006/relationships/image" Target="../media/image175.png"/><Relationship Id="rId17" Type="http://schemas.openxmlformats.org/officeDocument/2006/relationships/image" Target="../media/image180.png"/><Relationship Id="rId2" Type="http://schemas.openxmlformats.org/officeDocument/2006/relationships/notesSlide" Target="../notesSlides/notesSlide13.xml"/><Relationship Id="rId16" Type="http://schemas.openxmlformats.org/officeDocument/2006/relationships/image" Target="../media/image179.png"/><Relationship Id="rId20" Type="http://schemas.openxmlformats.org/officeDocument/2006/relationships/image" Target="../media/image183.png"/><Relationship Id="rId1" Type="http://schemas.openxmlformats.org/officeDocument/2006/relationships/slideLayout" Target="../slideLayouts/slideLayout1.xml"/><Relationship Id="rId6" Type="http://schemas.openxmlformats.org/officeDocument/2006/relationships/image" Target="../media/image170.png"/><Relationship Id="rId11" Type="http://schemas.openxmlformats.org/officeDocument/2006/relationships/image" Target="../media/image174.png"/><Relationship Id="rId5" Type="http://schemas.openxmlformats.org/officeDocument/2006/relationships/image" Target="../media/image7.png"/><Relationship Id="rId15" Type="http://schemas.openxmlformats.org/officeDocument/2006/relationships/image" Target="../media/image178.png"/><Relationship Id="rId10" Type="http://schemas.openxmlformats.org/officeDocument/2006/relationships/image" Target="../media/image173.png"/><Relationship Id="rId19" Type="http://schemas.openxmlformats.org/officeDocument/2006/relationships/image" Target="../media/image182.png"/><Relationship Id="rId4" Type="http://schemas.openxmlformats.org/officeDocument/2006/relationships/image" Target="../media/image169.png"/><Relationship Id="rId9" Type="http://schemas.openxmlformats.org/officeDocument/2006/relationships/image" Target="../media/image172.png"/><Relationship Id="rId14" Type="http://schemas.openxmlformats.org/officeDocument/2006/relationships/image" Target="../media/image177.png"/></Relationships>
</file>

<file path=ppt/slides/_rels/slide14.xml.rels><?xml version="1.0" encoding="UTF-8" standalone="yes"?>
<Relationships xmlns="http://schemas.openxmlformats.org/package/2006/relationships"><Relationship Id="rId8" Type="http://schemas.openxmlformats.org/officeDocument/2006/relationships/image" Target="../media/image187.png"/><Relationship Id="rId13" Type="http://schemas.openxmlformats.org/officeDocument/2006/relationships/image" Target="../media/image190.png"/><Relationship Id="rId18" Type="http://schemas.openxmlformats.org/officeDocument/2006/relationships/image" Target="../media/image194.png"/><Relationship Id="rId3" Type="http://schemas.openxmlformats.org/officeDocument/2006/relationships/image" Target="../media/image1.png"/><Relationship Id="rId7" Type="http://schemas.openxmlformats.org/officeDocument/2006/relationships/image" Target="../media/image186.png"/><Relationship Id="rId12" Type="http://schemas.openxmlformats.org/officeDocument/2006/relationships/image" Target="../media/image189.png"/><Relationship Id="rId17" Type="http://schemas.openxmlformats.org/officeDocument/2006/relationships/image" Target="../media/image193.png"/><Relationship Id="rId2" Type="http://schemas.openxmlformats.org/officeDocument/2006/relationships/notesSlide" Target="../notesSlides/notesSlide14.xml"/><Relationship Id="rId16" Type="http://schemas.openxmlformats.org/officeDocument/2006/relationships/image" Target="../media/image192.png"/><Relationship Id="rId20" Type="http://schemas.openxmlformats.org/officeDocument/2006/relationships/image" Target="../media/image196.png"/><Relationship Id="rId1" Type="http://schemas.openxmlformats.org/officeDocument/2006/relationships/slideLayout" Target="../slideLayouts/slideLayout1.xml"/><Relationship Id="rId6" Type="http://schemas.openxmlformats.org/officeDocument/2006/relationships/image" Target="../media/image185.png"/><Relationship Id="rId11" Type="http://schemas.openxmlformats.org/officeDocument/2006/relationships/image" Target="../media/image128.png"/><Relationship Id="rId5" Type="http://schemas.openxmlformats.org/officeDocument/2006/relationships/image" Target="../media/image7.png"/><Relationship Id="rId15" Type="http://schemas.openxmlformats.org/officeDocument/2006/relationships/image" Target="../media/image93.png"/><Relationship Id="rId10" Type="http://schemas.openxmlformats.org/officeDocument/2006/relationships/image" Target="../media/image14.png"/><Relationship Id="rId19" Type="http://schemas.openxmlformats.org/officeDocument/2006/relationships/image" Target="../media/image195.png"/><Relationship Id="rId4" Type="http://schemas.openxmlformats.org/officeDocument/2006/relationships/image" Target="../media/image6.png"/><Relationship Id="rId9" Type="http://schemas.openxmlformats.org/officeDocument/2006/relationships/image" Target="../media/image188.png"/><Relationship Id="rId14" Type="http://schemas.openxmlformats.org/officeDocument/2006/relationships/image" Target="../media/image191.png"/></Relationships>
</file>

<file path=ppt/slides/_rels/slide15.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204.png"/><Relationship Id="rId18" Type="http://schemas.openxmlformats.org/officeDocument/2006/relationships/image" Target="../media/image209.png"/><Relationship Id="rId3" Type="http://schemas.openxmlformats.org/officeDocument/2006/relationships/image" Target="../media/image197.png"/><Relationship Id="rId21" Type="http://schemas.openxmlformats.org/officeDocument/2006/relationships/image" Target="../media/image212.png"/><Relationship Id="rId7" Type="http://schemas.openxmlformats.org/officeDocument/2006/relationships/image" Target="../media/image200.png"/><Relationship Id="rId12" Type="http://schemas.openxmlformats.org/officeDocument/2006/relationships/image" Target="../media/image203.png"/><Relationship Id="rId17" Type="http://schemas.openxmlformats.org/officeDocument/2006/relationships/image" Target="../media/image208.png"/><Relationship Id="rId25" Type="http://schemas.openxmlformats.org/officeDocument/2006/relationships/image" Target="../media/image216.png"/><Relationship Id="rId2" Type="http://schemas.openxmlformats.org/officeDocument/2006/relationships/notesSlide" Target="../notesSlides/notesSlide15.xml"/><Relationship Id="rId16" Type="http://schemas.openxmlformats.org/officeDocument/2006/relationships/image" Target="../media/image207.png"/><Relationship Id="rId20" Type="http://schemas.openxmlformats.org/officeDocument/2006/relationships/image" Target="../media/image211.png"/><Relationship Id="rId1" Type="http://schemas.openxmlformats.org/officeDocument/2006/relationships/slideLayout" Target="../slideLayouts/slideLayout1.xml"/><Relationship Id="rId6" Type="http://schemas.openxmlformats.org/officeDocument/2006/relationships/image" Target="../media/image199.png"/><Relationship Id="rId11" Type="http://schemas.openxmlformats.org/officeDocument/2006/relationships/image" Target="../media/image202.png"/><Relationship Id="rId24" Type="http://schemas.openxmlformats.org/officeDocument/2006/relationships/image" Target="../media/image215.png"/><Relationship Id="rId5" Type="http://schemas.openxmlformats.org/officeDocument/2006/relationships/image" Target="../media/image7.png"/><Relationship Id="rId15" Type="http://schemas.openxmlformats.org/officeDocument/2006/relationships/image" Target="../media/image206.png"/><Relationship Id="rId23" Type="http://schemas.openxmlformats.org/officeDocument/2006/relationships/image" Target="../media/image214.png"/><Relationship Id="rId10" Type="http://schemas.openxmlformats.org/officeDocument/2006/relationships/image" Target="../media/image108.png"/><Relationship Id="rId19" Type="http://schemas.openxmlformats.org/officeDocument/2006/relationships/image" Target="../media/image210.png"/><Relationship Id="rId4" Type="http://schemas.openxmlformats.org/officeDocument/2006/relationships/image" Target="../media/image198.png"/><Relationship Id="rId9" Type="http://schemas.openxmlformats.org/officeDocument/2006/relationships/image" Target="../media/image201.png"/><Relationship Id="rId14" Type="http://schemas.openxmlformats.org/officeDocument/2006/relationships/image" Target="../media/image205.png"/><Relationship Id="rId22" Type="http://schemas.openxmlformats.org/officeDocument/2006/relationships/image" Target="../media/image213.png"/></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225.png"/><Relationship Id="rId18" Type="http://schemas.openxmlformats.org/officeDocument/2006/relationships/image" Target="../media/image230.png"/><Relationship Id="rId3" Type="http://schemas.openxmlformats.org/officeDocument/2006/relationships/image" Target="../media/image217.png"/><Relationship Id="rId21" Type="http://schemas.openxmlformats.org/officeDocument/2006/relationships/image" Target="../media/image233.png"/><Relationship Id="rId7" Type="http://schemas.openxmlformats.org/officeDocument/2006/relationships/image" Target="../media/image220.png"/><Relationship Id="rId12" Type="http://schemas.openxmlformats.org/officeDocument/2006/relationships/image" Target="../media/image224.png"/><Relationship Id="rId17" Type="http://schemas.openxmlformats.org/officeDocument/2006/relationships/image" Target="../media/image229.png"/><Relationship Id="rId2" Type="http://schemas.openxmlformats.org/officeDocument/2006/relationships/notesSlide" Target="../notesSlides/notesSlide16.xml"/><Relationship Id="rId16" Type="http://schemas.openxmlformats.org/officeDocument/2006/relationships/image" Target="../media/image228.png"/><Relationship Id="rId20" Type="http://schemas.openxmlformats.org/officeDocument/2006/relationships/image" Target="../media/image232.png"/><Relationship Id="rId1" Type="http://schemas.openxmlformats.org/officeDocument/2006/relationships/slideLayout" Target="../slideLayouts/slideLayout1.xml"/><Relationship Id="rId6" Type="http://schemas.openxmlformats.org/officeDocument/2006/relationships/image" Target="../media/image219.png"/><Relationship Id="rId11" Type="http://schemas.openxmlformats.org/officeDocument/2006/relationships/image" Target="../media/image223.png"/><Relationship Id="rId5" Type="http://schemas.openxmlformats.org/officeDocument/2006/relationships/image" Target="../media/image7.png"/><Relationship Id="rId15" Type="http://schemas.openxmlformats.org/officeDocument/2006/relationships/image" Target="../media/image227.png"/><Relationship Id="rId23" Type="http://schemas.openxmlformats.org/officeDocument/2006/relationships/image" Target="../media/image235.png"/><Relationship Id="rId10" Type="http://schemas.openxmlformats.org/officeDocument/2006/relationships/image" Target="../media/image222.png"/><Relationship Id="rId19" Type="http://schemas.openxmlformats.org/officeDocument/2006/relationships/image" Target="../media/image231.png"/><Relationship Id="rId4" Type="http://schemas.openxmlformats.org/officeDocument/2006/relationships/image" Target="../media/image218.png"/><Relationship Id="rId9" Type="http://schemas.openxmlformats.org/officeDocument/2006/relationships/image" Target="../media/image221.png"/><Relationship Id="rId14" Type="http://schemas.openxmlformats.org/officeDocument/2006/relationships/image" Target="../media/image226.png"/><Relationship Id="rId22" Type="http://schemas.openxmlformats.org/officeDocument/2006/relationships/image" Target="../media/image234.png"/></Relationships>
</file>

<file path=ppt/slides/_rels/slide17.xml.rels><?xml version="1.0" encoding="UTF-8" standalone="yes"?>
<Relationships xmlns="http://schemas.openxmlformats.org/package/2006/relationships"><Relationship Id="rId8" Type="http://schemas.openxmlformats.org/officeDocument/2006/relationships/image" Target="../media/image238.png"/><Relationship Id="rId13" Type="http://schemas.openxmlformats.org/officeDocument/2006/relationships/image" Target="../media/image243.png"/><Relationship Id="rId18" Type="http://schemas.openxmlformats.org/officeDocument/2006/relationships/image" Target="../media/image248.png"/><Relationship Id="rId26" Type="http://schemas.openxmlformats.org/officeDocument/2006/relationships/image" Target="../media/image255.png"/><Relationship Id="rId3" Type="http://schemas.openxmlformats.org/officeDocument/2006/relationships/image" Target="../media/image1.png"/><Relationship Id="rId21" Type="http://schemas.openxmlformats.org/officeDocument/2006/relationships/image" Target="../media/image250.png"/><Relationship Id="rId7" Type="http://schemas.openxmlformats.org/officeDocument/2006/relationships/image" Target="../media/image237.png"/><Relationship Id="rId12" Type="http://schemas.openxmlformats.org/officeDocument/2006/relationships/image" Target="../media/image242.png"/><Relationship Id="rId17" Type="http://schemas.openxmlformats.org/officeDocument/2006/relationships/image" Target="../media/image247.png"/><Relationship Id="rId25" Type="http://schemas.openxmlformats.org/officeDocument/2006/relationships/image" Target="../media/image254.png"/><Relationship Id="rId2" Type="http://schemas.openxmlformats.org/officeDocument/2006/relationships/notesSlide" Target="../notesSlides/notesSlide17.xml"/><Relationship Id="rId16" Type="http://schemas.openxmlformats.org/officeDocument/2006/relationships/image" Target="../media/image246.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36.png"/><Relationship Id="rId11" Type="http://schemas.openxmlformats.org/officeDocument/2006/relationships/image" Target="../media/image241.png"/><Relationship Id="rId24" Type="http://schemas.openxmlformats.org/officeDocument/2006/relationships/image" Target="../media/image253.png"/><Relationship Id="rId5" Type="http://schemas.openxmlformats.org/officeDocument/2006/relationships/image" Target="../media/image7.png"/><Relationship Id="rId15" Type="http://schemas.openxmlformats.org/officeDocument/2006/relationships/image" Target="../media/image245.png"/><Relationship Id="rId23" Type="http://schemas.openxmlformats.org/officeDocument/2006/relationships/image" Target="../media/image252.png"/><Relationship Id="rId10" Type="http://schemas.openxmlformats.org/officeDocument/2006/relationships/image" Target="../media/image240.png"/><Relationship Id="rId19" Type="http://schemas.openxmlformats.org/officeDocument/2006/relationships/image" Target="../media/image249.png"/><Relationship Id="rId4" Type="http://schemas.openxmlformats.org/officeDocument/2006/relationships/image" Target="../media/image6.png"/><Relationship Id="rId9" Type="http://schemas.openxmlformats.org/officeDocument/2006/relationships/image" Target="../media/image239.png"/><Relationship Id="rId14" Type="http://schemas.openxmlformats.org/officeDocument/2006/relationships/image" Target="../media/image244.png"/><Relationship Id="rId22" Type="http://schemas.openxmlformats.org/officeDocument/2006/relationships/image" Target="../media/image251.png"/><Relationship Id="rId27" Type="http://schemas.openxmlformats.org/officeDocument/2006/relationships/image" Target="../media/image256.png"/></Relationships>
</file>

<file path=ppt/slides/_rels/slide18.xml.rels><?xml version="1.0" encoding="UTF-8" standalone="yes"?>
<Relationships xmlns="http://schemas.openxmlformats.org/package/2006/relationships"><Relationship Id="rId8" Type="http://schemas.openxmlformats.org/officeDocument/2006/relationships/image" Target="../media/image261.png"/><Relationship Id="rId13" Type="http://schemas.openxmlformats.org/officeDocument/2006/relationships/image" Target="../media/image265.png"/><Relationship Id="rId18" Type="http://schemas.openxmlformats.org/officeDocument/2006/relationships/image" Target="../media/image270.png"/><Relationship Id="rId26" Type="http://schemas.openxmlformats.org/officeDocument/2006/relationships/image" Target="../media/image278.png"/><Relationship Id="rId3" Type="http://schemas.openxmlformats.org/officeDocument/2006/relationships/image" Target="../media/image257.png"/><Relationship Id="rId21" Type="http://schemas.openxmlformats.org/officeDocument/2006/relationships/image" Target="../media/image273.png"/><Relationship Id="rId7" Type="http://schemas.openxmlformats.org/officeDocument/2006/relationships/image" Target="../media/image260.png"/><Relationship Id="rId12" Type="http://schemas.openxmlformats.org/officeDocument/2006/relationships/image" Target="../media/image264.png"/><Relationship Id="rId17" Type="http://schemas.openxmlformats.org/officeDocument/2006/relationships/image" Target="../media/image269.png"/><Relationship Id="rId25" Type="http://schemas.openxmlformats.org/officeDocument/2006/relationships/image" Target="../media/image277.png"/><Relationship Id="rId2" Type="http://schemas.openxmlformats.org/officeDocument/2006/relationships/notesSlide" Target="../notesSlides/notesSlide18.xml"/><Relationship Id="rId16" Type="http://schemas.openxmlformats.org/officeDocument/2006/relationships/image" Target="../media/image268.png"/><Relationship Id="rId20" Type="http://schemas.openxmlformats.org/officeDocument/2006/relationships/image" Target="../media/image272.png"/><Relationship Id="rId1" Type="http://schemas.openxmlformats.org/officeDocument/2006/relationships/slideLayout" Target="../slideLayouts/slideLayout1.xml"/><Relationship Id="rId6" Type="http://schemas.openxmlformats.org/officeDocument/2006/relationships/image" Target="../media/image259.png"/><Relationship Id="rId11" Type="http://schemas.openxmlformats.org/officeDocument/2006/relationships/image" Target="../media/image263.png"/><Relationship Id="rId24" Type="http://schemas.openxmlformats.org/officeDocument/2006/relationships/image" Target="../media/image276.png"/><Relationship Id="rId5" Type="http://schemas.openxmlformats.org/officeDocument/2006/relationships/image" Target="../media/image7.png"/><Relationship Id="rId15" Type="http://schemas.openxmlformats.org/officeDocument/2006/relationships/image" Target="../media/image267.png"/><Relationship Id="rId23" Type="http://schemas.openxmlformats.org/officeDocument/2006/relationships/image" Target="../media/image275.png"/><Relationship Id="rId28" Type="http://schemas.openxmlformats.org/officeDocument/2006/relationships/image" Target="../media/image280.png"/><Relationship Id="rId10" Type="http://schemas.openxmlformats.org/officeDocument/2006/relationships/image" Target="../media/image262.png"/><Relationship Id="rId19" Type="http://schemas.openxmlformats.org/officeDocument/2006/relationships/image" Target="../media/image271.png"/><Relationship Id="rId4" Type="http://schemas.openxmlformats.org/officeDocument/2006/relationships/image" Target="../media/image258.png"/><Relationship Id="rId9" Type="http://schemas.openxmlformats.org/officeDocument/2006/relationships/image" Target="../media/image115.png"/><Relationship Id="rId14" Type="http://schemas.openxmlformats.org/officeDocument/2006/relationships/image" Target="../media/image266.png"/><Relationship Id="rId22" Type="http://schemas.openxmlformats.org/officeDocument/2006/relationships/image" Target="../media/image274.png"/><Relationship Id="rId27" Type="http://schemas.openxmlformats.org/officeDocument/2006/relationships/image" Target="../media/image279.png"/></Relationships>
</file>

<file path=ppt/slides/_rels/slide19.xml.rels><?xml version="1.0" encoding="UTF-8" standalone="yes"?>
<Relationships xmlns="http://schemas.openxmlformats.org/package/2006/relationships"><Relationship Id="rId8" Type="http://schemas.openxmlformats.org/officeDocument/2006/relationships/image" Target="../media/image283.png"/><Relationship Id="rId13" Type="http://schemas.openxmlformats.org/officeDocument/2006/relationships/image" Target="../media/image288.png"/><Relationship Id="rId3" Type="http://schemas.openxmlformats.org/officeDocument/2006/relationships/image" Target="../media/image1.png"/><Relationship Id="rId7" Type="http://schemas.openxmlformats.org/officeDocument/2006/relationships/image" Target="../media/image282.png"/><Relationship Id="rId12" Type="http://schemas.openxmlformats.org/officeDocument/2006/relationships/image" Target="../media/image287.png"/><Relationship Id="rId2" Type="http://schemas.openxmlformats.org/officeDocument/2006/relationships/notesSlide" Target="../notesSlides/notesSlide19.xml"/><Relationship Id="rId16" Type="http://schemas.openxmlformats.org/officeDocument/2006/relationships/image" Target="../media/image149.png"/><Relationship Id="rId1" Type="http://schemas.openxmlformats.org/officeDocument/2006/relationships/slideLayout" Target="../slideLayouts/slideLayout1.xml"/><Relationship Id="rId6" Type="http://schemas.openxmlformats.org/officeDocument/2006/relationships/image" Target="../media/image281.png"/><Relationship Id="rId11" Type="http://schemas.openxmlformats.org/officeDocument/2006/relationships/image" Target="../media/image286.png"/><Relationship Id="rId5" Type="http://schemas.openxmlformats.org/officeDocument/2006/relationships/image" Target="../media/image7.png"/><Relationship Id="rId15" Type="http://schemas.openxmlformats.org/officeDocument/2006/relationships/image" Target="../media/image290.png"/><Relationship Id="rId10" Type="http://schemas.openxmlformats.org/officeDocument/2006/relationships/image" Target="../media/image285.png"/><Relationship Id="rId4" Type="http://schemas.openxmlformats.org/officeDocument/2006/relationships/image" Target="../media/image6.png"/><Relationship Id="rId9" Type="http://schemas.openxmlformats.org/officeDocument/2006/relationships/image" Target="../media/image284.png"/><Relationship Id="rId14" Type="http://schemas.openxmlformats.org/officeDocument/2006/relationships/image" Target="../media/image289.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2.xml"/><Relationship Id="rId16"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openxmlformats.org/officeDocument/2006/relationships/image" Target="../media/image293.png"/><Relationship Id="rId13" Type="http://schemas.openxmlformats.org/officeDocument/2006/relationships/image" Target="../media/image297.png"/><Relationship Id="rId3" Type="http://schemas.openxmlformats.org/officeDocument/2006/relationships/image" Target="../media/image1.png"/><Relationship Id="rId7" Type="http://schemas.openxmlformats.org/officeDocument/2006/relationships/image" Target="../media/image292.png"/><Relationship Id="rId12" Type="http://schemas.openxmlformats.org/officeDocument/2006/relationships/image" Target="../media/image296.png"/><Relationship Id="rId17" Type="http://schemas.openxmlformats.org/officeDocument/2006/relationships/image" Target="../media/image301.png"/><Relationship Id="rId2" Type="http://schemas.openxmlformats.org/officeDocument/2006/relationships/notesSlide" Target="../notesSlides/notesSlide20.xml"/><Relationship Id="rId16" Type="http://schemas.openxmlformats.org/officeDocument/2006/relationships/image" Target="../media/image300.png"/><Relationship Id="rId1" Type="http://schemas.openxmlformats.org/officeDocument/2006/relationships/slideLayout" Target="../slideLayouts/slideLayout1.xml"/><Relationship Id="rId6" Type="http://schemas.openxmlformats.org/officeDocument/2006/relationships/image" Target="../media/image291.png"/><Relationship Id="rId11" Type="http://schemas.openxmlformats.org/officeDocument/2006/relationships/image" Target="../media/image295.png"/><Relationship Id="rId5" Type="http://schemas.openxmlformats.org/officeDocument/2006/relationships/image" Target="../media/image7.png"/><Relationship Id="rId15" Type="http://schemas.openxmlformats.org/officeDocument/2006/relationships/image" Target="../media/image299.png"/><Relationship Id="rId10" Type="http://schemas.openxmlformats.org/officeDocument/2006/relationships/image" Target="../media/image294.png"/><Relationship Id="rId4" Type="http://schemas.openxmlformats.org/officeDocument/2006/relationships/image" Target="../media/image6.png"/><Relationship Id="rId9" Type="http://schemas.openxmlformats.org/officeDocument/2006/relationships/image" Target="../media/image115.png"/><Relationship Id="rId14" Type="http://schemas.openxmlformats.org/officeDocument/2006/relationships/image" Target="../media/image298.png"/></Relationships>
</file>

<file path=ppt/slides/_rels/slide21.xml.rels><?xml version="1.0" encoding="UTF-8" standalone="yes"?>
<Relationships xmlns="http://schemas.openxmlformats.org/package/2006/relationships"><Relationship Id="rId8" Type="http://schemas.openxmlformats.org/officeDocument/2006/relationships/image" Target="../media/image304.png"/><Relationship Id="rId13" Type="http://schemas.openxmlformats.org/officeDocument/2006/relationships/image" Target="../media/image309.png"/><Relationship Id="rId18" Type="http://schemas.openxmlformats.org/officeDocument/2006/relationships/image" Target="../media/image313.png"/><Relationship Id="rId3" Type="http://schemas.openxmlformats.org/officeDocument/2006/relationships/image" Target="../media/image111.png"/><Relationship Id="rId21" Type="http://schemas.openxmlformats.org/officeDocument/2006/relationships/image" Target="../media/image207.png"/><Relationship Id="rId7" Type="http://schemas.openxmlformats.org/officeDocument/2006/relationships/image" Target="../media/image303.png"/><Relationship Id="rId12" Type="http://schemas.openxmlformats.org/officeDocument/2006/relationships/image" Target="../media/image308.png"/><Relationship Id="rId17" Type="http://schemas.openxmlformats.org/officeDocument/2006/relationships/image" Target="../media/image211.png"/><Relationship Id="rId2" Type="http://schemas.openxmlformats.org/officeDocument/2006/relationships/notesSlide" Target="../notesSlides/notesSlide21.xml"/><Relationship Id="rId16" Type="http://schemas.openxmlformats.org/officeDocument/2006/relationships/image" Target="../media/image312.png"/><Relationship Id="rId20" Type="http://schemas.openxmlformats.org/officeDocument/2006/relationships/image" Target="../media/image315.png"/><Relationship Id="rId1" Type="http://schemas.openxmlformats.org/officeDocument/2006/relationships/slideLayout" Target="../slideLayouts/slideLayout1.xml"/><Relationship Id="rId6" Type="http://schemas.openxmlformats.org/officeDocument/2006/relationships/image" Target="../media/image302.png"/><Relationship Id="rId11" Type="http://schemas.openxmlformats.org/officeDocument/2006/relationships/image" Target="../media/image307.png"/><Relationship Id="rId5" Type="http://schemas.openxmlformats.org/officeDocument/2006/relationships/image" Target="../media/image7.png"/><Relationship Id="rId15" Type="http://schemas.openxmlformats.org/officeDocument/2006/relationships/image" Target="../media/image311.png"/><Relationship Id="rId23" Type="http://schemas.openxmlformats.org/officeDocument/2006/relationships/image" Target="../media/image317.png"/><Relationship Id="rId10" Type="http://schemas.openxmlformats.org/officeDocument/2006/relationships/image" Target="../media/image306.png"/><Relationship Id="rId19" Type="http://schemas.openxmlformats.org/officeDocument/2006/relationships/image" Target="../media/image314.png"/><Relationship Id="rId4" Type="http://schemas.openxmlformats.org/officeDocument/2006/relationships/image" Target="../media/image112.png"/><Relationship Id="rId9" Type="http://schemas.openxmlformats.org/officeDocument/2006/relationships/image" Target="../media/image305.png"/><Relationship Id="rId14" Type="http://schemas.openxmlformats.org/officeDocument/2006/relationships/image" Target="../media/image310.png"/><Relationship Id="rId22" Type="http://schemas.openxmlformats.org/officeDocument/2006/relationships/image" Target="../media/image316.png"/></Relationships>
</file>

<file path=ppt/slides/_rels/slide22.xml.rels><?xml version="1.0" encoding="UTF-8" standalone="yes"?>
<Relationships xmlns="http://schemas.openxmlformats.org/package/2006/relationships"><Relationship Id="rId8" Type="http://schemas.openxmlformats.org/officeDocument/2006/relationships/image" Target="../media/image321.png"/><Relationship Id="rId13" Type="http://schemas.openxmlformats.org/officeDocument/2006/relationships/image" Target="../media/image26.png"/><Relationship Id="rId18" Type="http://schemas.openxmlformats.org/officeDocument/2006/relationships/image" Target="../media/image329.png"/><Relationship Id="rId3" Type="http://schemas.openxmlformats.org/officeDocument/2006/relationships/image" Target="../media/image1.png"/><Relationship Id="rId21" Type="http://schemas.openxmlformats.org/officeDocument/2006/relationships/image" Target="../media/image128.png"/><Relationship Id="rId7" Type="http://schemas.openxmlformats.org/officeDocument/2006/relationships/image" Target="../media/image320.png"/><Relationship Id="rId12" Type="http://schemas.openxmlformats.org/officeDocument/2006/relationships/image" Target="../media/image324.png"/><Relationship Id="rId17" Type="http://schemas.openxmlformats.org/officeDocument/2006/relationships/image" Target="../media/image328.png"/><Relationship Id="rId25" Type="http://schemas.openxmlformats.org/officeDocument/2006/relationships/image" Target="../media/image136.png"/><Relationship Id="rId2" Type="http://schemas.openxmlformats.org/officeDocument/2006/relationships/notesSlide" Target="../notesSlides/notesSlide22.xml"/><Relationship Id="rId16" Type="http://schemas.openxmlformats.org/officeDocument/2006/relationships/image" Target="../media/image327.png"/><Relationship Id="rId20" Type="http://schemas.openxmlformats.org/officeDocument/2006/relationships/image" Target="../media/image127.png"/><Relationship Id="rId1" Type="http://schemas.openxmlformats.org/officeDocument/2006/relationships/slideLayout" Target="../slideLayouts/slideLayout1.xml"/><Relationship Id="rId6" Type="http://schemas.openxmlformats.org/officeDocument/2006/relationships/image" Target="../media/image319.png"/><Relationship Id="rId11" Type="http://schemas.openxmlformats.org/officeDocument/2006/relationships/image" Target="../media/image323.png"/><Relationship Id="rId24" Type="http://schemas.openxmlformats.org/officeDocument/2006/relationships/image" Target="../media/image332.png"/><Relationship Id="rId5" Type="http://schemas.openxmlformats.org/officeDocument/2006/relationships/image" Target="../media/image318.png"/><Relationship Id="rId15" Type="http://schemas.openxmlformats.org/officeDocument/2006/relationships/image" Target="../media/image326.png"/><Relationship Id="rId23" Type="http://schemas.openxmlformats.org/officeDocument/2006/relationships/image" Target="../media/image331.png"/><Relationship Id="rId10" Type="http://schemas.openxmlformats.org/officeDocument/2006/relationships/image" Target="../media/image322.png"/><Relationship Id="rId19" Type="http://schemas.openxmlformats.org/officeDocument/2006/relationships/image" Target="../media/image330.png"/><Relationship Id="rId4" Type="http://schemas.openxmlformats.org/officeDocument/2006/relationships/image" Target="../media/image6.png"/><Relationship Id="rId9" Type="http://schemas.openxmlformats.org/officeDocument/2006/relationships/image" Target="../media/image22.png"/><Relationship Id="rId14" Type="http://schemas.openxmlformats.org/officeDocument/2006/relationships/image" Target="../media/image325.png"/><Relationship Id="rId22" Type="http://schemas.openxmlformats.org/officeDocument/2006/relationships/image" Target="../media/image85.png"/></Relationships>
</file>

<file path=ppt/slides/_rels/slide23.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88.png"/><Relationship Id="rId18" Type="http://schemas.openxmlformats.org/officeDocument/2006/relationships/image" Target="../media/image343.png"/><Relationship Id="rId26" Type="http://schemas.openxmlformats.org/officeDocument/2006/relationships/image" Target="../media/image350.png"/><Relationship Id="rId3" Type="http://schemas.openxmlformats.org/officeDocument/2006/relationships/image" Target="../media/image333.png"/><Relationship Id="rId21" Type="http://schemas.openxmlformats.org/officeDocument/2006/relationships/image" Target="../media/image346.png"/><Relationship Id="rId7" Type="http://schemas.openxmlformats.org/officeDocument/2006/relationships/image" Target="../media/image127.png"/><Relationship Id="rId12" Type="http://schemas.openxmlformats.org/officeDocument/2006/relationships/image" Target="../media/image338.png"/><Relationship Id="rId17" Type="http://schemas.openxmlformats.org/officeDocument/2006/relationships/image" Target="../media/image342.png"/><Relationship Id="rId25" Type="http://schemas.openxmlformats.org/officeDocument/2006/relationships/image" Target="../media/image349.png"/><Relationship Id="rId2" Type="http://schemas.openxmlformats.org/officeDocument/2006/relationships/notesSlide" Target="../notesSlides/notesSlide23.xml"/><Relationship Id="rId16" Type="http://schemas.openxmlformats.org/officeDocument/2006/relationships/image" Target="../media/image341.png"/><Relationship Id="rId20" Type="http://schemas.openxmlformats.org/officeDocument/2006/relationships/image" Target="../media/image345.png"/><Relationship Id="rId1" Type="http://schemas.openxmlformats.org/officeDocument/2006/relationships/slideLayout" Target="../slideLayouts/slideLayout1.xml"/><Relationship Id="rId6" Type="http://schemas.openxmlformats.org/officeDocument/2006/relationships/image" Target="../media/image335.png"/><Relationship Id="rId11" Type="http://schemas.openxmlformats.org/officeDocument/2006/relationships/image" Target="../media/image337.png"/><Relationship Id="rId24" Type="http://schemas.openxmlformats.org/officeDocument/2006/relationships/image" Target="../media/image348.png"/><Relationship Id="rId5" Type="http://schemas.openxmlformats.org/officeDocument/2006/relationships/image" Target="../media/image7.png"/><Relationship Id="rId15" Type="http://schemas.openxmlformats.org/officeDocument/2006/relationships/image" Target="../media/image340.png"/><Relationship Id="rId23" Type="http://schemas.openxmlformats.org/officeDocument/2006/relationships/image" Target="../media/image347.png"/><Relationship Id="rId10" Type="http://schemas.openxmlformats.org/officeDocument/2006/relationships/image" Target="../media/image336.png"/><Relationship Id="rId19" Type="http://schemas.openxmlformats.org/officeDocument/2006/relationships/image" Target="../media/image344.png"/><Relationship Id="rId4" Type="http://schemas.openxmlformats.org/officeDocument/2006/relationships/image" Target="../media/image334.png"/><Relationship Id="rId9" Type="http://schemas.openxmlformats.org/officeDocument/2006/relationships/image" Target="../media/image115.png"/><Relationship Id="rId14" Type="http://schemas.openxmlformats.org/officeDocument/2006/relationships/image" Target="../media/image339.png"/><Relationship Id="rId22" Type="http://schemas.openxmlformats.org/officeDocument/2006/relationships/image" Target="../media/image18.png"/></Relationships>
</file>

<file path=ppt/slides/_rels/slide24.xml.rels><?xml version="1.0" encoding="UTF-8" standalone="yes"?>
<Relationships xmlns="http://schemas.openxmlformats.org/package/2006/relationships"><Relationship Id="rId8" Type="http://schemas.openxmlformats.org/officeDocument/2006/relationships/image" Target="../media/image353.png"/><Relationship Id="rId13" Type="http://schemas.openxmlformats.org/officeDocument/2006/relationships/image" Target="../media/image188.png"/><Relationship Id="rId18" Type="http://schemas.openxmlformats.org/officeDocument/2006/relationships/image" Target="../media/image358.png"/><Relationship Id="rId26" Type="http://schemas.openxmlformats.org/officeDocument/2006/relationships/image" Target="../media/image366.png"/><Relationship Id="rId3" Type="http://schemas.openxmlformats.org/officeDocument/2006/relationships/image" Target="../media/image1.png"/><Relationship Id="rId21" Type="http://schemas.openxmlformats.org/officeDocument/2006/relationships/image" Target="../media/image361.png"/><Relationship Id="rId7" Type="http://schemas.openxmlformats.org/officeDocument/2006/relationships/image" Target="../media/image352.png"/><Relationship Id="rId12" Type="http://schemas.openxmlformats.org/officeDocument/2006/relationships/image" Target="../media/image52.png"/><Relationship Id="rId17" Type="http://schemas.openxmlformats.org/officeDocument/2006/relationships/image" Target="../media/image357.png"/><Relationship Id="rId25" Type="http://schemas.openxmlformats.org/officeDocument/2006/relationships/image" Target="../media/image365.png"/><Relationship Id="rId2" Type="http://schemas.openxmlformats.org/officeDocument/2006/relationships/notesSlide" Target="../notesSlides/notesSlide24.xml"/><Relationship Id="rId16" Type="http://schemas.openxmlformats.org/officeDocument/2006/relationships/image" Target="../media/image356.png"/><Relationship Id="rId20" Type="http://schemas.openxmlformats.org/officeDocument/2006/relationships/image" Target="../media/image360.png"/><Relationship Id="rId29" Type="http://schemas.openxmlformats.org/officeDocument/2006/relationships/image" Target="../media/image369.png"/><Relationship Id="rId1" Type="http://schemas.openxmlformats.org/officeDocument/2006/relationships/slideLayout" Target="../slideLayouts/slideLayout1.xml"/><Relationship Id="rId6" Type="http://schemas.openxmlformats.org/officeDocument/2006/relationships/image" Target="../media/image351.png"/><Relationship Id="rId11" Type="http://schemas.openxmlformats.org/officeDocument/2006/relationships/image" Target="../media/image138.png"/><Relationship Id="rId24" Type="http://schemas.openxmlformats.org/officeDocument/2006/relationships/image" Target="../media/image364.png"/><Relationship Id="rId5" Type="http://schemas.openxmlformats.org/officeDocument/2006/relationships/image" Target="../media/image7.png"/><Relationship Id="rId15" Type="http://schemas.openxmlformats.org/officeDocument/2006/relationships/image" Target="../media/image355.png"/><Relationship Id="rId23" Type="http://schemas.openxmlformats.org/officeDocument/2006/relationships/image" Target="../media/image363.png"/><Relationship Id="rId28" Type="http://schemas.openxmlformats.org/officeDocument/2006/relationships/image" Target="../media/image368.png"/><Relationship Id="rId10" Type="http://schemas.openxmlformats.org/officeDocument/2006/relationships/image" Target="../media/image354.png"/><Relationship Id="rId19" Type="http://schemas.openxmlformats.org/officeDocument/2006/relationships/image" Target="../media/image359.png"/><Relationship Id="rId4" Type="http://schemas.openxmlformats.org/officeDocument/2006/relationships/image" Target="../media/image6.png"/><Relationship Id="rId9" Type="http://schemas.openxmlformats.org/officeDocument/2006/relationships/image" Target="../media/image93.png"/><Relationship Id="rId14" Type="http://schemas.openxmlformats.org/officeDocument/2006/relationships/image" Target="../media/image200.png"/><Relationship Id="rId22" Type="http://schemas.openxmlformats.org/officeDocument/2006/relationships/image" Target="../media/image362.png"/><Relationship Id="rId27" Type="http://schemas.openxmlformats.org/officeDocument/2006/relationships/image" Target="../media/image367.png"/></Relationships>
</file>

<file path=ppt/slides/_rels/slide25.xml.rels><?xml version="1.0" encoding="UTF-8" standalone="yes"?>
<Relationships xmlns="http://schemas.openxmlformats.org/package/2006/relationships"><Relationship Id="rId8" Type="http://schemas.openxmlformats.org/officeDocument/2006/relationships/image" Target="../media/image372.png"/><Relationship Id="rId13" Type="http://schemas.openxmlformats.org/officeDocument/2006/relationships/image" Target="../media/image377.png"/><Relationship Id="rId18" Type="http://schemas.openxmlformats.org/officeDocument/2006/relationships/image" Target="../media/image381.png"/><Relationship Id="rId3" Type="http://schemas.openxmlformats.org/officeDocument/2006/relationships/image" Target="../media/image1.png"/><Relationship Id="rId7" Type="http://schemas.openxmlformats.org/officeDocument/2006/relationships/image" Target="../media/image371.png"/><Relationship Id="rId12" Type="http://schemas.openxmlformats.org/officeDocument/2006/relationships/image" Target="../media/image376.png"/><Relationship Id="rId17" Type="http://schemas.openxmlformats.org/officeDocument/2006/relationships/image" Target="../media/image13.png"/><Relationship Id="rId2" Type="http://schemas.openxmlformats.org/officeDocument/2006/relationships/notesSlide" Target="../notesSlides/notesSlide25.xml"/><Relationship Id="rId16" Type="http://schemas.openxmlformats.org/officeDocument/2006/relationships/image" Target="../media/image380.png"/><Relationship Id="rId1" Type="http://schemas.openxmlformats.org/officeDocument/2006/relationships/slideLayout" Target="../slideLayouts/slideLayout1.xml"/><Relationship Id="rId6" Type="http://schemas.openxmlformats.org/officeDocument/2006/relationships/image" Target="../media/image370.png"/><Relationship Id="rId11" Type="http://schemas.openxmlformats.org/officeDocument/2006/relationships/image" Target="../media/image375.png"/><Relationship Id="rId5" Type="http://schemas.openxmlformats.org/officeDocument/2006/relationships/image" Target="../media/image7.png"/><Relationship Id="rId15" Type="http://schemas.openxmlformats.org/officeDocument/2006/relationships/image" Target="../media/image379.png"/><Relationship Id="rId10" Type="http://schemas.openxmlformats.org/officeDocument/2006/relationships/image" Target="../media/image374.png"/><Relationship Id="rId19" Type="http://schemas.openxmlformats.org/officeDocument/2006/relationships/image" Target="../media/image52.png"/><Relationship Id="rId4" Type="http://schemas.openxmlformats.org/officeDocument/2006/relationships/image" Target="../media/image6.png"/><Relationship Id="rId9" Type="http://schemas.openxmlformats.org/officeDocument/2006/relationships/image" Target="../media/image373.png"/><Relationship Id="rId14" Type="http://schemas.openxmlformats.org/officeDocument/2006/relationships/image" Target="../media/image378.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png"/><Relationship Id="rId21" Type="http://schemas.openxmlformats.org/officeDocument/2006/relationships/image" Target="../media/image34.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notesSlide" Target="../notesSlides/notesSlide3.xml"/><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7.png"/><Relationship Id="rId15" Type="http://schemas.openxmlformats.org/officeDocument/2006/relationships/image" Target="../media/image28.png"/><Relationship Id="rId10" Type="http://schemas.openxmlformats.org/officeDocument/2006/relationships/image" Target="../media/image23.png"/><Relationship Id="rId19" Type="http://schemas.openxmlformats.org/officeDocument/2006/relationships/image" Target="../media/image32.png"/><Relationship Id="rId4" Type="http://schemas.openxmlformats.org/officeDocument/2006/relationships/image" Target="../media/image6.pn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7.png"/><Relationship Id="rId26" Type="http://schemas.openxmlformats.org/officeDocument/2006/relationships/image" Target="../media/image54.png"/><Relationship Id="rId3" Type="http://schemas.openxmlformats.org/officeDocument/2006/relationships/image" Target="../media/image1.png"/><Relationship Id="rId21" Type="http://schemas.openxmlformats.org/officeDocument/2006/relationships/image" Target="../media/image50.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6.png"/><Relationship Id="rId25" Type="http://schemas.openxmlformats.org/officeDocument/2006/relationships/image" Target="../media/image53.png"/><Relationship Id="rId2" Type="http://schemas.openxmlformats.org/officeDocument/2006/relationships/notesSlide" Target="../notesSlides/notesSlide4.xml"/><Relationship Id="rId16" Type="http://schemas.openxmlformats.org/officeDocument/2006/relationships/image" Target="../media/image45.png"/><Relationship Id="rId20" Type="http://schemas.openxmlformats.org/officeDocument/2006/relationships/image" Target="../media/image49.png"/><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1.png"/><Relationship Id="rId24" Type="http://schemas.openxmlformats.org/officeDocument/2006/relationships/image" Target="../media/image52.png"/><Relationship Id="rId5" Type="http://schemas.openxmlformats.org/officeDocument/2006/relationships/image" Target="../media/image7.png"/><Relationship Id="rId15" Type="http://schemas.openxmlformats.org/officeDocument/2006/relationships/image" Target="../media/image44.png"/><Relationship Id="rId23" Type="http://schemas.openxmlformats.org/officeDocument/2006/relationships/image" Target="../media/image14.png"/><Relationship Id="rId10" Type="http://schemas.openxmlformats.org/officeDocument/2006/relationships/image" Target="../media/image40.png"/><Relationship Id="rId19" Type="http://schemas.openxmlformats.org/officeDocument/2006/relationships/image" Target="../media/image48.png"/><Relationship Id="rId4" Type="http://schemas.openxmlformats.org/officeDocument/2006/relationships/image" Target="../media/image6.png"/><Relationship Id="rId9" Type="http://schemas.openxmlformats.org/officeDocument/2006/relationships/image" Target="../media/image39.png"/><Relationship Id="rId14" Type="http://schemas.openxmlformats.org/officeDocument/2006/relationships/image" Target="../media/image21.png"/><Relationship Id="rId22" Type="http://schemas.openxmlformats.org/officeDocument/2006/relationships/image" Target="../media/image51.png"/></Relationships>
</file>

<file path=ppt/slides/_rels/slide5.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image" Target="../media/image1.png"/><Relationship Id="rId21" Type="http://schemas.openxmlformats.org/officeDocument/2006/relationships/image" Target="../media/image70.pn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 Type="http://schemas.openxmlformats.org/officeDocument/2006/relationships/notesSlide" Target="../notesSlides/notesSlide5.xml"/><Relationship Id="rId16" Type="http://schemas.openxmlformats.org/officeDocument/2006/relationships/image" Target="../media/image65.png"/><Relationship Id="rId20" Type="http://schemas.openxmlformats.org/officeDocument/2006/relationships/image" Target="../media/image69.png"/><Relationship Id="rId1" Type="http://schemas.openxmlformats.org/officeDocument/2006/relationships/slideLayout" Target="../slideLayouts/slideLayout1.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7.png"/><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image" Target="../media/image6.png"/><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png"/></Relationships>
</file>

<file path=ppt/slides/_rels/slide6.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18" Type="http://schemas.openxmlformats.org/officeDocument/2006/relationships/image" Target="../media/image84.png"/><Relationship Id="rId3" Type="http://schemas.openxmlformats.org/officeDocument/2006/relationships/image" Target="../media/image1.png"/><Relationship Id="rId7" Type="http://schemas.openxmlformats.org/officeDocument/2006/relationships/image" Target="../media/image73.png"/><Relationship Id="rId12" Type="http://schemas.openxmlformats.org/officeDocument/2006/relationships/image" Target="../media/image78.png"/><Relationship Id="rId17" Type="http://schemas.openxmlformats.org/officeDocument/2006/relationships/image" Target="../media/image83.png"/><Relationship Id="rId2" Type="http://schemas.openxmlformats.org/officeDocument/2006/relationships/notesSlide" Target="../notesSlides/notesSlide6.xml"/><Relationship Id="rId16" Type="http://schemas.openxmlformats.org/officeDocument/2006/relationships/image" Target="../media/image82.png"/><Relationship Id="rId20" Type="http://schemas.openxmlformats.org/officeDocument/2006/relationships/image" Target="../media/image86.png"/><Relationship Id="rId1" Type="http://schemas.openxmlformats.org/officeDocument/2006/relationships/slideLayout" Target="../slideLayouts/slideLayout1.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png"/><Relationship Id="rId15" Type="http://schemas.openxmlformats.org/officeDocument/2006/relationships/image" Target="../media/image81.png"/><Relationship Id="rId10" Type="http://schemas.openxmlformats.org/officeDocument/2006/relationships/image" Target="../media/image76.png"/><Relationship Id="rId19" Type="http://schemas.openxmlformats.org/officeDocument/2006/relationships/image" Target="../media/image85.png"/><Relationship Id="rId4" Type="http://schemas.openxmlformats.org/officeDocument/2006/relationships/image" Target="../media/image6.png"/><Relationship Id="rId9" Type="http://schemas.openxmlformats.org/officeDocument/2006/relationships/image" Target="../media/image75.png"/><Relationship Id="rId14" Type="http://schemas.openxmlformats.org/officeDocument/2006/relationships/image" Target="../media/image80.png"/></Relationships>
</file>

<file path=ppt/slides/_rels/slide7.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png"/><Relationship Id="rId3" Type="http://schemas.openxmlformats.org/officeDocument/2006/relationships/image" Target="../media/image1.png"/><Relationship Id="rId7" Type="http://schemas.openxmlformats.org/officeDocument/2006/relationships/image" Target="../media/image88.png"/><Relationship Id="rId12" Type="http://schemas.openxmlformats.org/officeDocument/2006/relationships/image" Target="../media/image9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7.png"/><Relationship Id="rId10" Type="http://schemas.openxmlformats.org/officeDocument/2006/relationships/image" Target="../media/image91.png"/><Relationship Id="rId4" Type="http://schemas.openxmlformats.org/officeDocument/2006/relationships/image" Target="../media/image6.png"/><Relationship Id="rId9" Type="http://schemas.openxmlformats.org/officeDocument/2006/relationships/image" Target="../media/image90.png"/><Relationship Id="rId14" Type="http://schemas.openxmlformats.org/officeDocument/2006/relationships/image" Target="../media/image95.png"/></Relationships>
</file>

<file path=ppt/slides/_rels/slide8.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5.png"/><Relationship Id="rId18" Type="http://schemas.openxmlformats.org/officeDocument/2006/relationships/image" Target="../media/image110.png"/><Relationship Id="rId3" Type="http://schemas.openxmlformats.org/officeDocument/2006/relationships/image" Target="../media/image96.png"/><Relationship Id="rId7" Type="http://schemas.openxmlformats.org/officeDocument/2006/relationships/image" Target="../media/image99.png"/><Relationship Id="rId12" Type="http://schemas.openxmlformats.org/officeDocument/2006/relationships/image" Target="../media/image104.png"/><Relationship Id="rId17" Type="http://schemas.openxmlformats.org/officeDocument/2006/relationships/image" Target="../media/image109.png"/><Relationship Id="rId2" Type="http://schemas.openxmlformats.org/officeDocument/2006/relationships/notesSlide" Target="../notesSlides/notesSlide8.xml"/><Relationship Id="rId16" Type="http://schemas.openxmlformats.org/officeDocument/2006/relationships/image" Target="../media/image108.png"/><Relationship Id="rId1" Type="http://schemas.openxmlformats.org/officeDocument/2006/relationships/slideLayout" Target="../slideLayouts/slideLayout1.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7.png"/><Relationship Id="rId15" Type="http://schemas.openxmlformats.org/officeDocument/2006/relationships/image" Target="../media/image107.png"/><Relationship Id="rId10" Type="http://schemas.openxmlformats.org/officeDocument/2006/relationships/image" Target="../media/image102.png"/><Relationship Id="rId19" Type="http://schemas.openxmlformats.org/officeDocument/2006/relationships/image" Target="../media/image54.png"/><Relationship Id="rId4" Type="http://schemas.openxmlformats.org/officeDocument/2006/relationships/image" Target="../media/image97.png"/><Relationship Id="rId9" Type="http://schemas.openxmlformats.org/officeDocument/2006/relationships/image" Target="../media/image101.png"/><Relationship Id="rId14" Type="http://schemas.openxmlformats.org/officeDocument/2006/relationships/image" Target="../media/image106.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19.png"/><Relationship Id="rId18" Type="http://schemas.openxmlformats.org/officeDocument/2006/relationships/image" Target="../media/image49.png"/><Relationship Id="rId3" Type="http://schemas.openxmlformats.org/officeDocument/2006/relationships/image" Target="../media/image111.png"/><Relationship Id="rId7" Type="http://schemas.openxmlformats.org/officeDocument/2006/relationships/image" Target="../media/image114.png"/><Relationship Id="rId12" Type="http://schemas.openxmlformats.org/officeDocument/2006/relationships/image" Target="../media/image118.png"/><Relationship Id="rId17" Type="http://schemas.openxmlformats.org/officeDocument/2006/relationships/image" Target="../media/image122.png"/><Relationship Id="rId2" Type="http://schemas.openxmlformats.org/officeDocument/2006/relationships/notesSlide" Target="../notesSlides/notesSlide9.xml"/><Relationship Id="rId16" Type="http://schemas.openxmlformats.org/officeDocument/2006/relationships/image" Target="../media/image121.png"/><Relationship Id="rId20" Type="http://schemas.openxmlformats.org/officeDocument/2006/relationships/image" Target="../media/image124.png"/><Relationship Id="rId1" Type="http://schemas.openxmlformats.org/officeDocument/2006/relationships/slideLayout" Target="../slideLayouts/slideLayout1.xml"/><Relationship Id="rId6" Type="http://schemas.openxmlformats.org/officeDocument/2006/relationships/image" Target="../media/image113.png"/><Relationship Id="rId11" Type="http://schemas.openxmlformats.org/officeDocument/2006/relationships/image" Target="../media/image117.png"/><Relationship Id="rId5" Type="http://schemas.openxmlformats.org/officeDocument/2006/relationships/image" Target="../media/image7.png"/><Relationship Id="rId15" Type="http://schemas.openxmlformats.org/officeDocument/2006/relationships/image" Target="../media/image120.png"/><Relationship Id="rId10" Type="http://schemas.openxmlformats.org/officeDocument/2006/relationships/image" Target="../media/image116.png"/><Relationship Id="rId19" Type="http://schemas.openxmlformats.org/officeDocument/2006/relationships/image" Target="../media/image123.png"/><Relationship Id="rId4" Type="http://schemas.openxmlformats.org/officeDocument/2006/relationships/image" Target="../media/image112.png"/><Relationship Id="rId9" Type="http://schemas.openxmlformats.org/officeDocument/2006/relationships/image" Target="../media/image115.png"/><Relationship Id="rId1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5638800" y="1428750"/>
            <a:ext cx="914400" cy="914400"/>
          </a:xfrm>
          <a:prstGeom prst="rect">
            <a:avLst/>
          </a:prstGeom>
        </p:spPr>
      </p:pic>
      <p:pic>
        <p:nvPicPr>
          <p:cNvPr id="5" name="Image 3" descr="preencoded.png"/>
          <p:cNvPicPr>
            <a:picLocks noChangeAspect="1"/>
          </p:cNvPicPr>
          <p:nvPr/>
        </p:nvPicPr>
        <p:blipFill>
          <a:blip r:embed="rId6"/>
          <a:stretch>
            <a:fillRect/>
          </a:stretch>
        </p:blipFill>
        <p:spPr>
          <a:xfrm>
            <a:off x="5924550" y="1695450"/>
            <a:ext cx="342900" cy="381000"/>
          </a:xfrm>
          <a:prstGeom prst="rect">
            <a:avLst/>
          </a:prstGeom>
        </p:spPr>
      </p:pic>
      <p:pic>
        <p:nvPicPr>
          <p:cNvPr id="6" name="Image 4" descr="preencoded.png"/>
          <p:cNvPicPr>
            <a:picLocks noChangeAspect="1"/>
          </p:cNvPicPr>
          <p:nvPr/>
        </p:nvPicPr>
        <p:blipFill>
          <a:blip r:embed="rId7"/>
          <a:stretch>
            <a:fillRect/>
          </a:stretch>
        </p:blipFill>
        <p:spPr>
          <a:xfrm>
            <a:off x="5638800" y="4476750"/>
            <a:ext cx="914400" cy="38100"/>
          </a:xfrm>
          <a:prstGeom prst="rect">
            <a:avLst/>
          </a:prstGeom>
        </p:spPr>
      </p:pic>
      <p:sp>
        <p:nvSpPr>
          <p:cNvPr id="10" name="Text 0"/>
          <p:cNvSpPr/>
          <p:nvPr/>
        </p:nvSpPr>
        <p:spPr>
          <a:xfrm>
            <a:off x="1828800" y="2647950"/>
            <a:ext cx="8534400" cy="914400"/>
          </a:xfrm>
          <a:prstGeom prst="rect">
            <a:avLst/>
          </a:prstGeom>
          <a:noFill/>
          <a:ln/>
        </p:spPr>
        <p:txBody>
          <a:bodyPr vert="horz" wrap="square" lIns="0" tIns="0" rIns="0" bIns="0" rtlCol="0" anchor="t"/>
          <a:lstStyle/>
          <a:p>
            <a:pPr marL="0" indent="0" algn="ctr">
              <a:lnSpc>
                <a:spcPts val="3600"/>
              </a:lnSpc>
              <a:buNone/>
            </a:pPr>
            <a:r>
              <a:rPr lang="en-US" sz="3600" b="1" kern="0" spc="-72" dirty="0">
                <a:solidFill>
                  <a:srgbClr val="FFFFFF"/>
                </a:solidFill>
                <a:latin typeface="ui-sans-serif" pitchFamily="34" charset="0"/>
                <a:ea typeface="ui-sans-serif" pitchFamily="34" charset="-122"/>
                <a:cs typeface="ui-sans-serif" pitchFamily="34" charset="-120"/>
              </a:rPr>
              <a:t>How Can Technology Help Neuropsychiatry Patients?</a:t>
            </a:r>
            <a:endParaRPr lang="en-US" sz="3600" dirty="0"/>
          </a:p>
        </p:txBody>
      </p:sp>
      <p:sp>
        <p:nvSpPr>
          <p:cNvPr id="11" name="Text 1"/>
          <p:cNvSpPr/>
          <p:nvPr/>
        </p:nvSpPr>
        <p:spPr>
          <a:xfrm>
            <a:off x="975360" y="3867150"/>
            <a:ext cx="10241280" cy="304800"/>
          </a:xfrm>
          <a:prstGeom prst="rect">
            <a:avLst/>
          </a:prstGeom>
          <a:noFill/>
          <a:ln/>
        </p:spPr>
        <p:txBody>
          <a:bodyPr vert="horz" wrap="square" lIns="0" tIns="0" rIns="0" bIns="0" rtlCol="0" anchor="t"/>
          <a:lstStyle/>
          <a:p>
            <a:pPr marL="0" indent="0" algn="ctr">
              <a:lnSpc>
                <a:spcPts val="2400"/>
              </a:lnSpc>
              <a:buNone/>
            </a:pPr>
            <a:r>
              <a:rPr lang="en-US" sz="1800" b="1" dirty="0">
                <a:solidFill>
                  <a:srgbClr val="5EEAD4"/>
                </a:solidFill>
                <a:latin typeface="ui-sans-serif" pitchFamily="34" charset="0"/>
                <a:ea typeface="ui-sans-serif" pitchFamily="34" charset="-122"/>
                <a:cs typeface="ui-sans-serif" pitchFamily="34" charset="-120"/>
              </a:rPr>
              <a:t>Digital Interventions for Traumatic Brain Injury and Beyond</a:t>
            </a:r>
            <a:endParaRPr lang="en-US" sz="1800" dirty="0"/>
          </a:p>
        </p:txBody>
      </p:sp>
      <p:sp>
        <p:nvSpPr>
          <p:cNvPr id="12" name="Text 2"/>
          <p:cNvSpPr/>
          <p:nvPr/>
        </p:nvSpPr>
        <p:spPr>
          <a:xfrm>
            <a:off x="975360" y="4667250"/>
            <a:ext cx="10241280" cy="495300"/>
          </a:xfrm>
          <a:prstGeom prst="rect">
            <a:avLst/>
          </a:prstGeom>
          <a:noFill/>
          <a:ln/>
        </p:spPr>
        <p:txBody>
          <a:bodyPr vert="horz" wrap="square" lIns="0" tIns="0" rIns="0" bIns="0" rtlCol="0" anchor="t"/>
          <a:lstStyle/>
          <a:p>
            <a:pPr marL="0" indent="0" algn="ctr">
              <a:lnSpc>
                <a:spcPts val="2100"/>
              </a:lnSpc>
              <a:buNone/>
            </a:pPr>
            <a:r>
              <a:rPr lang="en-US" sz="1500" dirty="0">
                <a:solidFill>
                  <a:srgbClr val="D1D5DB"/>
                </a:solidFill>
                <a:latin typeface="ui-sans-serif" pitchFamily="34" charset="0"/>
                <a:ea typeface="ui-sans-serif" pitchFamily="34" charset="-122"/>
                <a:cs typeface="ui-sans-serif" pitchFamily="34" charset="-120"/>
              </a:rPr>
              <a:t>A Comprehensive Review for Health </a:t>
            </a:r>
            <a:r>
              <a:rPr lang="en-US" sz="1500" dirty="0" smtClean="0">
                <a:solidFill>
                  <a:srgbClr val="D1D5DB"/>
                </a:solidFill>
                <a:latin typeface="ui-sans-serif" pitchFamily="34" charset="0"/>
                <a:ea typeface="ui-sans-serif" pitchFamily="34" charset="-122"/>
                <a:cs typeface="ui-sans-serif" pitchFamily="34" charset="-120"/>
              </a:rPr>
              <a:t>Professionals</a:t>
            </a:r>
          </a:p>
          <a:p>
            <a:pPr marL="0" indent="0" algn="ctr">
              <a:lnSpc>
                <a:spcPts val="2100"/>
              </a:lnSpc>
              <a:buNone/>
            </a:pPr>
            <a:r>
              <a:rPr lang="en-US" sz="1500" dirty="0" smtClean="0">
                <a:solidFill>
                  <a:srgbClr val="D1D5DB"/>
                </a:solidFill>
                <a:latin typeface="ui-sans-serif" pitchFamily="34" charset="0"/>
                <a:ea typeface="ui-sans-serif" pitchFamily="34" charset="-122"/>
              </a:rPr>
              <a:t>Dr Matthew Rowett</a:t>
            </a:r>
            <a:endParaRPr lang="en-US" sz="1500" dirty="0"/>
          </a:p>
        </p:txBody>
      </p:sp>
      <p:sp>
        <p:nvSpPr>
          <p:cNvPr id="13" name="Text 3"/>
          <p:cNvSpPr/>
          <p:nvPr/>
        </p:nvSpPr>
        <p:spPr>
          <a:xfrm>
            <a:off x="1828800" y="5237018"/>
            <a:ext cx="8534400" cy="304800"/>
          </a:xfrm>
          <a:prstGeom prst="rect">
            <a:avLst/>
          </a:prstGeom>
          <a:noFill/>
          <a:ln/>
        </p:spPr>
        <p:txBody>
          <a:bodyPr vert="horz" wrap="square" lIns="0" tIns="0" rIns="0" bIns="0" rtlCol="0" anchor="t"/>
          <a:lstStyle/>
          <a:p>
            <a:pPr marL="0" indent="0" algn="ctr">
              <a:lnSpc>
                <a:spcPts val="2100"/>
              </a:lnSpc>
              <a:buNone/>
            </a:pPr>
            <a:r>
              <a:rPr lang="en-US" sz="1500" dirty="0" smtClean="0">
                <a:solidFill>
                  <a:srgbClr val="99F6E4"/>
                </a:solidFill>
                <a:latin typeface="ui-sans-serif" pitchFamily="34" charset="0"/>
                <a:ea typeface="ui-sans-serif" pitchFamily="34" charset="-122"/>
                <a:cs typeface="ui-sans-serif" pitchFamily="34" charset="-120"/>
              </a:rPr>
              <a:t>25 November</a:t>
            </a:r>
            <a:r>
              <a:rPr lang="en-US" sz="1500" dirty="0" smtClean="0">
                <a:solidFill>
                  <a:srgbClr val="99F6E4"/>
                </a:solidFill>
                <a:latin typeface="ui-sans-serif" pitchFamily="34" charset="0"/>
                <a:ea typeface="ui-sans-serif" pitchFamily="34" charset="-122"/>
                <a:cs typeface="ui-sans-serif" pitchFamily="34" charset="-120"/>
              </a:rPr>
              <a:t>, </a:t>
            </a:r>
            <a:r>
              <a:rPr lang="en-US" sz="1500" dirty="0">
                <a:solidFill>
                  <a:srgbClr val="99F6E4"/>
                </a:solidFill>
                <a:latin typeface="ui-sans-serif" pitchFamily="34" charset="0"/>
                <a:ea typeface="ui-sans-serif" pitchFamily="34" charset="-122"/>
                <a:cs typeface="ui-sans-serif" pitchFamily="34" charset="-120"/>
              </a:rPr>
              <a:t>2025</a:t>
            </a:r>
            <a:endParaRPr lang="en-US" sz="15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961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73533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181100"/>
            <a:ext cx="4565600" cy="2743200"/>
          </a:xfrm>
          <a:prstGeom prst="rect">
            <a:avLst/>
          </a:prstGeom>
        </p:spPr>
      </p:pic>
      <p:pic>
        <p:nvPicPr>
          <p:cNvPr id="6" name="Image 4" descr="preencoded.png"/>
          <p:cNvPicPr>
            <a:picLocks noChangeAspect="1"/>
          </p:cNvPicPr>
          <p:nvPr/>
        </p:nvPicPr>
        <p:blipFill>
          <a:blip r:embed="rId7"/>
          <a:stretch>
            <a:fillRect/>
          </a:stretch>
        </p:blipFill>
        <p:spPr>
          <a:xfrm>
            <a:off x="647700" y="2743200"/>
            <a:ext cx="342900" cy="381000"/>
          </a:xfrm>
          <a:prstGeom prst="rect">
            <a:avLst/>
          </a:prstGeom>
        </p:spPr>
      </p:pic>
      <p:pic>
        <p:nvPicPr>
          <p:cNvPr id="7" name="Image 5" descr="preencoded.png"/>
          <p:cNvPicPr>
            <a:picLocks noChangeAspect="1"/>
          </p:cNvPicPr>
          <p:nvPr/>
        </p:nvPicPr>
        <p:blipFill>
          <a:blip r:embed="rId8"/>
          <a:stretch>
            <a:fillRect/>
          </a:stretch>
        </p:blipFill>
        <p:spPr>
          <a:xfrm>
            <a:off x="723900" y="2847975"/>
            <a:ext cx="190500" cy="152400"/>
          </a:xfrm>
          <a:prstGeom prst="rect">
            <a:avLst/>
          </a:prstGeom>
        </p:spPr>
      </p:pic>
      <p:pic>
        <p:nvPicPr>
          <p:cNvPr id="8" name="Image 6" descr="preencoded.png"/>
          <p:cNvPicPr>
            <a:picLocks noChangeAspect="1"/>
          </p:cNvPicPr>
          <p:nvPr/>
        </p:nvPicPr>
        <p:blipFill>
          <a:blip r:embed="rId9"/>
          <a:stretch>
            <a:fillRect/>
          </a:stretch>
        </p:blipFill>
        <p:spPr>
          <a:xfrm>
            <a:off x="457200" y="4114800"/>
            <a:ext cx="4565600" cy="2476500"/>
          </a:xfrm>
          <a:prstGeom prst="rect">
            <a:avLst/>
          </a:prstGeom>
        </p:spPr>
      </p:pic>
      <p:pic>
        <p:nvPicPr>
          <p:cNvPr id="9" name="Image 7" descr="preencoded.png"/>
          <p:cNvPicPr>
            <a:picLocks noChangeAspect="1"/>
          </p:cNvPicPr>
          <p:nvPr/>
        </p:nvPicPr>
        <p:blipFill>
          <a:blip r:embed="rId10"/>
          <a:stretch>
            <a:fillRect/>
          </a:stretch>
        </p:blipFill>
        <p:spPr>
          <a:xfrm>
            <a:off x="5251400" y="1181100"/>
            <a:ext cx="6483251" cy="5715000"/>
          </a:xfrm>
          <a:prstGeom prst="rect">
            <a:avLst/>
          </a:prstGeom>
        </p:spPr>
      </p:pic>
      <p:pic>
        <p:nvPicPr>
          <p:cNvPr id="10" name="Image 8" descr="preencoded.png"/>
          <p:cNvPicPr>
            <a:picLocks noChangeAspect="1"/>
          </p:cNvPicPr>
          <p:nvPr/>
        </p:nvPicPr>
        <p:blipFill>
          <a:blip r:embed="rId11"/>
          <a:stretch>
            <a:fillRect/>
          </a:stretch>
        </p:blipFill>
        <p:spPr>
          <a:xfrm>
            <a:off x="5441900" y="2095500"/>
            <a:ext cx="400050" cy="495300"/>
          </a:xfrm>
          <a:prstGeom prst="rect">
            <a:avLst/>
          </a:prstGeom>
        </p:spPr>
      </p:pic>
      <p:pic>
        <p:nvPicPr>
          <p:cNvPr id="11" name="Image 9" descr="preencoded.png"/>
          <p:cNvPicPr>
            <a:picLocks noChangeAspect="1"/>
          </p:cNvPicPr>
          <p:nvPr/>
        </p:nvPicPr>
        <p:blipFill>
          <a:blip r:embed="rId12"/>
          <a:stretch>
            <a:fillRect/>
          </a:stretch>
        </p:blipFill>
        <p:spPr>
          <a:xfrm>
            <a:off x="5556200" y="2209800"/>
            <a:ext cx="171450" cy="266700"/>
          </a:xfrm>
          <a:prstGeom prst="rect">
            <a:avLst/>
          </a:prstGeom>
        </p:spPr>
      </p:pic>
      <p:pic>
        <p:nvPicPr>
          <p:cNvPr id="12" name="Image 10" descr="preencoded.png"/>
          <p:cNvPicPr>
            <a:picLocks noChangeAspect="1"/>
          </p:cNvPicPr>
          <p:nvPr/>
        </p:nvPicPr>
        <p:blipFill>
          <a:blip r:embed="rId13"/>
          <a:stretch>
            <a:fillRect/>
          </a:stretch>
        </p:blipFill>
        <p:spPr>
          <a:xfrm>
            <a:off x="5441900" y="3124200"/>
            <a:ext cx="171450" cy="152400"/>
          </a:xfrm>
          <a:prstGeom prst="rect">
            <a:avLst/>
          </a:prstGeom>
        </p:spPr>
      </p:pic>
      <p:pic>
        <p:nvPicPr>
          <p:cNvPr id="13" name="Image 11" descr="preencoded.png"/>
          <p:cNvPicPr>
            <a:picLocks noChangeAspect="1"/>
          </p:cNvPicPr>
          <p:nvPr/>
        </p:nvPicPr>
        <p:blipFill>
          <a:blip r:embed="rId14"/>
          <a:stretch>
            <a:fillRect/>
          </a:stretch>
        </p:blipFill>
        <p:spPr>
          <a:xfrm>
            <a:off x="8550176" y="3124200"/>
            <a:ext cx="190500" cy="152400"/>
          </a:xfrm>
          <a:prstGeom prst="rect">
            <a:avLst/>
          </a:prstGeom>
        </p:spPr>
      </p:pic>
      <p:pic>
        <p:nvPicPr>
          <p:cNvPr id="14" name="Image 12" descr="preencoded.png"/>
          <p:cNvPicPr>
            <a:picLocks noChangeAspect="1"/>
          </p:cNvPicPr>
          <p:nvPr/>
        </p:nvPicPr>
        <p:blipFill>
          <a:blip r:embed="rId15"/>
          <a:stretch>
            <a:fillRect/>
          </a:stretch>
        </p:blipFill>
        <p:spPr>
          <a:xfrm>
            <a:off x="5441900" y="3848100"/>
            <a:ext cx="2974925" cy="1104900"/>
          </a:xfrm>
          <a:prstGeom prst="rect">
            <a:avLst/>
          </a:prstGeom>
        </p:spPr>
      </p:pic>
      <p:pic>
        <p:nvPicPr>
          <p:cNvPr id="15" name="Image 13" descr="preencoded.png"/>
          <p:cNvPicPr>
            <a:picLocks noChangeAspect="1"/>
          </p:cNvPicPr>
          <p:nvPr/>
        </p:nvPicPr>
        <p:blipFill>
          <a:blip r:embed="rId16"/>
          <a:stretch>
            <a:fillRect/>
          </a:stretch>
        </p:blipFill>
        <p:spPr>
          <a:xfrm>
            <a:off x="5556200" y="4000500"/>
            <a:ext cx="152400" cy="152400"/>
          </a:xfrm>
          <a:prstGeom prst="rect">
            <a:avLst/>
          </a:prstGeom>
        </p:spPr>
      </p:pic>
      <p:pic>
        <p:nvPicPr>
          <p:cNvPr id="16" name="Image 14" descr="preencoded.png"/>
          <p:cNvPicPr>
            <a:picLocks noChangeAspect="1"/>
          </p:cNvPicPr>
          <p:nvPr/>
        </p:nvPicPr>
        <p:blipFill>
          <a:blip r:embed="rId17"/>
          <a:stretch>
            <a:fillRect/>
          </a:stretch>
        </p:blipFill>
        <p:spPr>
          <a:xfrm>
            <a:off x="8569226" y="3848100"/>
            <a:ext cx="2974925" cy="1104900"/>
          </a:xfrm>
          <a:prstGeom prst="rect">
            <a:avLst/>
          </a:prstGeom>
        </p:spPr>
      </p:pic>
      <p:pic>
        <p:nvPicPr>
          <p:cNvPr id="17" name="Image 15" descr="preencoded.png"/>
          <p:cNvPicPr>
            <a:picLocks noChangeAspect="1"/>
          </p:cNvPicPr>
          <p:nvPr/>
        </p:nvPicPr>
        <p:blipFill>
          <a:blip r:embed="rId18"/>
          <a:stretch>
            <a:fillRect/>
          </a:stretch>
        </p:blipFill>
        <p:spPr>
          <a:xfrm>
            <a:off x="8683526" y="4000500"/>
            <a:ext cx="114300" cy="152400"/>
          </a:xfrm>
          <a:prstGeom prst="rect">
            <a:avLst/>
          </a:prstGeom>
        </p:spPr>
      </p:pic>
      <p:pic>
        <p:nvPicPr>
          <p:cNvPr id="18" name="Image 16" descr="preencoded.png"/>
          <p:cNvPicPr>
            <a:picLocks noChangeAspect="1"/>
          </p:cNvPicPr>
          <p:nvPr/>
        </p:nvPicPr>
        <p:blipFill>
          <a:blip r:embed="rId19"/>
          <a:stretch>
            <a:fillRect/>
          </a:stretch>
        </p:blipFill>
        <p:spPr>
          <a:xfrm>
            <a:off x="5441900" y="5486400"/>
            <a:ext cx="6102251" cy="1218456"/>
          </a:xfrm>
          <a:prstGeom prst="rect">
            <a:avLst/>
          </a:prstGeom>
        </p:spPr>
      </p:pic>
      <p:sp>
        <p:nvSpPr>
          <p:cNvPr id="19"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Therapeutic Interventions for TBI</a:t>
            </a:r>
            <a:endParaRPr lang="en-US" sz="2700" dirty="0"/>
          </a:p>
        </p:txBody>
      </p:sp>
      <p:sp>
        <p:nvSpPr>
          <p:cNvPr id="20" name="Text 1"/>
          <p:cNvSpPr/>
          <p:nvPr/>
        </p:nvSpPr>
        <p:spPr>
          <a:xfrm>
            <a:off x="647700" y="1371600"/>
            <a:ext cx="502152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Digital Therapeutic Programs</a:t>
            </a:r>
            <a:endParaRPr lang="en-US" sz="1800" dirty="0"/>
          </a:p>
        </p:txBody>
      </p:sp>
      <p:sp>
        <p:nvSpPr>
          <p:cNvPr id="21" name="Text 2"/>
          <p:cNvSpPr/>
          <p:nvPr/>
        </p:nvSpPr>
        <p:spPr>
          <a:xfrm>
            <a:off x="647700" y="1790700"/>
            <a:ext cx="4184600" cy="8001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Digital platforms provide structured therapeutic interventions directly to patients and families, overcoming geographical and logistical barriers.</a:t>
            </a:r>
            <a:endParaRPr lang="en-US" sz="1350" dirty="0"/>
          </a:p>
        </p:txBody>
      </p:sp>
      <p:sp>
        <p:nvSpPr>
          <p:cNvPr id="22" name="Text 3"/>
          <p:cNvSpPr/>
          <p:nvPr/>
        </p:nvSpPr>
        <p:spPr>
          <a:xfrm>
            <a:off x="1104900" y="2743200"/>
            <a:ext cx="3253383"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Key Benefits</a:t>
            </a:r>
            <a:endParaRPr lang="en-US" sz="1200" dirty="0"/>
          </a:p>
        </p:txBody>
      </p:sp>
      <p:sp>
        <p:nvSpPr>
          <p:cNvPr id="23" name="Text 4"/>
          <p:cNvSpPr/>
          <p:nvPr/>
        </p:nvSpPr>
        <p:spPr>
          <a:xfrm>
            <a:off x="1200150" y="2971800"/>
            <a:ext cx="4041219" cy="228600"/>
          </a:xfrm>
          <a:prstGeom prst="rect">
            <a:avLst/>
          </a:prstGeom>
          <a:noFill/>
          <a:ln/>
        </p:spPr>
        <p:txBody>
          <a:bodyPr vert="horz" wrap="square" lIns="0" tIns="0" rIns="0" bIns="0" rtlCol="0" anchor="t"/>
          <a:lstStyle/>
          <a:p>
            <a:pPr marL="342900" indent="-342900" algn="l">
              <a:lnSpc>
                <a:spcPts val="1800"/>
              </a:lnSpc>
              <a:buSzPct val="100000"/>
              <a:buChar char="•"/>
            </a:pPr>
            <a:r>
              <a:rPr lang="en-US" sz="1200" dirty="0">
                <a:solidFill>
                  <a:srgbClr val="D1D5DB"/>
                </a:solidFill>
                <a:latin typeface="ui-sans-serif" pitchFamily="34" charset="0"/>
                <a:ea typeface="ui-sans-serif" pitchFamily="34" charset="-122"/>
                <a:cs typeface="ui-sans-serif" pitchFamily="34" charset="-120"/>
              </a:rPr>
              <a:t>Direct delivery to patients and families</a:t>
            </a:r>
            <a:endParaRPr lang="en-US" sz="1200" dirty="0"/>
          </a:p>
        </p:txBody>
      </p:sp>
      <p:sp>
        <p:nvSpPr>
          <p:cNvPr id="24" name="Text 5"/>
          <p:cNvSpPr/>
          <p:nvPr/>
        </p:nvSpPr>
        <p:spPr>
          <a:xfrm>
            <a:off x="1200150" y="3238500"/>
            <a:ext cx="4041219" cy="228600"/>
          </a:xfrm>
          <a:prstGeom prst="rect">
            <a:avLst/>
          </a:prstGeom>
          <a:noFill/>
          <a:ln/>
        </p:spPr>
        <p:txBody>
          <a:bodyPr vert="horz" wrap="square" lIns="0" tIns="0" rIns="0" bIns="0" rtlCol="0" anchor="t"/>
          <a:lstStyle/>
          <a:p>
            <a:pPr marL="342900" indent="-342900" algn="l">
              <a:lnSpc>
                <a:spcPts val="1800"/>
              </a:lnSpc>
              <a:buSzPct val="100000"/>
              <a:buChar char="•"/>
            </a:pPr>
            <a:r>
              <a:rPr lang="en-US" sz="1200" dirty="0">
                <a:solidFill>
                  <a:srgbClr val="D1D5DB"/>
                </a:solidFill>
                <a:latin typeface="ui-sans-serif" pitchFamily="34" charset="0"/>
                <a:ea typeface="ui-sans-serif" pitchFamily="34" charset="-122"/>
                <a:cs typeface="ui-sans-serif" pitchFamily="34" charset="-120"/>
              </a:rPr>
              <a:t>Overcoming geographical barriers</a:t>
            </a:r>
            <a:endParaRPr lang="en-US" sz="1200" dirty="0"/>
          </a:p>
        </p:txBody>
      </p:sp>
      <p:sp>
        <p:nvSpPr>
          <p:cNvPr id="25" name="Text 6"/>
          <p:cNvSpPr/>
          <p:nvPr/>
        </p:nvSpPr>
        <p:spPr>
          <a:xfrm>
            <a:off x="1200150" y="3505200"/>
            <a:ext cx="4041219" cy="228600"/>
          </a:xfrm>
          <a:prstGeom prst="rect">
            <a:avLst/>
          </a:prstGeom>
          <a:noFill/>
          <a:ln/>
        </p:spPr>
        <p:txBody>
          <a:bodyPr vert="horz" wrap="square" lIns="0" tIns="0" rIns="0" bIns="0" rtlCol="0" anchor="t"/>
          <a:lstStyle/>
          <a:p>
            <a:pPr marL="342900" indent="-342900" algn="l">
              <a:lnSpc>
                <a:spcPts val="1800"/>
              </a:lnSpc>
              <a:buSzPct val="100000"/>
              <a:buChar char="•"/>
            </a:pPr>
            <a:r>
              <a:rPr lang="en-US" sz="1200" dirty="0">
                <a:solidFill>
                  <a:srgbClr val="D1D5DB"/>
                </a:solidFill>
                <a:latin typeface="ui-sans-serif" pitchFamily="34" charset="0"/>
                <a:ea typeface="ui-sans-serif" pitchFamily="34" charset="-122"/>
                <a:cs typeface="ui-sans-serif" pitchFamily="34" charset="-120"/>
              </a:rPr>
              <a:t>Structured therapeutic approaches</a:t>
            </a:r>
            <a:endParaRPr lang="en-US" sz="1200" dirty="0"/>
          </a:p>
        </p:txBody>
      </p:sp>
      <p:sp>
        <p:nvSpPr>
          <p:cNvPr id="26" name="Text 7"/>
          <p:cNvSpPr/>
          <p:nvPr/>
        </p:nvSpPr>
        <p:spPr>
          <a:xfrm>
            <a:off x="647700" y="4305300"/>
            <a:ext cx="502152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Technology Adoption Factors</a:t>
            </a:r>
            <a:endParaRPr lang="en-US" sz="1800" dirty="0"/>
          </a:p>
        </p:txBody>
      </p:sp>
      <p:sp>
        <p:nvSpPr>
          <p:cNvPr id="27" name="Text 8"/>
          <p:cNvSpPr/>
          <p:nvPr/>
        </p:nvSpPr>
        <p:spPr>
          <a:xfrm>
            <a:off x="647700" y="4724400"/>
            <a:ext cx="5021520" cy="2667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A study by Munsell et al. (2020) found that:</a:t>
            </a:r>
            <a:endParaRPr lang="en-US" sz="1350" dirty="0"/>
          </a:p>
        </p:txBody>
      </p:sp>
      <p:sp>
        <p:nvSpPr>
          <p:cNvPr id="28" name="Text 9"/>
          <p:cNvSpPr/>
          <p:nvPr/>
        </p:nvSpPr>
        <p:spPr>
          <a:xfrm>
            <a:off x="742950" y="5105400"/>
            <a:ext cx="4298900" cy="457200"/>
          </a:xfrm>
          <a:prstGeom prst="rect">
            <a:avLst/>
          </a:prstGeom>
          <a:noFill/>
          <a:ln/>
        </p:spPr>
        <p:txBody>
          <a:bodyPr vert="horz" wrap="square" lIns="0" tIns="0" rIns="0" bIns="0" rtlCol="0" anchor="t"/>
          <a:lstStyle/>
          <a:p>
            <a:pPr marL="342900" indent="-342900" algn="l">
              <a:lnSpc>
                <a:spcPts val="1800"/>
              </a:lnSpc>
              <a:buSzPct val="100000"/>
              <a:buChar char="•"/>
            </a:pPr>
            <a:r>
              <a:rPr lang="en-US" sz="1200" dirty="0">
                <a:solidFill>
                  <a:srgbClr val="D1D5DB"/>
                </a:solidFill>
                <a:latin typeface="ui-sans-serif" pitchFamily="34" charset="0"/>
                <a:ea typeface="ui-sans-serif" pitchFamily="34" charset="-122"/>
                <a:cs typeface="ui-sans-serif" pitchFamily="34" charset="-120"/>
              </a:rPr>
              <a:t>Elderly patients (51-70 years) showed higher engagement</a:t>
            </a:r>
            <a:endParaRPr lang="en-US" sz="1200" dirty="0"/>
          </a:p>
        </p:txBody>
      </p:sp>
      <p:sp>
        <p:nvSpPr>
          <p:cNvPr id="29" name="Text 10"/>
          <p:cNvSpPr/>
          <p:nvPr/>
        </p:nvSpPr>
        <p:spPr>
          <a:xfrm>
            <a:off x="742950" y="5638800"/>
            <a:ext cx="4298900" cy="457200"/>
          </a:xfrm>
          <a:prstGeom prst="rect">
            <a:avLst/>
          </a:prstGeom>
          <a:noFill/>
          <a:ln/>
        </p:spPr>
        <p:txBody>
          <a:bodyPr vert="horz" wrap="square" lIns="0" tIns="0" rIns="0" bIns="0" rtlCol="0" anchor="t"/>
          <a:lstStyle/>
          <a:p>
            <a:pPr marL="342900" indent="-342900" algn="l">
              <a:lnSpc>
                <a:spcPts val="1800"/>
              </a:lnSpc>
              <a:buSzPct val="100000"/>
              <a:buChar char="•"/>
            </a:pPr>
            <a:r>
              <a:rPr lang="en-US" sz="1200" dirty="0">
                <a:solidFill>
                  <a:srgbClr val="D1D5DB"/>
                </a:solidFill>
                <a:latin typeface="ui-sans-serif" pitchFamily="34" charset="0"/>
                <a:ea typeface="ui-sans-serif" pitchFamily="34" charset="-122"/>
                <a:cs typeface="ui-sans-serif" pitchFamily="34" charset="-120"/>
              </a:rPr>
              <a:t>Rural patients completed more sessions (11.54 more)</a:t>
            </a:r>
            <a:endParaRPr lang="en-US" sz="1200" dirty="0"/>
          </a:p>
        </p:txBody>
      </p:sp>
      <p:sp>
        <p:nvSpPr>
          <p:cNvPr id="30" name="Text 11"/>
          <p:cNvSpPr/>
          <p:nvPr/>
        </p:nvSpPr>
        <p:spPr>
          <a:xfrm>
            <a:off x="742950" y="6172200"/>
            <a:ext cx="5158680" cy="228600"/>
          </a:xfrm>
          <a:prstGeom prst="rect">
            <a:avLst/>
          </a:prstGeom>
          <a:noFill/>
          <a:ln/>
        </p:spPr>
        <p:txBody>
          <a:bodyPr vert="horz" wrap="square" lIns="0" tIns="0" rIns="0" bIns="0" rtlCol="0" anchor="t"/>
          <a:lstStyle/>
          <a:p>
            <a:pPr marL="342900" indent="-342900" algn="l">
              <a:lnSpc>
                <a:spcPts val="1800"/>
              </a:lnSpc>
              <a:buSzPct val="100000"/>
              <a:buChar char="•"/>
            </a:pPr>
            <a:r>
              <a:rPr lang="en-US" sz="1200" dirty="0">
                <a:solidFill>
                  <a:srgbClr val="D1D5DB"/>
                </a:solidFill>
                <a:latin typeface="ui-sans-serif" pitchFamily="34" charset="0"/>
                <a:ea typeface="ui-sans-serif" pitchFamily="34" charset="-122"/>
                <a:cs typeface="ui-sans-serif" pitchFamily="34" charset="-120"/>
              </a:rPr>
              <a:t>Younger urban patients showed lower engagement</a:t>
            </a:r>
            <a:endParaRPr lang="en-US" sz="1200" dirty="0"/>
          </a:p>
        </p:txBody>
      </p:sp>
      <p:sp>
        <p:nvSpPr>
          <p:cNvPr id="31" name="Text 12"/>
          <p:cNvSpPr/>
          <p:nvPr/>
        </p:nvSpPr>
        <p:spPr>
          <a:xfrm>
            <a:off x="5441900" y="1371600"/>
            <a:ext cx="6102251" cy="6096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Online Family Problem Solving (OFPS) Intervention</a:t>
            </a:r>
            <a:endParaRPr lang="en-US" sz="1800" dirty="0"/>
          </a:p>
        </p:txBody>
      </p:sp>
      <p:sp>
        <p:nvSpPr>
          <p:cNvPr id="32" name="Text 13"/>
          <p:cNvSpPr/>
          <p:nvPr/>
        </p:nvSpPr>
        <p:spPr>
          <a:xfrm>
            <a:off x="5956250" y="2228850"/>
            <a:ext cx="5653385" cy="228600"/>
          </a:xfrm>
          <a:prstGeom prst="rect">
            <a:avLst/>
          </a:prstGeom>
          <a:noFill/>
          <a:ln/>
        </p:spPr>
        <p:txBody>
          <a:bodyPr vert="horz" wrap="square" lIns="0" tIns="0" rIns="0" bIns="0" rtlCol="0" anchor="t"/>
          <a:lstStyle/>
          <a:p>
            <a:pPr marL="0" indent="0">
              <a:lnSpc>
                <a:spcPts val="1800"/>
              </a:lnSpc>
              <a:buNone/>
            </a:pPr>
            <a:r>
              <a:rPr lang="en-US" sz="1200" dirty="0">
                <a:solidFill>
                  <a:srgbClr val="5EEAD4"/>
                </a:solidFill>
                <a:latin typeface="ui-sans-serif" pitchFamily="34" charset="0"/>
                <a:ea typeface="ui-sans-serif" pitchFamily="34" charset="-122"/>
                <a:cs typeface="ui-sans-serif" pitchFamily="34" charset="-120"/>
              </a:rPr>
              <a:t>Carey et al. (2008)</a:t>
            </a:r>
            <a:r>
              <a:rPr lang="en-US" sz="1200" dirty="0">
                <a:solidFill>
                  <a:srgbClr val="D1D5DB"/>
                </a:solidFill>
                <a:latin typeface="ui-sans-serif" pitchFamily="34" charset="0"/>
                <a:ea typeface="ui-sans-serif" pitchFamily="34" charset="-122"/>
                <a:cs typeface="ui-sans-serif" pitchFamily="34" charset="-120"/>
              </a:rPr>
              <a:t> - </a:t>
            </a:r>
            <a:r>
              <a:rPr lang="en-US" sz="1200" dirty="0" err="1" smtClean="0">
                <a:solidFill>
                  <a:srgbClr val="D1D5DB"/>
                </a:solidFill>
                <a:latin typeface="ui-sans-serif" pitchFamily="34" charset="0"/>
                <a:ea typeface="ui-sans-serif" pitchFamily="34" charset="-122"/>
                <a:cs typeface="ui-sans-serif" pitchFamily="34" charset="-120"/>
              </a:rPr>
              <a:t>Randomised</a:t>
            </a:r>
            <a:r>
              <a:rPr lang="en-US" sz="1200" dirty="0" smtClean="0">
                <a:solidFill>
                  <a:srgbClr val="D1D5DB"/>
                </a:solidFill>
                <a:latin typeface="ui-sans-serif" pitchFamily="34" charset="0"/>
                <a:ea typeface="ui-sans-serif" pitchFamily="34" charset="-122"/>
                <a:cs typeface="ui-sans-serif" pitchFamily="34" charset="-120"/>
              </a:rPr>
              <a:t> </a:t>
            </a:r>
            <a:r>
              <a:rPr lang="en-US" sz="1200" dirty="0">
                <a:solidFill>
                  <a:srgbClr val="D1D5DB"/>
                </a:solidFill>
                <a:latin typeface="ui-sans-serif" pitchFamily="34" charset="0"/>
                <a:ea typeface="ui-sans-serif" pitchFamily="34" charset="-122"/>
                <a:cs typeface="ui-sans-serif" pitchFamily="34" charset="-120"/>
              </a:rPr>
              <a:t>clinical trial with 40 families</a:t>
            </a:r>
            <a:endParaRPr lang="en-US" sz="1200" dirty="0"/>
          </a:p>
        </p:txBody>
      </p:sp>
      <p:sp>
        <p:nvSpPr>
          <p:cNvPr id="33" name="Text 14"/>
          <p:cNvSpPr/>
          <p:nvPr/>
        </p:nvSpPr>
        <p:spPr>
          <a:xfrm>
            <a:off x="5441900" y="2743200"/>
            <a:ext cx="6102251" cy="266700"/>
          </a:xfrm>
          <a:prstGeom prst="rect">
            <a:avLst/>
          </a:prstGeom>
          <a:noFill/>
          <a:ln/>
        </p:spPr>
        <p:txBody>
          <a:bodyPr vert="horz" wrap="square" lIns="0" tIns="0" rIns="0" bIns="0" rtlCol="0" anchor="t"/>
          <a:lstStyle/>
          <a:p>
            <a:pPr marL="0" indent="0">
              <a:lnSpc>
                <a:spcPts val="2100"/>
              </a:lnSpc>
              <a:buNone/>
            </a:pPr>
            <a:r>
              <a:rPr lang="en-US" sz="1500" dirty="0">
                <a:solidFill>
                  <a:srgbClr val="99F6E4"/>
                </a:solidFill>
                <a:latin typeface="ui-sans-serif" pitchFamily="34" charset="0"/>
                <a:ea typeface="ui-sans-serif" pitchFamily="34" charset="-122"/>
                <a:cs typeface="ui-sans-serif" pitchFamily="34" charset="-120"/>
              </a:rPr>
              <a:t>Intervention Components</a:t>
            </a:r>
            <a:endParaRPr lang="en-US" sz="1500" dirty="0"/>
          </a:p>
        </p:txBody>
      </p:sp>
      <p:sp>
        <p:nvSpPr>
          <p:cNvPr id="34" name="Text 15"/>
          <p:cNvSpPr/>
          <p:nvPr/>
        </p:nvSpPr>
        <p:spPr>
          <a:xfrm>
            <a:off x="5689550" y="3086100"/>
            <a:ext cx="2590324" cy="228600"/>
          </a:xfrm>
          <a:prstGeom prst="rect">
            <a:avLst/>
          </a:prstGeom>
          <a:noFill/>
          <a:ln/>
        </p:spPr>
        <p:txBody>
          <a:bodyPr vert="horz" wrap="square" lIns="0" tIns="0" rIns="0" bIns="0" rtlCol="0" anchor="t"/>
          <a:lstStyle/>
          <a:p>
            <a:pPr marL="0" indent="0">
              <a:lnSpc>
                <a:spcPts val="1800"/>
              </a:lnSpc>
              <a:buNone/>
            </a:pPr>
            <a:r>
              <a:rPr lang="en-US" sz="1200" dirty="0">
                <a:solidFill>
                  <a:srgbClr val="FFFFFF"/>
                </a:solidFill>
                <a:latin typeface="ui-sans-serif" pitchFamily="34" charset="0"/>
                <a:ea typeface="ui-sans-serif" pitchFamily="34" charset="-122"/>
                <a:cs typeface="ui-sans-serif" pitchFamily="34" charset="-120"/>
              </a:rPr>
              <a:t>Therapist video conferences</a:t>
            </a:r>
            <a:endParaRPr lang="en-US" sz="1200" dirty="0"/>
          </a:p>
        </p:txBody>
      </p:sp>
      <p:sp>
        <p:nvSpPr>
          <p:cNvPr id="35" name="Text 16"/>
          <p:cNvSpPr/>
          <p:nvPr/>
        </p:nvSpPr>
        <p:spPr>
          <a:xfrm>
            <a:off x="8816876" y="3086100"/>
            <a:ext cx="2288679" cy="228600"/>
          </a:xfrm>
          <a:prstGeom prst="rect">
            <a:avLst/>
          </a:prstGeom>
          <a:noFill/>
          <a:ln/>
        </p:spPr>
        <p:txBody>
          <a:bodyPr vert="horz" wrap="square" lIns="0" tIns="0" rIns="0" bIns="0" rtlCol="0" anchor="t"/>
          <a:lstStyle/>
          <a:p>
            <a:pPr marL="0" indent="0">
              <a:lnSpc>
                <a:spcPts val="1800"/>
              </a:lnSpc>
              <a:buNone/>
            </a:pPr>
            <a:r>
              <a:rPr lang="en-US" sz="1200" dirty="0">
                <a:solidFill>
                  <a:srgbClr val="FFFFFF"/>
                </a:solidFill>
                <a:latin typeface="ui-sans-serif" pitchFamily="34" charset="0"/>
                <a:ea typeface="ui-sans-serif" pitchFamily="34" charset="-122"/>
                <a:cs typeface="ui-sans-serif" pitchFamily="34" charset="-120"/>
              </a:rPr>
              <a:t>Internet-based resources</a:t>
            </a:r>
            <a:endParaRPr lang="en-US" sz="1200" dirty="0"/>
          </a:p>
        </p:txBody>
      </p:sp>
      <p:sp>
        <p:nvSpPr>
          <p:cNvPr id="36" name="Text 17"/>
          <p:cNvSpPr/>
          <p:nvPr/>
        </p:nvSpPr>
        <p:spPr>
          <a:xfrm>
            <a:off x="5441900" y="3505200"/>
            <a:ext cx="6102251" cy="266700"/>
          </a:xfrm>
          <a:prstGeom prst="rect">
            <a:avLst/>
          </a:prstGeom>
          <a:noFill/>
          <a:ln/>
        </p:spPr>
        <p:txBody>
          <a:bodyPr vert="horz" wrap="square" lIns="0" tIns="0" rIns="0" bIns="0" rtlCol="0" anchor="t"/>
          <a:lstStyle/>
          <a:p>
            <a:pPr marL="0" indent="0">
              <a:lnSpc>
                <a:spcPts val="2100"/>
              </a:lnSpc>
              <a:buNone/>
            </a:pPr>
            <a:r>
              <a:rPr lang="en-US" sz="1500" dirty="0">
                <a:solidFill>
                  <a:srgbClr val="99F6E4"/>
                </a:solidFill>
                <a:latin typeface="ui-sans-serif" pitchFamily="34" charset="0"/>
                <a:ea typeface="ui-sans-serif" pitchFamily="34" charset="-122"/>
                <a:cs typeface="ui-sans-serif" pitchFamily="34" charset="-120"/>
              </a:rPr>
              <a:t>Key Outcomes</a:t>
            </a:r>
            <a:endParaRPr lang="en-US" sz="1500" dirty="0"/>
          </a:p>
        </p:txBody>
      </p:sp>
      <p:sp>
        <p:nvSpPr>
          <p:cNvPr id="37" name="Text 18"/>
          <p:cNvSpPr/>
          <p:nvPr/>
        </p:nvSpPr>
        <p:spPr>
          <a:xfrm>
            <a:off x="5784800" y="3962400"/>
            <a:ext cx="2348865" cy="228600"/>
          </a:xfrm>
          <a:prstGeom prst="rect">
            <a:avLst/>
          </a:prstGeom>
          <a:noFill/>
          <a:ln/>
        </p:spPr>
        <p:txBody>
          <a:bodyPr vert="horz" wrap="square" lIns="0" tIns="0" rIns="0" bIns="0" rtlCol="0" anchor="t"/>
          <a:lstStyle/>
          <a:p>
            <a:pPr marL="0" indent="0">
              <a:lnSpc>
                <a:spcPts val="1800"/>
              </a:lnSpc>
              <a:buNone/>
            </a:pPr>
            <a:r>
              <a:rPr lang="en-US" sz="1200" dirty="0">
                <a:solidFill>
                  <a:srgbClr val="FFFFFF"/>
                </a:solidFill>
                <a:latin typeface="ui-sans-serif" pitchFamily="34" charset="0"/>
                <a:ea typeface="ui-sans-serif" pitchFamily="34" charset="-122"/>
                <a:cs typeface="ui-sans-serif" pitchFamily="34" charset="-120"/>
              </a:rPr>
              <a:t>Significant Improvements</a:t>
            </a:r>
            <a:endParaRPr lang="en-US" sz="1200" dirty="0"/>
          </a:p>
        </p:txBody>
      </p:sp>
      <p:sp>
        <p:nvSpPr>
          <p:cNvPr id="38" name="Text 19"/>
          <p:cNvSpPr/>
          <p:nvPr/>
        </p:nvSpPr>
        <p:spPr>
          <a:xfrm>
            <a:off x="5556200" y="4267200"/>
            <a:ext cx="2746325" cy="5715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Parents in OFPS group showed greater improvements in depression, anxiety, and overall psychological distress</a:t>
            </a:r>
            <a:endParaRPr lang="en-US" sz="1050" dirty="0"/>
          </a:p>
        </p:txBody>
      </p:sp>
      <p:sp>
        <p:nvSpPr>
          <p:cNvPr id="39" name="Text 20"/>
          <p:cNvSpPr/>
          <p:nvPr/>
        </p:nvSpPr>
        <p:spPr>
          <a:xfrm>
            <a:off x="8874026" y="3962400"/>
            <a:ext cx="1424285" cy="228600"/>
          </a:xfrm>
          <a:prstGeom prst="rect">
            <a:avLst/>
          </a:prstGeom>
          <a:noFill/>
          <a:ln/>
        </p:spPr>
        <p:txBody>
          <a:bodyPr vert="horz" wrap="square" lIns="0" tIns="0" rIns="0" bIns="0" rtlCol="0" anchor="t"/>
          <a:lstStyle/>
          <a:p>
            <a:pPr marL="0" indent="0">
              <a:lnSpc>
                <a:spcPts val="1800"/>
              </a:lnSpc>
              <a:buNone/>
            </a:pPr>
            <a:r>
              <a:rPr lang="en-US" sz="1200" dirty="0">
                <a:solidFill>
                  <a:srgbClr val="FFFFFF"/>
                </a:solidFill>
                <a:latin typeface="ui-sans-serif" pitchFamily="34" charset="0"/>
                <a:ea typeface="ui-sans-serif" pitchFamily="34" charset="-122"/>
                <a:cs typeface="ui-sans-serif" pitchFamily="34" charset="-120"/>
              </a:rPr>
              <a:t>Technology Use</a:t>
            </a:r>
            <a:endParaRPr lang="en-US" sz="1200" dirty="0"/>
          </a:p>
        </p:txBody>
      </p:sp>
      <p:sp>
        <p:nvSpPr>
          <p:cNvPr id="40" name="Text 21"/>
          <p:cNvSpPr/>
          <p:nvPr/>
        </p:nvSpPr>
        <p:spPr>
          <a:xfrm>
            <a:off x="8683526" y="4267200"/>
            <a:ext cx="2746325" cy="5715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Parents who frequently used technology at home missed fewer sessions (avg. 7.64 vs. 16.33)</a:t>
            </a:r>
            <a:endParaRPr lang="en-US" sz="1050" dirty="0"/>
          </a:p>
        </p:txBody>
      </p:sp>
      <p:sp>
        <p:nvSpPr>
          <p:cNvPr id="41" name="Text 22"/>
          <p:cNvSpPr/>
          <p:nvPr/>
        </p:nvSpPr>
        <p:spPr>
          <a:xfrm>
            <a:off x="5441900" y="5143500"/>
            <a:ext cx="7322701" cy="266700"/>
          </a:xfrm>
          <a:prstGeom prst="rect">
            <a:avLst/>
          </a:prstGeom>
          <a:noFill/>
          <a:ln/>
        </p:spPr>
        <p:txBody>
          <a:bodyPr vert="horz" wrap="square" lIns="0" tIns="0" rIns="0" bIns="0" rtlCol="0" anchor="t"/>
          <a:lstStyle/>
          <a:p>
            <a:pPr marL="0" indent="0">
              <a:lnSpc>
                <a:spcPts val="2100"/>
              </a:lnSpc>
              <a:buNone/>
            </a:pPr>
            <a:r>
              <a:rPr lang="en-US" sz="1350" dirty="0">
                <a:solidFill>
                  <a:srgbClr val="99F6E4"/>
                </a:solidFill>
                <a:latin typeface="ui-sans-serif" pitchFamily="34" charset="0"/>
                <a:ea typeface="ui-sans-serif" pitchFamily="34" charset="-122"/>
                <a:cs typeface="ui-sans-serif" pitchFamily="34" charset="-120"/>
              </a:rPr>
              <a:t>Missed Sessions by Technology Usage</a:t>
            </a:r>
            <a:endParaRPr lang="en-US" sz="1350" dirty="0"/>
          </a:p>
        </p:txBody>
      </p:sp>
      <p:sp>
        <p:nvSpPr>
          <p:cNvPr id="42" name="Text 23"/>
          <p:cNvSpPr/>
          <p:nvPr/>
        </p:nvSpPr>
        <p:spPr>
          <a:xfrm>
            <a:off x="8077676" y="6711359"/>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10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638300"/>
            <a:ext cx="4565600" cy="990600"/>
          </a:xfrm>
          <a:prstGeom prst="rect">
            <a:avLst/>
          </a:prstGeom>
        </p:spPr>
      </p:pic>
      <p:pic>
        <p:nvPicPr>
          <p:cNvPr id="6" name="Image 4" descr="preencoded.png"/>
          <p:cNvPicPr>
            <a:picLocks noChangeAspect="1"/>
          </p:cNvPicPr>
          <p:nvPr/>
        </p:nvPicPr>
        <p:blipFill>
          <a:blip r:embed="rId7"/>
          <a:stretch>
            <a:fillRect/>
          </a:stretch>
        </p:blipFill>
        <p:spPr>
          <a:xfrm>
            <a:off x="609600" y="1790700"/>
            <a:ext cx="342900" cy="381000"/>
          </a:xfrm>
          <a:prstGeom prst="rect">
            <a:avLst/>
          </a:prstGeom>
        </p:spPr>
      </p:pic>
      <p:pic>
        <p:nvPicPr>
          <p:cNvPr id="7" name="Image 5" descr="preencoded.png"/>
          <p:cNvPicPr>
            <a:picLocks noChangeAspect="1"/>
          </p:cNvPicPr>
          <p:nvPr/>
        </p:nvPicPr>
        <p:blipFill>
          <a:blip r:embed="rId8"/>
          <a:stretch>
            <a:fillRect/>
          </a:stretch>
        </p:blipFill>
        <p:spPr>
          <a:xfrm>
            <a:off x="685800" y="1895475"/>
            <a:ext cx="190500" cy="152400"/>
          </a:xfrm>
          <a:prstGeom prst="rect">
            <a:avLst/>
          </a:prstGeom>
        </p:spPr>
      </p:pic>
      <p:pic>
        <p:nvPicPr>
          <p:cNvPr id="8" name="Image 6" descr="preencoded.png"/>
          <p:cNvPicPr>
            <a:picLocks noChangeAspect="1"/>
          </p:cNvPicPr>
          <p:nvPr/>
        </p:nvPicPr>
        <p:blipFill>
          <a:blip r:embed="rId6"/>
          <a:stretch>
            <a:fillRect/>
          </a:stretch>
        </p:blipFill>
        <p:spPr>
          <a:xfrm>
            <a:off x="457200" y="2781300"/>
            <a:ext cx="4565600" cy="990600"/>
          </a:xfrm>
          <a:prstGeom prst="rect">
            <a:avLst/>
          </a:prstGeom>
        </p:spPr>
      </p:pic>
      <p:pic>
        <p:nvPicPr>
          <p:cNvPr id="9" name="Image 7" descr="preencoded.png"/>
          <p:cNvPicPr>
            <a:picLocks noChangeAspect="1"/>
          </p:cNvPicPr>
          <p:nvPr/>
        </p:nvPicPr>
        <p:blipFill>
          <a:blip r:embed="rId9"/>
          <a:stretch>
            <a:fillRect/>
          </a:stretch>
        </p:blipFill>
        <p:spPr>
          <a:xfrm>
            <a:off x="609600" y="2933700"/>
            <a:ext cx="266700" cy="381000"/>
          </a:xfrm>
          <a:prstGeom prst="rect">
            <a:avLst/>
          </a:prstGeom>
        </p:spPr>
      </p:pic>
      <p:pic>
        <p:nvPicPr>
          <p:cNvPr id="10" name="Image 8" descr="preencoded.png"/>
          <p:cNvPicPr>
            <a:picLocks noChangeAspect="1"/>
          </p:cNvPicPr>
          <p:nvPr/>
        </p:nvPicPr>
        <p:blipFill>
          <a:blip r:embed="rId10"/>
          <a:stretch>
            <a:fillRect/>
          </a:stretch>
        </p:blipFill>
        <p:spPr>
          <a:xfrm>
            <a:off x="685800" y="3038475"/>
            <a:ext cx="114300" cy="152400"/>
          </a:xfrm>
          <a:prstGeom prst="rect">
            <a:avLst/>
          </a:prstGeom>
        </p:spPr>
      </p:pic>
      <p:pic>
        <p:nvPicPr>
          <p:cNvPr id="11" name="Image 9" descr="preencoded.png"/>
          <p:cNvPicPr>
            <a:picLocks noChangeAspect="1"/>
          </p:cNvPicPr>
          <p:nvPr/>
        </p:nvPicPr>
        <p:blipFill>
          <a:blip r:embed="rId11"/>
          <a:stretch>
            <a:fillRect/>
          </a:stretch>
        </p:blipFill>
        <p:spPr>
          <a:xfrm>
            <a:off x="457200" y="3924300"/>
            <a:ext cx="4565600" cy="990600"/>
          </a:xfrm>
          <a:prstGeom prst="rect">
            <a:avLst/>
          </a:prstGeom>
        </p:spPr>
      </p:pic>
      <p:pic>
        <p:nvPicPr>
          <p:cNvPr id="12" name="Image 10" descr="preencoded.png"/>
          <p:cNvPicPr>
            <a:picLocks noChangeAspect="1"/>
          </p:cNvPicPr>
          <p:nvPr/>
        </p:nvPicPr>
        <p:blipFill>
          <a:blip r:embed="rId12"/>
          <a:stretch>
            <a:fillRect/>
          </a:stretch>
        </p:blipFill>
        <p:spPr>
          <a:xfrm>
            <a:off x="609600" y="4076700"/>
            <a:ext cx="285750" cy="381000"/>
          </a:xfrm>
          <a:prstGeom prst="rect">
            <a:avLst/>
          </a:prstGeom>
        </p:spPr>
      </p:pic>
      <p:pic>
        <p:nvPicPr>
          <p:cNvPr id="13" name="Image 11" descr="preencoded.png"/>
          <p:cNvPicPr>
            <a:picLocks noChangeAspect="1"/>
          </p:cNvPicPr>
          <p:nvPr/>
        </p:nvPicPr>
        <p:blipFill>
          <a:blip r:embed="rId13"/>
          <a:stretch>
            <a:fillRect/>
          </a:stretch>
        </p:blipFill>
        <p:spPr>
          <a:xfrm>
            <a:off x="685800" y="4181475"/>
            <a:ext cx="133350" cy="152400"/>
          </a:xfrm>
          <a:prstGeom prst="rect">
            <a:avLst/>
          </a:prstGeom>
        </p:spPr>
      </p:pic>
      <p:pic>
        <p:nvPicPr>
          <p:cNvPr id="14" name="Image 12" descr="preencoded.png"/>
          <p:cNvPicPr>
            <a:picLocks noChangeAspect="1"/>
          </p:cNvPicPr>
          <p:nvPr/>
        </p:nvPicPr>
        <p:blipFill>
          <a:blip r:embed="rId14"/>
          <a:stretch>
            <a:fillRect/>
          </a:stretch>
        </p:blipFill>
        <p:spPr>
          <a:xfrm>
            <a:off x="457200" y="5143500"/>
            <a:ext cx="4565600" cy="1104900"/>
          </a:xfrm>
          <a:prstGeom prst="rect">
            <a:avLst/>
          </a:prstGeom>
        </p:spPr>
      </p:pic>
      <p:pic>
        <p:nvPicPr>
          <p:cNvPr id="15" name="Image 13" descr="preencoded.png"/>
          <p:cNvPicPr>
            <a:picLocks noChangeAspect="1"/>
          </p:cNvPicPr>
          <p:nvPr/>
        </p:nvPicPr>
        <p:blipFill>
          <a:blip r:embed="rId15"/>
          <a:stretch>
            <a:fillRect/>
          </a:stretch>
        </p:blipFill>
        <p:spPr>
          <a:xfrm>
            <a:off x="609600" y="5324475"/>
            <a:ext cx="133350" cy="171450"/>
          </a:xfrm>
          <a:prstGeom prst="rect">
            <a:avLst/>
          </a:prstGeom>
        </p:spPr>
      </p:pic>
      <p:pic>
        <p:nvPicPr>
          <p:cNvPr id="16" name="Image 14" descr="preencoded.png"/>
          <p:cNvPicPr>
            <a:picLocks noChangeAspect="1"/>
          </p:cNvPicPr>
          <p:nvPr/>
        </p:nvPicPr>
        <p:blipFill>
          <a:blip r:embed="rId16"/>
          <a:stretch>
            <a:fillRect/>
          </a:stretch>
        </p:blipFill>
        <p:spPr>
          <a:xfrm>
            <a:off x="5251400" y="1181100"/>
            <a:ext cx="6483251" cy="5067300"/>
          </a:xfrm>
          <a:prstGeom prst="rect">
            <a:avLst/>
          </a:prstGeom>
        </p:spPr>
      </p:pic>
      <p:pic>
        <p:nvPicPr>
          <p:cNvPr id="17" name="Image 15" descr="preencoded.png"/>
          <p:cNvPicPr>
            <a:picLocks noChangeAspect="1"/>
          </p:cNvPicPr>
          <p:nvPr/>
        </p:nvPicPr>
        <p:blipFill>
          <a:blip r:embed="rId17"/>
          <a:stretch>
            <a:fillRect/>
          </a:stretch>
        </p:blipFill>
        <p:spPr>
          <a:xfrm>
            <a:off x="5480000" y="2247900"/>
            <a:ext cx="4762500" cy="2381250"/>
          </a:xfrm>
          <a:prstGeom prst="rect">
            <a:avLst/>
          </a:prstGeom>
        </p:spPr>
      </p:pic>
      <p:pic>
        <p:nvPicPr>
          <p:cNvPr id="18" name="Image 16" descr="preencoded.png"/>
          <p:cNvPicPr>
            <a:picLocks noChangeAspect="1"/>
          </p:cNvPicPr>
          <p:nvPr/>
        </p:nvPicPr>
        <p:blipFill>
          <a:blip r:embed="rId18"/>
          <a:stretch>
            <a:fillRect/>
          </a:stretch>
        </p:blipFill>
        <p:spPr>
          <a:xfrm>
            <a:off x="5480000" y="4914900"/>
            <a:ext cx="2936825" cy="609600"/>
          </a:xfrm>
          <a:prstGeom prst="rect">
            <a:avLst/>
          </a:prstGeom>
        </p:spPr>
      </p:pic>
      <p:pic>
        <p:nvPicPr>
          <p:cNvPr id="19" name="Image 17" descr="preencoded.png"/>
          <p:cNvPicPr>
            <a:picLocks noChangeAspect="1"/>
          </p:cNvPicPr>
          <p:nvPr/>
        </p:nvPicPr>
        <p:blipFill>
          <a:blip r:embed="rId19"/>
          <a:stretch>
            <a:fillRect/>
          </a:stretch>
        </p:blipFill>
        <p:spPr>
          <a:xfrm>
            <a:off x="5594300" y="5048250"/>
            <a:ext cx="133350" cy="133350"/>
          </a:xfrm>
          <a:prstGeom prst="rect">
            <a:avLst/>
          </a:prstGeom>
        </p:spPr>
      </p:pic>
      <p:pic>
        <p:nvPicPr>
          <p:cNvPr id="20" name="Image 18" descr="preencoded.png"/>
          <p:cNvPicPr>
            <a:picLocks noChangeAspect="1"/>
          </p:cNvPicPr>
          <p:nvPr/>
        </p:nvPicPr>
        <p:blipFill>
          <a:blip r:embed="rId20"/>
          <a:stretch>
            <a:fillRect/>
          </a:stretch>
        </p:blipFill>
        <p:spPr>
          <a:xfrm>
            <a:off x="8569226" y="4914900"/>
            <a:ext cx="2936825" cy="609600"/>
          </a:xfrm>
          <a:prstGeom prst="rect">
            <a:avLst/>
          </a:prstGeom>
        </p:spPr>
      </p:pic>
      <p:sp>
        <p:nvSpPr>
          <p:cNvPr id="21" name="Text 0"/>
          <p:cNvSpPr/>
          <p:nvPr/>
        </p:nvSpPr>
        <p:spPr>
          <a:xfrm>
            <a:off x="457200" y="457200"/>
            <a:ext cx="1127760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Technology Adoption Factors</a:t>
            </a:r>
            <a:endParaRPr lang="en-US" sz="2700" dirty="0"/>
          </a:p>
        </p:txBody>
      </p:sp>
      <p:sp>
        <p:nvSpPr>
          <p:cNvPr id="22" name="Text 1"/>
          <p:cNvSpPr/>
          <p:nvPr/>
        </p:nvSpPr>
        <p:spPr>
          <a:xfrm>
            <a:off x="457200" y="1181100"/>
            <a:ext cx="547872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Key Factors Affecting Adoption</a:t>
            </a:r>
            <a:endParaRPr lang="en-US" sz="1800" dirty="0"/>
          </a:p>
        </p:txBody>
      </p:sp>
      <p:sp>
        <p:nvSpPr>
          <p:cNvPr id="23" name="Text 2"/>
          <p:cNvSpPr/>
          <p:nvPr/>
        </p:nvSpPr>
        <p:spPr>
          <a:xfrm>
            <a:off x="1066800" y="1790700"/>
            <a:ext cx="456432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Baseline Technology Comfort</a:t>
            </a:r>
            <a:endParaRPr lang="en-US" sz="1200" dirty="0"/>
          </a:p>
        </p:txBody>
      </p:sp>
      <p:sp>
        <p:nvSpPr>
          <p:cNvPr id="24" name="Text 3"/>
          <p:cNvSpPr/>
          <p:nvPr/>
        </p:nvSpPr>
        <p:spPr>
          <a:xfrm>
            <a:off x="1066800" y="2019300"/>
            <a:ext cx="380360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Previous technology use at home significantly predicts treatment engagement</a:t>
            </a:r>
            <a:endParaRPr lang="en-US" sz="1200" dirty="0"/>
          </a:p>
        </p:txBody>
      </p:sp>
      <p:sp>
        <p:nvSpPr>
          <p:cNvPr id="25" name="Text 4"/>
          <p:cNvSpPr/>
          <p:nvPr/>
        </p:nvSpPr>
        <p:spPr>
          <a:xfrm>
            <a:off x="990600" y="2933700"/>
            <a:ext cx="387980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Geographic Location</a:t>
            </a:r>
            <a:endParaRPr lang="en-US" sz="1200" dirty="0"/>
          </a:p>
        </p:txBody>
      </p:sp>
      <p:sp>
        <p:nvSpPr>
          <p:cNvPr id="26" name="Text 5"/>
          <p:cNvSpPr/>
          <p:nvPr/>
        </p:nvSpPr>
        <p:spPr>
          <a:xfrm>
            <a:off x="990600" y="3162300"/>
            <a:ext cx="387980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Rural patients show higher engagement with home digital therapies</a:t>
            </a:r>
            <a:endParaRPr lang="en-US" sz="1200" dirty="0"/>
          </a:p>
        </p:txBody>
      </p:sp>
      <p:sp>
        <p:nvSpPr>
          <p:cNvPr id="27" name="Text 6"/>
          <p:cNvSpPr/>
          <p:nvPr/>
        </p:nvSpPr>
        <p:spPr>
          <a:xfrm>
            <a:off x="1009650" y="4076700"/>
            <a:ext cx="386075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Age Demographics</a:t>
            </a:r>
            <a:endParaRPr lang="en-US" sz="1200" dirty="0"/>
          </a:p>
        </p:txBody>
      </p:sp>
      <p:sp>
        <p:nvSpPr>
          <p:cNvPr id="28" name="Text 7"/>
          <p:cNvSpPr/>
          <p:nvPr/>
        </p:nvSpPr>
        <p:spPr>
          <a:xfrm>
            <a:off x="1009650" y="4305300"/>
            <a:ext cx="386075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Older patients (51-70 years) demonstrate greater treatment adherence</a:t>
            </a:r>
            <a:endParaRPr lang="en-US" sz="1200" dirty="0"/>
          </a:p>
        </p:txBody>
      </p:sp>
      <p:sp>
        <p:nvSpPr>
          <p:cNvPr id="29" name="Text 8"/>
          <p:cNvSpPr/>
          <p:nvPr/>
        </p:nvSpPr>
        <p:spPr>
          <a:xfrm>
            <a:off x="819150" y="5295900"/>
            <a:ext cx="4260800" cy="8001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 </a:t>
            </a:r>
            <a:r>
              <a:rPr lang="en-US" sz="1350" b="1" dirty="0">
                <a:solidFill>
                  <a:srgbClr val="FFFFFF"/>
                </a:solidFill>
                <a:latin typeface="ui-sans-serif" pitchFamily="34" charset="0"/>
                <a:ea typeface="ui-sans-serif" pitchFamily="34" charset="-122"/>
                <a:cs typeface="ui-sans-serif" pitchFamily="34" charset="-120"/>
              </a:rPr>
              <a:t>Surprising Insight:</a:t>
            </a:r>
            <a:r>
              <a:rPr lang="en-US" sz="1350" dirty="0">
                <a:solidFill>
                  <a:srgbClr val="FFFFFF"/>
                </a:solidFill>
                <a:latin typeface="ui-sans-serif" pitchFamily="34" charset="0"/>
                <a:ea typeface="ui-sans-serif" pitchFamily="34" charset="-122"/>
                <a:cs typeface="ui-sans-serif" pitchFamily="34" charset="-120"/>
              </a:rPr>
              <a:t> Rural and elderly patients show higher engagement with home digital therapies than younger urban patients</a:t>
            </a:r>
            <a:endParaRPr lang="en-US" sz="1350" dirty="0"/>
          </a:p>
        </p:txBody>
      </p:sp>
      <p:sp>
        <p:nvSpPr>
          <p:cNvPr id="30" name="Text 9"/>
          <p:cNvSpPr/>
          <p:nvPr/>
        </p:nvSpPr>
        <p:spPr>
          <a:xfrm>
            <a:off x="5480000" y="1409700"/>
            <a:ext cx="7231261"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Session Completion Analysis</a:t>
            </a:r>
            <a:endParaRPr lang="en-US" sz="1800" dirty="0"/>
          </a:p>
        </p:txBody>
      </p:sp>
      <p:sp>
        <p:nvSpPr>
          <p:cNvPr id="31" name="Text 10"/>
          <p:cNvSpPr/>
          <p:nvPr/>
        </p:nvSpPr>
        <p:spPr>
          <a:xfrm>
            <a:off x="5480000" y="1866900"/>
            <a:ext cx="7231261" cy="2286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Comparing session completion rates between patient groups</a:t>
            </a:r>
            <a:endParaRPr lang="en-US" sz="1200" dirty="0"/>
          </a:p>
        </p:txBody>
      </p:sp>
      <p:sp>
        <p:nvSpPr>
          <p:cNvPr id="32" name="Text 11"/>
          <p:cNvSpPr/>
          <p:nvPr/>
        </p:nvSpPr>
        <p:spPr>
          <a:xfrm>
            <a:off x="5803850" y="5029200"/>
            <a:ext cx="2708225" cy="3810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 Rural patients completed </a:t>
            </a:r>
            <a:r>
              <a:rPr lang="en-US" sz="1050" b="1" dirty="0">
                <a:solidFill>
                  <a:srgbClr val="5EEAD4"/>
                </a:solidFill>
                <a:latin typeface="ui-sans-serif" pitchFamily="34" charset="0"/>
                <a:ea typeface="ui-sans-serif" pitchFamily="34" charset="-122"/>
                <a:cs typeface="ui-sans-serif" pitchFamily="34" charset="-120"/>
              </a:rPr>
              <a:t>11.54</a:t>
            </a:r>
            <a:r>
              <a:rPr lang="en-US" sz="1050" dirty="0">
                <a:solidFill>
                  <a:srgbClr val="D1D5DB"/>
                </a:solidFill>
                <a:latin typeface="ui-sans-serif" pitchFamily="34" charset="0"/>
                <a:ea typeface="ui-sans-serif" pitchFamily="34" charset="-122"/>
                <a:cs typeface="ui-sans-serif" pitchFamily="34" charset="-120"/>
              </a:rPr>
              <a:t> more sessions (p=.001)</a:t>
            </a:r>
            <a:endParaRPr lang="en-US" sz="1050" dirty="0"/>
          </a:p>
        </p:txBody>
      </p:sp>
      <p:sp>
        <p:nvSpPr>
          <p:cNvPr id="33" name="Text 12"/>
          <p:cNvSpPr/>
          <p:nvPr/>
        </p:nvSpPr>
        <p:spPr>
          <a:xfrm>
            <a:off x="8683526" y="5029200"/>
            <a:ext cx="2708225" cy="3810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Elderly patients (51-70) completed </a:t>
            </a:r>
            <a:r>
              <a:rPr lang="en-US" sz="1050" b="1" dirty="0">
                <a:solidFill>
                  <a:srgbClr val="5EEAD4"/>
                </a:solidFill>
                <a:latin typeface="ui-sans-serif" pitchFamily="34" charset="0"/>
                <a:ea typeface="ui-sans-serif" pitchFamily="34" charset="-122"/>
                <a:cs typeface="ui-sans-serif" pitchFamily="34" charset="-120"/>
              </a:rPr>
              <a:t>5.01</a:t>
            </a:r>
            <a:r>
              <a:rPr lang="en-US" sz="1050" dirty="0">
                <a:solidFill>
                  <a:srgbClr val="D1D5DB"/>
                </a:solidFill>
                <a:latin typeface="ui-sans-serif" pitchFamily="34" charset="0"/>
                <a:ea typeface="ui-sans-serif" pitchFamily="34" charset="-122"/>
                <a:cs typeface="ui-sans-serif" pitchFamily="34" charset="-120"/>
              </a:rPr>
              <a:t> more sessions (p=.04)</a:t>
            </a:r>
            <a:endParaRPr lang="en-US" sz="1050" dirty="0"/>
          </a:p>
        </p:txBody>
      </p:sp>
      <p:sp>
        <p:nvSpPr>
          <p:cNvPr id="34" name="Text 13"/>
          <p:cNvSpPr/>
          <p:nvPr/>
        </p:nvSpPr>
        <p:spPr>
          <a:xfrm>
            <a:off x="7785497" y="65151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11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181100"/>
            <a:ext cx="5524500" cy="2933700"/>
          </a:xfrm>
          <a:prstGeom prst="rect">
            <a:avLst/>
          </a:prstGeom>
        </p:spPr>
      </p:pic>
      <p:pic>
        <p:nvPicPr>
          <p:cNvPr id="6" name="Image 4" descr="preencoded.png"/>
          <p:cNvPicPr>
            <a:picLocks noChangeAspect="1"/>
          </p:cNvPicPr>
          <p:nvPr/>
        </p:nvPicPr>
        <p:blipFill>
          <a:blip r:embed="rId7"/>
          <a:stretch>
            <a:fillRect/>
          </a:stretch>
        </p:blipFill>
        <p:spPr>
          <a:xfrm>
            <a:off x="647700" y="1562100"/>
            <a:ext cx="228600" cy="228600"/>
          </a:xfrm>
          <a:prstGeom prst="rect">
            <a:avLst/>
          </a:prstGeom>
        </p:spPr>
      </p:pic>
      <p:pic>
        <p:nvPicPr>
          <p:cNvPr id="7" name="Image 5" descr="preencoded.png"/>
          <p:cNvPicPr>
            <a:picLocks noChangeAspect="1"/>
          </p:cNvPicPr>
          <p:nvPr/>
        </p:nvPicPr>
        <p:blipFill>
          <a:blip r:embed="rId8"/>
          <a:stretch>
            <a:fillRect/>
          </a:stretch>
        </p:blipFill>
        <p:spPr>
          <a:xfrm>
            <a:off x="647700" y="2133600"/>
            <a:ext cx="171450" cy="171450"/>
          </a:xfrm>
          <a:prstGeom prst="rect">
            <a:avLst/>
          </a:prstGeom>
        </p:spPr>
      </p:pic>
      <p:pic>
        <p:nvPicPr>
          <p:cNvPr id="8" name="Image 6" descr="preencoded.png"/>
          <p:cNvPicPr>
            <a:picLocks noChangeAspect="1"/>
          </p:cNvPicPr>
          <p:nvPr/>
        </p:nvPicPr>
        <p:blipFill>
          <a:blip r:embed="rId9"/>
          <a:stretch>
            <a:fillRect/>
          </a:stretch>
        </p:blipFill>
        <p:spPr>
          <a:xfrm>
            <a:off x="647700" y="2781300"/>
            <a:ext cx="171450" cy="171450"/>
          </a:xfrm>
          <a:prstGeom prst="rect">
            <a:avLst/>
          </a:prstGeom>
        </p:spPr>
      </p:pic>
      <p:pic>
        <p:nvPicPr>
          <p:cNvPr id="9" name="Image 7" descr="preencoded.png"/>
          <p:cNvPicPr>
            <a:picLocks noChangeAspect="1"/>
          </p:cNvPicPr>
          <p:nvPr/>
        </p:nvPicPr>
        <p:blipFill>
          <a:blip r:embed="rId10"/>
          <a:stretch>
            <a:fillRect/>
          </a:stretch>
        </p:blipFill>
        <p:spPr>
          <a:xfrm>
            <a:off x="647700" y="3429000"/>
            <a:ext cx="171450" cy="171450"/>
          </a:xfrm>
          <a:prstGeom prst="rect">
            <a:avLst/>
          </a:prstGeom>
        </p:spPr>
      </p:pic>
      <p:pic>
        <p:nvPicPr>
          <p:cNvPr id="10" name="Image 8" descr="preencoded.png"/>
          <p:cNvPicPr>
            <a:picLocks noChangeAspect="1"/>
          </p:cNvPicPr>
          <p:nvPr/>
        </p:nvPicPr>
        <p:blipFill>
          <a:blip r:embed="rId11"/>
          <a:stretch>
            <a:fillRect/>
          </a:stretch>
        </p:blipFill>
        <p:spPr>
          <a:xfrm>
            <a:off x="457200" y="4305300"/>
            <a:ext cx="5524500" cy="2057400"/>
          </a:xfrm>
          <a:prstGeom prst="rect">
            <a:avLst/>
          </a:prstGeom>
        </p:spPr>
      </p:pic>
      <p:pic>
        <p:nvPicPr>
          <p:cNvPr id="11" name="Image 9" descr="preencoded.png"/>
          <p:cNvPicPr>
            <a:picLocks noChangeAspect="1"/>
          </p:cNvPicPr>
          <p:nvPr/>
        </p:nvPicPr>
        <p:blipFill>
          <a:blip r:embed="rId12"/>
          <a:stretch>
            <a:fillRect/>
          </a:stretch>
        </p:blipFill>
        <p:spPr>
          <a:xfrm>
            <a:off x="647700" y="4533900"/>
            <a:ext cx="285750" cy="228600"/>
          </a:xfrm>
          <a:prstGeom prst="rect">
            <a:avLst/>
          </a:prstGeom>
        </p:spPr>
      </p:pic>
      <p:pic>
        <p:nvPicPr>
          <p:cNvPr id="12" name="Image 10" descr="preencoded.png"/>
          <p:cNvPicPr>
            <a:picLocks noChangeAspect="1"/>
          </p:cNvPicPr>
          <p:nvPr/>
        </p:nvPicPr>
        <p:blipFill>
          <a:blip r:embed="rId13"/>
          <a:stretch>
            <a:fillRect/>
          </a:stretch>
        </p:blipFill>
        <p:spPr>
          <a:xfrm>
            <a:off x="647700" y="4914900"/>
            <a:ext cx="285750" cy="381000"/>
          </a:xfrm>
          <a:prstGeom prst="rect">
            <a:avLst/>
          </a:prstGeom>
        </p:spPr>
      </p:pic>
      <p:pic>
        <p:nvPicPr>
          <p:cNvPr id="13" name="Image 11" descr="preencoded.png"/>
          <p:cNvPicPr>
            <a:picLocks noChangeAspect="1"/>
          </p:cNvPicPr>
          <p:nvPr/>
        </p:nvPicPr>
        <p:blipFill>
          <a:blip r:embed="rId14"/>
          <a:stretch>
            <a:fillRect/>
          </a:stretch>
        </p:blipFill>
        <p:spPr>
          <a:xfrm>
            <a:off x="723900" y="5019675"/>
            <a:ext cx="133350" cy="152400"/>
          </a:xfrm>
          <a:prstGeom prst="rect">
            <a:avLst/>
          </a:prstGeom>
        </p:spPr>
      </p:pic>
      <p:pic>
        <p:nvPicPr>
          <p:cNvPr id="14" name="Image 12" descr="preencoded.png"/>
          <p:cNvPicPr>
            <a:picLocks noChangeAspect="1"/>
          </p:cNvPicPr>
          <p:nvPr/>
        </p:nvPicPr>
        <p:blipFill>
          <a:blip r:embed="rId15"/>
          <a:stretch>
            <a:fillRect/>
          </a:stretch>
        </p:blipFill>
        <p:spPr>
          <a:xfrm>
            <a:off x="647700" y="5486400"/>
            <a:ext cx="342900" cy="381000"/>
          </a:xfrm>
          <a:prstGeom prst="rect">
            <a:avLst/>
          </a:prstGeom>
        </p:spPr>
      </p:pic>
      <p:pic>
        <p:nvPicPr>
          <p:cNvPr id="15" name="Image 13" descr="preencoded.png"/>
          <p:cNvPicPr>
            <a:picLocks noChangeAspect="1"/>
          </p:cNvPicPr>
          <p:nvPr/>
        </p:nvPicPr>
        <p:blipFill>
          <a:blip r:embed="rId16"/>
          <a:stretch>
            <a:fillRect/>
          </a:stretch>
        </p:blipFill>
        <p:spPr>
          <a:xfrm>
            <a:off x="723900" y="5591175"/>
            <a:ext cx="190500" cy="152400"/>
          </a:xfrm>
          <a:prstGeom prst="rect">
            <a:avLst/>
          </a:prstGeom>
        </p:spPr>
      </p:pic>
      <p:pic>
        <p:nvPicPr>
          <p:cNvPr id="16" name="Image 14" descr="preencoded.png"/>
          <p:cNvPicPr>
            <a:picLocks noChangeAspect="1"/>
          </p:cNvPicPr>
          <p:nvPr/>
        </p:nvPicPr>
        <p:blipFill>
          <a:blip r:embed="rId17"/>
          <a:stretch>
            <a:fillRect/>
          </a:stretch>
        </p:blipFill>
        <p:spPr>
          <a:xfrm>
            <a:off x="6210300" y="1181100"/>
            <a:ext cx="5524500" cy="1447800"/>
          </a:xfrm>
          <a:prstGeom prst="rect">
            <a:avLst/>
          </a:prstGeom>
        </p:spPr>
      </p:pic>
      <p:pic>
        <p:nvPicPr>
          <p:cNvPr id="17" name="Image 15" descr="preencoded.png"/>
          <p:cNvPicPr>
            <a:picLocks noChangeAspect="1"/>
          </p:cNvPicPr>
          <p:nvPr/>
        </p:nvPicPr>
        <p:blipFill>
          <a:blip r:embed="rId18"/>
          <a:stretch>
            <a:fillRect/>
          </a:stretch>
        </p:blipFill>
        <p:spPr>
          <a:xfrm>
            <a:off x="6400800" y="1409700"/>
            <a:ext cx="257175" cy="228600"/>
          </a:xfrm>
          <a:prstGeom prst="rect">
            <a:avLst/>
          </a:prstGeom>
        </p:spPr>
      </p:pic>
      <p:pic>
        <p:nvPicPr>
          <p:cNvPr id="18" name="Image 16" descr="preencoded.png"/>
          <p:cNvPicPr>
            <a:picLocks noChangeAspect="1"/>
          </p:cNvPicPr>
          <p:nvPr/>
        </p:nvPicPr>
        <p:blipFill>
          <a:blip r:embed="rId19"/>
          <a:stretch>
            <a:fillRect/>
          </a:stretch>
        </p:blipFill>
        <p:spPr>
          <a:xfrm>
            <a:off x="6210300" y="2819400"/>
            <a:ext cx="5524500" cy="2476500"/>
          </a:xfrm>
          <a:prstGeom prst="rect">
            <a:avLst/>
          </a:prstGeom>
        </p:spPr>
      </p:pic>
      <p:pic>
        <p:nvPicPr>
          <p:cNvPr id="19" name="Image 17" descr="preencoded.png"/>
          <p:cNvPicPr>
            <a:picLocks noChangeAspect="1"/>
          </p:cNvPicPr>
          <p:nvPr/>
        </p:nvPicPr>
        <p:blipFill>
          <a:blip r:embed="rId20"/>
          <a:stretch>
            <a:fillRect/>
          </a:stretch>
        </p:blipFill>
        <p:spPr>
          <a:xfrm>
            <a:off x="6362700" y="3314700"/>
            <a:ext cx="4762500" cy="1714500"/>
          </a:xfrm>
          <a:prstGeom prst="rect">
            <a:avLst/>
          </a:prstGeom>
        </p:spPr>
      </p:pic>
      <p:sp>
        <p:nvSpPr>
          <p:cNvPr id="20"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Digital Assessment and Remote Monitoring</a:t>
            </a:r>
            <a:endParaRPr lang="en-US" sz="2700" dirty="0"/>
          </a:p>
        </p:txBody>
      </p:sp>
      <p:sp>
        <p:nvSpPr>
          <p:cNvPr id="21" name="Text 1"/>
          <p:cNvSpPr/>
          <p:nvPr/>
        </p:nvSpPr>
        <p:spPr>
          <a:xfrm>
            <a:off x="990600" y="1371600"/>
            <a:ext cx="5143500" cy="6096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Digital Neuropsychological Assessment</a:t>
            </a:r>
            <a:endParaRPr lang="en-US" sz="1800" dirty="0"/>
          </a:p>
        </p:txBody>
      </p:sp>
      <p:sp>
        <p:nvSpPr>
          <p:cNvPr id="22" name="Text 2"/>
          <p:cNvSpPr/>
          <p:nvPr/>
        </p:nvSpPr>
        <p:spPr>
          <a:xfrm>
            <a:off x="933450" y="2095500"/>
            <a:ext cx="4857750" cy="5334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Tablet-based d-NPA shows high feasibility with 94% completion rate for ABI patients</a:t>
            </a:r>
            <a:endParaRPr lang="en-US" sz="1350" dirty="0"/>
          </a:p>
        </p:txBody>
      </p:sp>
      <p:sp>
        <p:nvSpPr>
          <p:cNvPr id="23" name="Text 3"/>
          <p:cNvSpPr/>
          <p:nvPr/>
        </p:nvSpPr>
        <p:spPr>
          <a:xfrm>
            <a:off x="933450" y="2743200"/>
            <a:ext cx="4857750" cy="5334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Key challenge: Traditional paper norms don't apply to digital format</a:t>
            </a:r>
            <a:endParaRPr lang="en-US" sz="1350" dirty="0"/>
          </a:p>
        </p:txBody>
      </p:sp>
      <p:sp>
        <p:nvSpPr>
          <p:cNvPr id="24" name="Text 4"/>
          <p:cNvSpPr/>
          <p:nvPr/>
        </p:nvSpPr>
        <p:spPr>
          <a:xfrm>
            <a:off x="933450" y="3390900"/>
            <a:ext cx="4857750" cy="5334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34% of healthy controls scored below 10th percentile on digital versions</a:t>
            </a:r>
            <a:endParaRPr lang="en-US" sz="1350" dirty="0"/>
          </a:p>
        </p:txBody>
      </p:sp>
      <p:sp>
        <p:nvSpPr>
          <p:cNvPr id="25" name="Text 5"/>
          <p:cNvSpPr/>
          <p:nvPr/>
        </p:nvSpPr>
        <p:spPr>
          <a:xfrm>
            <a:off x="1047750" y="4495800"/>
            <a:ext cx="617220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Implementation Challenges</a:t>
            </a:r>
            <a:endParaRPr lang="en-US" sz="1800" dirty="0"/>
          </a:p>
        </p:txBody>
      </p:sp>
      <p:sp>
        <p:nvSpPr>
          <p:cNvPr id="26" name="Text 6"/>
          <p:cNvSpPr/>
          <p:nvPr/>
        </p:nvSpPr>
        <p:spPr>
          <a:xfrm>
            <a:off x="1047750" y="4914900"/>
            <a:ext cx="4256038"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Normative Data</a:t>
            </a:r>
            <a:endParaRPr lang="en-US" sz="1200" dirty="0"/>
          </a:p>
        </p:txBody>
      </p:sp>
      <p:sp>
        <p:nvSpPr>
          <p:cNvPr id="27" name="Text 7"/>
          <p:cNvSpPr/>
          <p:nvPr/>
        </p:nvSpPr>
        <p:spPr>
          <a:xfrm>
            <a:off x="1047750" y="5143500"/>
            <a:ext cx="5107245" cy="2286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Need for new, validated norms specific to digital format</a:t>
            </a:r>
            <a:endParaRPr lang="en-US" sz="1200" dirty="0"/>
          </a:p>
        </p:txBody>
      </p:sp>
      <p:sp>
        <p:nvSpPr>
          <p:cNvPr id="28" name="Text 8"/>
          <p:cNvSpPr/>
          <p:nvPr/>
        </p:nvSpPr>
        <p:spPr>
          <a:xfrm>
            <a:off x="1104900" y="5486400"/>
            <a:ext cx="468630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Population Differences</a:t>
            </a:r>
            <a:endParaRPr lang="en-US" sz="1200" dirty="0"/>
          </a:p>
        </p:txBody>
      </p:sp>
      <p:sp>
        <p:nvSpPr>
          <p:cNvPr id="29" name="Text 9"/>
          <p:cNvSpPr/>
          <p:nvPr/>
        </p:nvSpPr>
        <p:spPr>
          <a:xfrm>
            <a:off x="1104900" y="5715000"/>
            <a:ext cx="468630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Digital format may affect performance across different demographics</a:t>
            </a:r>
            <a:endParaRPr lang="en-US" sz="1200" dirty="0"/>
          </a:p>
        </p:txBody>
      </p:sp>
      <p:sp>
        <p:nvSpPr>
          <p:cNvPr id="30" name="Text 10"/>
          <p:cNvSpPr/>
          <p:nvPr/>
        </p:nvSpPr>
        <p:spPr>
          <a:xfrm>
            <a:off x="6772275" y="1371600"/>
            <a:ext cx="617220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Remote Monitoring for TBI</a:t>
            </a:r>
            <a:endParaRPr lang="en-US" sz="1800" dirty="0"/>
          </a:p>
        </p:txBody>
      </p:sp>
      <p:sp>
        <p:nvSpPr>
          <p:cNvPr id="31" name="Text 11"/>
          <p:cNvSpPr/>
          <p:nvPr/>
        </p:nvSpPr>
        <p:spPr>
          <a:xfrm>
            <a:off x="6400800" y="1790700"/>
            <a:ext cx="5143500" cy="5334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Electronic surveys for mTBI follow-up show practical utility in identifying patients with persistent symptoms.</a:t>
            </a:r>
            <a:endParaRPr lang="en-US" sz="1350" dirty="0"/>
          </a:p>
        </p:txBody>
      </p:sp>
      <p:sp>
        <p:nvSpPr>
          <p:cNvPr id="32" name="Text 12"/>
          <p:cNvSpPr/>
          <p:nvPr/>
        </p:nvSpPr>
        <p:spPr>
          <a:xfrm>
            <a:off x="6362700" y="2971800"/>
            <a:ext cx="6263640" cy="266700"/>
          </a:xfrm>
          <a:prstGeom prst="rect">
            <a:avLst/>
          </a:prstGeom>
          <a:noFill/>
          <a:ln/>
        </p:spPr>
        <p:txBody>
          <a:bodyPr vert="horz" wrap="square" lIns="0" tIns="0" rIns="0" bIns="0" rtlCol="0" anchor="t"/>
          <a:lstStyle/>
          <a:p>
            <a:pPr marL="0" indent="0">
              <a:lnSpc>
                <a:spcPts val="2100"/>
              </a:lnSpc>
              <a:buNone/>
            </a:pPr>
            <a:r>
              <a:rPr lang="en-US" sz="1500" dirty="0">
                <a:solidFill>
                  <a:srgbClr val="5EEAD4"/>
                </a:solidFill>
                <a:latin typeface="ui-sans-serif" pitchFamily="34" charset="0"/>
                <a:ea typeface="ui-sans-serif" pitchFamily="34" charset="-122"/>
                <a:cs typeface="ui-sans-serif" pitchFamily="34" charset="-120"/>
              </a:rPr>
              <a:t>Follow-up Completion Rates</a:t>
            </a:r>
            <a:endParaRPr lang="en-US" sz="1500" dirty="0"/>
          </a:p>
        </p:txBody>
      </p:sp>
      <p:sp>
        <p:nvSpPr>
          <p:cNvPr id="33" name="Text 13"/>
          <p:cNvSpPr/>
          <p:nvPr/>
        </p:nvSpPr>
        <p:spPr>
          <a:xfrm>
            <a:off x="7785497" y="65151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12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72771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181100"/>
            <a:ext cx="4565600" cy="3543300"/>
          </a:xfrm>
          <a:prstGeom prst="rect">
            <a:avLst/>
          </a:prstGeom>
        </p:spPr>
      </p:pic>
      <p:pic>
        <p:nvPicPr>
          <p:cNvPr id="6" name="Image 4" descr="preencoded.png"/>
          <p:cNvPicPr>
            <a:picLocks noChangeAspect="1"/>
          </p:cNvPicPr>
          <p:nvPr/>
        </p:nvPicPr>
        <p:blipFill>
          <a:blip r:embed="rId7"/>
          <a:stretch>
            <a:fillRect/>
          </a:stretch>
        </p:blipFill>
        <p:spPr>
          <a:xfrm>
            <a:off x="647700" y="2743200"/>
            <a:ext cx="171450" cy="171450"/>
          </a:xfrm>
          <a:prstGeom prst="rect">
            <a:avLst/>
          </a:prstGeom>
        </p:spPr>
      </p:pic>
      <p:pic>
        <p:nvPicPr>
          <p:cNvPr id="7" name="Image 5" descr="preencoded.png"/>
          <p:cNvPicPr>
            <a:picLocks noChangeAspect="1"/>
          </p:cNvPicPr>
          <p:nvPr/>
        </p:nvPicPr>
        <p:blipFill>
          <a:blip r:embed="rId7"/>
          <a:stretch>
            <a:fillRect/>
          </a:stretch>
        </p:blipFill>
        <p:spPr>
          <a:xfrm>
            <a:off x="647700" y="3657600"/>
            <a:ext cx="171450" cy="171450"/>
          </a:xfrm>
          <a:prstGeom prst="rect">
            <a:avLst/>
          </a:prstGeom>
        </p:spPr>
      </p:pic>
      <p:pic>
        <p:nvPicPr>
          <p:cNvPr id="8" name="Image 6" descr="preencoded.png"/>
          <p:cNvPicPr>
            <a:picLocks noChangeAspect="1"/>
          </p:cNvPicPr>
          <p:nvPr/>
        </p:nvPicPr>
        <p:blipFill>
          <a:blip r:embed="rId7"/>
          <a:stretch>
            <a:fillRect/>
          </a:stretch>
        </p:blipFill>
        <p:spPr>
          <a:xfrm>
            <a:off x="647700" y="4305300"/>
            <a:ext cx="171450" cy="171450"/>
          </a:xfrm>
          <a:prstGeom prst="rect">
            <a:avLst/>
          </a:prstGeom>
        </p:spPr>
      </p:pic>
      <p:pic>
        <p:nvPicPr>
          <p:cNvPr id="9" name="Image 7" descr="preencoded.png"/>
          <p:cNvPicPr>
            <a:picLocks noChangeAspect="1"/>
          </p:cNvPicPr>
          <p:nvPr/>
        </p:nvPicPr>
        <p:blipFill>
          <a:blip r:embed="rId8"/>
          <a:stretch>
            <a:fillRect/>
          </a:stretch>
        </p:blipFill>
        <p:spPr>
          <a:xfrm>
            <a:off x="457200" y="4914900"/>
            <a:ext cx="4565600" cy="1905000"/>
          </a:xfrm>
          <a:prstGeom prst="rect">
            <a:avLst/>
          </a:prstGeom>
        </p:spPr>
      </p:pic>
      <p:pic>
        <p:nvPicPr>
          <p:cNvPr id="10" name="Image 8" descr="preencoded.png"/>
          <p:cNvPicPr>
            <a:picLocks noChangeAspect="1"/>
          </p:cNvPicPr>
          <p:nvPr/>
        </p:nvPicPr>
        <p:blipFill>
          <a:blip r:embed="rId9"/>
          <a:stretch>
            <a:fillRect/>
          </a:stretch>
        </p:blipFill>
        <p:spPr>
          <a:xfrm>
            <a:off x="647700" y="5486400"/>
            <a:ext cx="466725" cy="495300"/>
          </a:xfrm>
          <a:prstGeom prst="rect">
            <a:avLst/>
          </a:prstGeom>
        </p:spPr>
      </p:pic>
      <p:pic>
        <p:nvPicPr>
          <p:cNvPr id="11" name="Image 9" descr="preencoded.png"/>
          <p:cNvPicPr>
            <a:picLocks noChangeAspect="1"/>
          </p:cNvPicPr>
          <p:nvPr/>
        </p:nvPicPr>
        <p:blipFill>
          <a:blip r:embed="rId10"/>
          <a:stretch>
            <a:fillRect/>
          </a:stretch>
        </p:blipFill>
        <p:spPr>
          <a:xfrm>
            <a:off x="762000" y="5600700"/>
            <a:ext cx="238125" cy="266700"/>
          </a:xfrm>
          <a:prstGeom prst="rect">
            <a:avLst/>
          </a:prstGeom>
        </p:spPr>
      </p:pic>
      <p:pic>
        <p:nvPicPr>
          <p:cNvPr id="12" name="Image 10" descr="preencoded.png"/>
          <p:cNvPicPr>
            <a:picLocks noChangeAspect="1"/>
          </p:cNvPicPr>
          <p:nvPr/>
        </p:nvPicPr>
        <p:blipFill>
          <a:blip r:embed="rId11"/>
          <a:stretch>
            <a:fillRect/>
          </a:stretch>
        </p:blipFill>
        <p:spPr>
          <a:xfrm>
            <a:off x="5251400" y="1181100"/>
            <a:ext cx="6483251" cy="5638800"/>
          </a:xfrm>
          <a:prstGeom prst="rect">
            <a:avLst/>
          </a:prstGeom>
        </p:spPr>
      </p:pic>
      <p:pic>
        <p:nvPicPr>
          <p:cNvPr id="13" name="Image 11" descr="preencoded.png"/>
          <p:cNvPicPr>
            <a:picLocks noChangeAspect="1"/>
          </p:cNvPicPr>
          <p:nvPr/>
        </p:nvPicPr>
        <p:blipFill>
          <a:blip r:embed="rId12"/>
          <a:stretch>
            <a:fillRect/>
          </a:stretch>
        </p:blipFill>
        <p:spPr>
          <a:xfrm>
            <a:off x="5441900" y="1828800"/>
            <a:ext cx="6102251" cy="2437061"/>
          </a:xfrm>
          <a:prstGeom prst="rect">
            <a:avLst/>
          </a:prstGeom>
        </p:spPr>
      </p:pic>
      <p:pic>
        <p:nvPicPr>
          <p:cNvPr id="14" name="Image 12" descr="preencoded.png"/>
          <p:cNvPicPr>
            <a:picLocks noChangeAspect="1"/>
          </p:cNvPicPr>
          <p:nvPr/>
        </p:nvPicPr>
        <p:blipFill>
          <a:blip r:embed="rId13"/>
          <a:stretch>
            <a:fillRect/>
          </a:stretch>
        </p:blipFill>
        <p:spPr>
          <a:xfrm>
            <a:off x="5441900" y="4495800"/>
            <a:ext cx="1957834" cy="1104900"/>
          </a:xfrm>
          <a:prstGeom prst="rect">
            <a:avLst/>
          </a:prstGeom>
        </p:spPr>
      </p:pic>
      <p:pic>
        <p:nvPicPr>
          <p:cNvPr id="15" name="Image 13" descr="preencoded.png"/>
          <p:cNvPicPr>
            <a:picLocks noChangeAspect="1"/>
          </p:cNvPicPr>
          <p:nvPr/>
        </p:nvPicPr>
        <p:blipFill>
          <a:blip r:embed="rId14"/>
          <a:stretch>
            <a:fillRect/>
          </a:stretch>
        </p:blipFill>
        <p:spPr>
          <a:xfrm>
            <a:off x="5556200" y="5143500"/>
            <a:ext cx="1729234" cy="76200"/>
          </a:xfrm>
          <a:prstGeom prst="rect">
            <a:avLst/>
          </a:prstGeom>
        </p:spPr>
      </p:pic>
      <p:pic>
        <p:nvPicPr>
          <p:cNvPr id="16" name="Image 14" descr="preencoded.png"/>
          <p:cNvPicPr>
            <a:picLocks noChangeAspect="1"/>
          </p:cNvPicPr>
          <p:nvPr/>
        </p:nvPicPr>
        <p:blipFill>
          <a:blip r:embed="rId15"/>
          <a:stretch>
            <a:fillRect/>
          </a:stretch>
        </p:blipFill>
        <p:spPr>
          <a:xfrm>
            <a:off x="5556200" y="5143500"/>
            <a:ext cx="1020217" cy="76200"/>
          </a:xfrm>
          <a:prstGeom prst="rect">
            <a:avLst/>
          </a:prstGeom>
        </p:spPr>
      </p:pic>
      <p:pic>
        <p:nvPicPr>
          <p:cNvPr id="17" name="Image 15" descr="preencoded.png"/>
          <p:cNvPicPr>
            <a:picLocks noChangeAspect="1"/>
          </p:cNvPicPr>
          <p:nvPr/>
        </p:nvPicPr>
        <p:blipFill>
          <a:blip r:embed="rId16"/>
          <a:stretch>
            <a:fillRect/>
          </a:stretch>
        </p:blipFill>
        <p:spPr>
          <a:xfrm>
            <a:off x="7514034" y="4495800"/>
            <a:ext cx="1957834" cy="1104900"/>
          </a:xfrm>
          <a:prstGeom prst="rect">
            <a:avLst/>
          </a:prstGeom>
        </p:spPr>
      </p:pic>
      <p:pic>
        <p:nvPicPr>
          <p:cNvPr id="18" name="Image 16" descr="preencoded.png"/>
          <p:cNvPicPr>
            <a:picLocks noChangeAspect="1"/>
          </p:cNvPicPr>
          <p:nvPr/>
        </p:nvPicPr>
        <p:blipFill>
          <a:blip r:embed="rId17"/>
          <a:stretch>
            <a:fillRect/>
          </a:stretch>
        </p:blipFill>
        <p:spPr>
          <a:xfrm>
            <a:off x="7628334" y="5143500"/>
            <a:ext cx="1729234" cy="76200"/>
          </a:xfrm>
          <a:prstGeom prst="rect">
            <a:avLst/>
          </a:prstGeom>
        </p:spPr>
      </p:pic>
      <p:pic>
        <p:nvPicPr>
          <p:cNvPr id="19" name="Image 17" descr="preencoded.png"/>
          <p:cNvPicPr>
            <a:picLocks noChangeAspect="1"/>
          </p:cNvPicPr>
          <p:nvPr/>
        </p:nvPicPr>
        <p:blipFill>
          <a:blip r:embed="rId18"/>
          <a:stretch>
            <a:fillRect/>
          </a:stretch>
        </p:blipFill>
        <p:spPr>
          <a:xfrm>
            <a:off x="7628334" y="5143500"/>
            <a:ext cx="864543" cy="76200"/>
          </a:xfrm>
          <a:prstGeom prst="rect">
            <a:avLst/>
          </a:prstGeom>
        </p:spPr>
      </p:pic>
      <p:pic>
        <p:nvPicPr>
          <p:cNvPr id="20" name="Image 18" descr="preencoded.png"/>
          <p:cNvPicPr>
            <a:picLocks noChangeAspect="1"/>
          </p:cNvPicPr>
          <p:nvPr/>
        </p:nvPicPr>
        <p:blipFill>
          <a:blip r:embed="rId13"/>
          <a:stretch>
            <a:fillRect/>
          </a:stretch>
        </p:blipFill>
        <p:spPr>
          <a:xfrm>
            <a:off x="9586168" y="4495800"/>
            <a:ext cx="1957834" cy="1104900"/>
          </a:xfrm>
          <a:prstGeom prst="rect">
            <a:avLst/>
          </a:prstGeom>
        </p:spPr>
      </p:pic>
      <p:pic>
        <p:nvPicPr>
          <p:cNvPr id="21" name="Image 19" descr="preencoded.png"/>
          <p:cNvPicPr>
            <a:picLocks noChangeAspect="1"/>
          </p:cNvPicPr>
          <p:nvPr/>
        </p:nvPicPr>
        <p:blipFill>
          <a:blip r:embed="rId19"/>
          <a:stretch>
            <a:fillRect/>
          </a:stretch>
        </p:blipFill>
        <p:spPr>
          <a:xfrm>
            <a:off x="9700468" y="5143500"/>
            <a:ext cx="1729234" cy="76200"/>
          </a:xfrm>
          <a:prstGeom prst="rect">
            <a:avLst/>
          </a:prstGeom>
        </p:spPr>
      </p:pic>
      <p:pic>
        <p:nvPicPr>
          <p:cNvPr id="22" name="Image 20" descr="preencoded.png"/>
          <p:cNvPicPr>
            <a:picLocks noChangeAspect="1"/>
          </p:cNvPicPr>
          <p:nvPr/>
        </p:nvPicPr>
        <p:blipFill>
          <a:blip r:embed="rId20"/>
          <a:stretch>
            <a:fillRect/>
          </a:stretch>
        </p:blipFill>
        <p:spPr>
          <a:xfrm>
            <a:off x="9700468" y="5143500"/>
            <a:ext cx="951012" cy="76200"/>
          </a:xfrm>
          <a:prstGeom prst="rect">
            <a:avLst/>
          </a:prstGeom>
        </p:spPr>
      </p:pic>
      <p:pic>
        <p:nvPicPr>
          <p:cNvPr id="23" name="Image 21" descr="preencoded.png"/>
          <p:cNvPicPr>
            <a:picLocks noChangeAspect="1"/>
          </p:cNvPicPr>
          <p:nvPr/>
        </p:nvPicPr>
        <p:blipFill>
          <a:blip r:embed="rId21"/>
          <a:stretch>
            <a:fillRect/>
          </a:stretch>
        </p:blipFill>
        <p:spPr>
          <a:xfrm>
            <a:off x="5441900" y="5810250"/>
            <a:ext cx="133350" cy="133350"/>
          </a:xfrm>
          <a:prstGeom prst="rect">
            <a:avLst/>
          </a:prstGeom>
        </p:spPr>
      </p:pic>
      <p:sp>
        <p:nvSpPr>
          <p:cNvPr id="24"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Digital Cognitive Interventions</a:t>
            </a:r>
            <a:endParaRPr lang="en-US" sz="2700" dirty="0"/>
          </a:p>
        </p:txBody>
      </p:sp>
      <p:sp>
        <p:nvSpPr>
          <p:cNvPr id="25" name="Text 1"/>
          <p:cNvSpPr/>
          <p:nvPr/>
        </p:nvSpPr>
        <p:spPr>
          <a:xfrm>
            <a:off x="647700" y="1371600"/>
            <a:ext cx="418460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Key Findings</a:t>
            </a:r>
            <a:endParaRPr lang="en-US" sz="1800" dirty="0"/>
          </a:p>
        </p:txBody>
      </p:sp>
      <p:sp>
        <p:nvSpPr>
          <p:cNvPr id="26" name="Text 2"/>
          <p:cNvSpPr/>
          <p:nvPr/>
        </p:nvSpPr>
        <p:spPr>
          <a:xfrm>
            <a:off x="647700" y="1790700"/>
            <a:ext cx="4184600" cy="8001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A systematic review and meta-analysis (Chi et al., 2025) showed that digital cognitive interventions:</a:t>
            </a:r>
            <a:endParaRPr lang="en-US" sz="1350" dirty="0"/>
          </a:p>
        </p:txBody>
      </p:sp>
      <p:sp>
        <p:nvSpPr>
          <p:cNvPr id="27" name="Text 3"/>
          <p:cNvSpPr/>
          <p:nvPr/>
        </p:nvSpPr>
        <p:spPr>
          <a:xfrm>
            <a:off x="933450" y="2705100"/>
            <a:ext cx="3898850" cy="8001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Produced </a:t>
            </a:r>
            <a:r>
              <a:rPr lang="en-US" sz="1350" b="1" dirty="0">
                <a:solidFill>
                  <a:srgbClr val="40E0D0"/>
                </a:solidFill>
                <a:latin typeface="ui-sans-serif" pitchFamily="34" charset="0"/>
                <a:ea typeface="ui-sans-serif" pitchFamily="34" charset="-122"/>
                <a:cs typeface="ui-sans-serif" pitchFamily="34" charset="-120"/>
              </a:rPr>
              <a:t>moderate but significant</a:t>
            </a:r>
            <a:r>
              <a:rPr lang="en-US" sz="1350" dirty="0">
                <a:solidFill>
                  <a:srgbClr val="FFFFFF"/>
                </a:solidFill>
                <a:latin typeface="ui-sans-serif" pitchFamily="34" charset="0"/>
                <a:ea typeface="ui-sans-serif" pitchFamily="34" charset="-122"/>
                <a:cs typeface="ui-sans-serif" pitchFamily="34" charset="-120"/>
              </a:rPr>
              <a:t> improvements in cognitive function (SMD=0.59)</a:t>
            </a:r>
            <a:endParaRPr lang="en-US" sz="1350" dirty="0"/>
          </a:p>
        </p:txBody>
      </p:sp>
      <p:sp>
        <p:nvSpPr>
          <p:cNvPr id="28" name="Text 4"/>
          <p:cNvSpPr/>
          <p:nvPr/>
        </p:nvSpPr>
        <p:spPr>
          <a:xfrm>
            <a:off x="933450" y="3619500"/>
            <a:ext cx="3898850" cy="5334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Reduced neuropsychiatric symptoms (depression, anxiety)</a:t>
            </a:r>
            <a:endParaRPr lang="en-US" sz="1350" dirty="0"/>
          </a:p>
        </p:txBody>
      </p:sp>
      <p:sp>
        <p:nvSpPr>
          <p:cNvPr id="29" name="Text 5"/>
          <p:cNvSpPr/>
          <p:nvPr/>
        </p:nvSpPr>
        <p:spPr>
          <a:xfrm>
            <a:off x="933450" y="4267200"/>
            <a:ext cx="4091761" cy="2667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Enhanced activities of daily living (ADL)</a:t>
            </a:r>
            <a:endParaRPr lang="en-US" sz="1350" dirty="0"/>
          </a:p>
        </p:txBody>
      </p:sp>
      <p:sp>
        <p:nvSpPr>
          <p:cNvPr id="30" name="Text 6"/>
          <p:cNvSpPr/>
          <p:nvPr/>
        </p:nvSpPr>
        <p:spPr>
          <a:xfrm>
            <a:off x="647700" y="5105400"/>
            <a:ext cx="4184600"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Particular Promise</a:t>
            </a:r>
            <a:endParaRPr lang="en-US" sz="1500" dirty="0"/>
          </a:p>
        </p:txBody>
      </p:sp>
      <p:sp>
        <p:nvSpPr>
          <p:cNvPr id="31" name="Text 7"/>
          <p:cNvSpPr/>
          <p:nvPr/>
        </p:nvSpPr>
        <p:spPr>
          <a:xfrm>
            <a:off x="1228725" y="5486400"/>
            <a:ext cx="3603575" cy="4572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Virtual Reality-Based Cognitive Interventions (VR-CI)</a:t>
            </a:r>
            <a:endParaRPr lang="en-US" sz="1200" dirty="0"/>
          </a:p>
        </p:txBody>
      </p:sp>
      <p:sp>
        <p:nvSpPr>
          <p:cNvPr id="32" name="Text 8"/>
          <p:cNvSpPr/>
          <p:nvPr/>
        </p:nvSpPr>
        <p:spPr>
          <a:xfrm>
            <a:off x="1228725" y="5943600"/>
            <a:ext cx="3603575" cy="685800"/>
          </a:xfrm>
          <a:prstGeom prst="rect">
            <a:avLst/>
          </a:prstGeom>
          <a:noFill/>
          <a:ln/>
        </p:spPr>
        <p:txBody>
          <a:bodyPr vert="horz" wrap="square" lIns="0" tIns="0" rIns="0" bIns="0" rtlCol="0" anchor="t"/>
          <a:lstStyle/>
          <a:p>
            <a:pPr marL="0" indent="0">
              <a:lnSpc>
                <a:spcPts val="1800"/>
              </a:lnSpc>
              <a:buNone/>
            </a:pPr>
            <a:r>
              <a:rPr lang="en-US" sz="1200" dirty="0" smtClean="0">
                <a:solidFill>
                  <a:srgbClr val="D1D5DB"/>
                </a:solidFill>
                <a:latin typeface="ui-sans-serif" pitchFamily="34" charset="0"/>
                <a:ea typeface="ui-sans-serif" pitchFamily="34" charset="-122"/>
                <a:cs typeface="ui-sans-serif" pitchFamily="34" charset="-120"/>
              </a:rPr>
              <a:t>Showed </a:t>
            </a:r>
            <a:r>
              <a:rPr lang="en-US" sz="1200" dirty="0">
                <a:solidFill>
                  <a:srgbClr val="D1D5DB"/>
                </a:solidFill>
                <a:latin typeface="ui-sans-serif" pitchFamily="34" charset="0"/>
                <a:ea typeface="ui-sans-serif" pitchFamily="34" charset="-122"/>
                <a:cs typeface="ui-sans-serif" pitchFamily="34" charset="-120"/>
              </a:rPr>
              <a:t>promise in the study, offering immersive and engaging treatment environments</a:t>
            </a:r>
            <a:endParaRPr lang="en-US" sz="1200" dirty="0"/>
          </a:p>
        </p:txBody>
      </p:sp>
      <p:sp>
        <p:nvSpPr>
          <p:cNvPr id="33" name="Text 9"/>
          <p:cNvSpPr/>
          <p:nvPr/>
        </p:nvSpPr>
        <p:spPr>
          <a:xfrm>
            <a:off x="5441900" y="1371600"/>
            <a:ext cx="7322701"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Effect Sizes (</a:t>
            </a:r>
            <a:r>
              <a:rPr lang="en-US" sz="1800" b="1" dirty="0" err="1" smtClean="0">
                <a:solidFill>
                  <a:srgbClr val="5EEAD4"/>
                </a:solidFill>
                <a:latin typeface="ui-sans-serif" pitchFamily="34" charset="0"/>
                <a:ea typeface="ui-sans-serif" pitchFamily="34" charset="-122"/>
                <a:cs typeface="ui-sans-serif" pitchFamily="34" charset="-120"/>
              </a:rPr>
              <a:t>Standardised</a:t>
            </a:r>
            <a:r>
              <a:rPr lang="en-US" sz="1800" b="1" dirty="0" smtClean="0">
                <a:solidFill>
                  <a:srgbClr val="5EEAD4"/>
                </a:solidFill>
                <a:latin typeface="ui-sans-serif" pitchFamily="34" charset="0"/>
                <a:ea typeface="ui-sans-serif" pitchFamily="34" charset="-122"/>
                <a:cs typeface="ui-sans-serif" pitchFamily="34" charset="-120"/>
              </a:rPr>
              <a:t> </a:t>
            </a:r>
            <a:r>
              <a:rPr lang="en-US" sz="1800" b="1" dirty="0">
                <a:solidFill>
                  <a:srgbClr val="5EEAD4"/>
                </a:solidFill>
                <a:latin typeface="ui-sans-serif" pitchFamily="34" charset="0"/>
                <a:ea typeface="ui-sans-serif" pitchFamily="34" charset="-122"/>
                <a:cs typeface="ui-sans-serif" pitchFamily="34" charset="-120"/>
              </a:rPr>
              <a:t>Mean Difference)</a:t>
            </a:r>
            <a:endParaRPr lang="en-US" sz="1800" dirty="0"/>
          </a:p>
        </p:txBody>
      </p:sp>
      <p:sp>
        <p:nvSpPr>
          <p:cNvPr id="34" name="Text 10"/>
          <p:cNvSpPr/>
          <p:nvPr/>
        </p:nvSpPr>
        <p:spPr>
          <a:xfrm>
            <a:off x="5556200" y="4610100"/>
            <a:ext cx="1259086" cy="457200"/>
          </a:xfrm>
          <a:prstGeom prst="rect">
            <a:avLst/>
          </a:prstGeom>
          <a:noFill/>
          <a:ln/>
        </p:spPr>
        <p:txBody>
          <a:bodyPr vert="horz" wrap="square" lIns="0" tIns="0" rIns="0" bIns="0" rtlCol="0" anchor="t"/>
          <a:lstStyle/>
          <a:p>
            <a:pPr marL="0" indent="0">
              <a:lnSpc>
                <a:spcPts val="1800"/>
              </a:lnSpc>
              <a:buNone/>
            </a:pPr>
            <a:r>
              <a:rPr lang="en-US" sz="1200" dirty="0">
                <a:solidFill>
                  <a:srgbClr val="FFFFFF"/>
                </a:solidFill>
                <a:latin typeface="ui-sans-serif" pitchFamily="34" charset="0"/>
                <a:ea typeface="ui-sans-serif" pitchFamily="34" charset="-122"/>
                <a:cs typeface="ui-sans-serif" pitchFamily="34" charset="-120"/>
              </a:rPr>
              <a:t>Cognitive Function</a:t>
            </a:r>
            <a:endParaRPr lang="en-US" sz="1200" dirty="0"/>
          </a:p>
        </p:txBody>
      </p:sp>
      <p:sp>
        <p:nvSpPr>
          <p:cNvPr id="35" name="Text 11"/>
          <p:cNvSpPr/>
          <p:nvPr/>
        </p:nvSpPr>
        <p:spPr>
          <a:xfrm>
            <a:off x="6815286" y="4705350"/>
            <a:ext cx="564178" cy="266700"/>
          </a:xfrm>
          <a:prstGeom prst="rect">
            <a:avLst/>
          </a:prstGeom>
          <a:noFill/>
          <a:ln/>
        </p:spPr>
        <p:txBody>
          <a:bodyPr vert="horz" wrap="square" lIns="0" tIns="0" rIns="0" bIns="0" rtlCol="0" anchor="t"/>
          <a:lstStyle/>
          <a:p>
            <a:pPr marL="0" indent="0">
              <a:lnSpc>
                <a:spcPts val="2100"/>
              </a:lnSpc>
              <a:buNone/>
            </a:pPr>
            <a:r>
              <a:rPr lang="en-US" sz="1500" b="1" dirty="0">
                <a:solidFill>
                  <a:srgbClr val="FFFFFF"/>
                </a:solidFill>
                <a:latin typeface="ui-sans-serif" pitchFamily="34" charset="0"/>
                <a:ea typeface="ui-sans-serif" pitchFamily="34" charset="-122"/>
                <a:cs typeface="ui-sans-serif" pitchFamily="34" charset="-120"/>
              </a:rPr>
              <a:t>0.59</a:t>
            </a:r>
            <a:endParaRPr lang="en-US" sz="1500" dirty="0"/>
          </a:p>
        </p:txBody>
      </p:sp>
      <p:sp>
        <p:nvSpPr>
          <p:cNvPr id="36" name="Text 12"/>
          <p:cNvSpPr/>
          <p:nvPr/>
        </p:nvSpPr>
        <p:spPr>
          <a:xfrm>
            <a:off x="5556200" y="5295900"/>
            <a:ext cx="2075081" cy="1905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Moderate effect size</a:t>
            </a:r>
            <a:endParaRPr lang="en-US" sz="1050" dirty="0"/>
          </a:p>
        </p:txBody>
      </p:sp>
      <p:sp>
        <p:nvSpPr>
          <p:cNvPr id="37" name="Text 13"/>
          <p:cNvSpPr/>
          <p:nvPr/>
        </p:nvSpPr>
        <p:spPr>
          <a:xfrm>
            <a:off x="7628334" y="4610100"/>
            <a:ext cx="1287959" cy="457200"/>
          </a:xfrm>
          <a:prstGeom prst="rect">
            <a:avLst/>
          </a:prstGeom>
          <a:noFill/>
          <a:ln/>
        </p:spPr>
        <p:txBody>
          <a:bodyPr vert="horz" wrap="square" lIns="0" tIns="0" rIns="0" bIns="0" rtlCol="0" anchor="t"/>
          <a:lstStyle/>
          <a:p>
            <a:pPr marL="0" indent="0">
              <a:lnSpc>
                <a:spcPts val="1800"/>
              </a:lnSpc>
              <a:buNone/>
            </a:pPr>
            <a:r>
              <a:rPr lang="en-US" sz="1200" dirty="0">
                <a:solidFill>
                  <a:srgbClr val="FFFFFF"/>
                </a:solidFill>
                <a:latin typeface="ui-sans-serif" pitchFamily="34" charset="0"/>
                <a:ea typeface="ui-sans-serif" pitchFamily="34" charset="-122"/>
                <a:cs typeface="ui-sans-serif" pitchFamily="34" charset="-120"/>
              </a:rPr>
              <a:t>Neuropsychiatric Symptoms</a:t>
            </a:r>
            <a:endParaRPr lang="en-US" sz="1200" dirty="0"/>
          </a:p>
        </p:txBody>
      </p:sp>
      <p:sp>
        <p:nvSpPr>
          <p:cNvPr id="38" name="Text 14"/>
          <p:cNvSpPr/>
          <p:nvPr/>
        </p:nvSpPr>
        <p:spPr>
          <a:xfrm>
            <a:off x="8916293" y="4705350"/>
            <a:ext cx="564178" cy="266700"/>
          </a:xfrm>
          <a:prstGeom prst="rect">
            <a:avLst/>
          </a:prstGeom>
          <a:noFill/>
          <a:ln/>
        </p:spPr>
        <p:txBody>
          <a:bodyPr vert="horz" wrap="square" lIns="0" tIns="0" rIns="0" bIns="0" rtlCol="0" anchor="t"/>
          <a:lstStyle/>
          <a:p>
            <a:pPr marL="0" indent="0">
              <a:lnSpc>
                <a:spcPts val="2100"/>
              </a:lnSpc>
              <a:buNone/>
            </a:pPr>
            <a:r>
              <a:rPr lang="en-US" sz="1500" b="1" dirty="0">
                <a:solidFill>
                  <a:srgbClr val="FFFFFF"/>
                </a:solidFill>
                <a:latin typeface="ui-sans-serif" pitchFamily="34" charset="0"/>
                <a:ea typeface="ui-sans-serif" pitchFamily="34" charset="-122"/>
                <a:cs typeface="ui-sans-serif" pitchFamily="34" charset="-120"/>
              </a:rPr>
              <a:t>0.50</a:t>
            </a:r>
            <a:endParaRPr lang="en-US" sz="1500" dirty="0"/>
          </a:p>
        </p:txBody>
      </p:sp>
      <p:sp>
        <p:nvSpPr>
          <p:cNvPr id="39" name="Text 15"/>
          <p:cNvSpPr/>
          <p:nvPr/>
        </p:nvSpPr>
        <p:spPr>
          <a:xfrm>
            <a:off x="7628334" y="5295900"/>
            <a:ext cx="2075081" cy="1905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Moderate effect size</a:t>
            </a:r>
            <a:endParaRPr lang="en-US" sz="1050" dirty="0"/>
          </a:p>
        </p:txBody>
      </p:sp>
      <p:sp>
        <p:nvSpPr>
          <p:cNvPr id="40" name="Text 16"/>
          <p:cNvSpPr/>
          <p:nvPr/>
        </p:nvSpPr>
        <p:spPr>
          <a:xfrm>
            <a:off x="9700468" y="4610100"/>
            <a:ext cx="1259086" cy="457200"/>
          </a:xfrm>
          <a:prstGeom prst="rect">
            <a:avLst/>
          </a:prstGeom>
          <a:noFill/>
          <a:ln/>
        </p:spPr>
        <p:txBody>
          <a:bodyPr vert="horz" wrap="square" lIns="0" tIns="0" rIns="0" bIns="0" rtlCol="0" anchor="t"/>
          <a:lstStyle/>
          <a:p>
            <a:pPr marL="0" indent="0">
              <a:lnSpc>
                <a:spcPts val="1800"/>
              </a:lnSpc>
              <a:buNone/>
            </a:pPr>
            <a:r>
              <a:rPr lang="en-US" sz="1200" dirty="0">
                <a:solidFill>
                  <a:srgbClr val="FFFFFF"/>
                </a:solidFill>
                <a:latin typeface="ui-sans-serif" pitchFamily="34" charset="0"/>
                <a:ea typeface="ui-sans-serif" pitchFamily="34" charset="-122"/>
                <a:cs typeface="ui-sans-serif" pitchFamily="34" charset="-120"/>
              </a:rPr>
              <a:t>Activities of Daily Living</a:t>
            </a:r>
            <a:endParaRPr lang="en-US" sz="1200" dirty="0"/>
          </a:p>
        </p:txBody>
      </p:sp>
      <p:sp>
        <p:nvSpPr>
          <p:cNvPr id="41" name="Text 17"/>
          <p:cNvSpPr/>
          <p:nvPr/>
        </p:nvSpPr>
        <p:spPr>
          <a:xfrm>
            <a:off x="10959554" y="4705350"/>
            <a:ext cx="564178" cy="266700"/>
          </a:xfrm>
          <a:prstGeom prst="rect">
            <a:avLst/>
          </a:prstGeom>
          <a:noFill/>
          <a:ln/>
        </p:spPr>
        <p:txBody>
          <a:bodyPr vert="horz" wrap="square" lIns="0" tIns="0" rIns="0" bIns="0" rtlCol="0" anchor="t"/>
          <a:lstStyle/>
          <a:p>
            <a:pPr marL="0" indent="0">
              <a:lnSpc>
                <a:spcPts val="2100"/>
              </a:lnSpc>
              <a:buNone/>
            </a:pPr>
            <a:r>
              <a:rPr lang="en-US" sz="1500" b="1" dirty="0">
                <a:solidFill>
                  <a:srgbClr val="FFFFFF"/>
                </a:solidFill>
                <a:latin typeface="ui-sans-serif" pitchFamily="34" charset="0"/>
                <a:ea typeface="ui-sans-serif" pitchFamily="34" charset="-122"/>
                <a:cs typeface="ui-sans-serif" pitchFamily="34" charset="-120"/>
              </a:rPr>
              <a:t>0.55</a:t>
            </a:r>
            <a:endParaRPr lang="en-US" sz="1500" dirty="0"/>
          </a:p>
        </p:txBody>
      </p:sp>
      <p:sp>
        <p:nvSpPr>
          <p:cNvPr id="42" name="Text 18"/>
          <p:cNvSpPr/>
          <p:nvPr/>
        </p:nvSpPr>
        <p:spPr>
          <a:xfrm>
            <a:off x="9700468" y="5295900"/>
            <a:ext cx="2075081" cy="1905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Moderate effect size</a:t>
            </a:r>
            <a:endParaRPr lang="en-US" sz="1050" dirty="0"/>
          </a:p>
        </p:txBody>
      </p:sp>
      <p:sp>
        <p:nvSpPr>
          <p:cNvPr id="43" name="Text 19"/>
          <p:cNvSpPr/>
          <p:nvPr/>
        </p:nvSpPr>
        <p:spPr>
          <a:xfrm>
            <a:off x="5651450" y="5791200"/>
            <a:ext cx="6102251" cy="3810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 Effect sizes interpreted using Cohen's guidelines: &lt;0.2 (small), 0.2-0.5 (moderate), &gt;0.5 (large)</a:t>
            </a:r>
            <a:endParaRPr lang="en-US" sz="1050" dirty="0"/>
          </a:p>
        </p:txBody>
      </p:sp>
      <p:sp>
        <p:nvSpPr>
          <p:cNvPr id="44" name="Text 20"/>
          <p:cNvSpPr/>
          <p:nvPr/>
        </p:nvSpPr>
        <p:spPr>
          <a:xfrm>
            <a:off x="7823269" y="64389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13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257300"/>
            <a:ext cx="4565600" cy="3886200"/>
          </a:xfrm>
          <a:prstGeom prst="rect">
            <a:avLst/>
          </a:prstGeom>
        </p:spPr>
      </p:pic>
      <p:pic>
        <p:nvPicPr>
          <p:cNvPr id="6" name="Image 4" descr="preencoded.png"/>
          <p:cNvPicPr>
            <a:picLocks noChangeAspect="1"/>
          </p:cNvPicPr>
          <p:nvPr/>
        </p:nvPicPr>
        <p:blipFill>
          <a:blip r:embed="rId7"/>
          <a:stretch>
            <a:fillRect/>
          </a:stretch>
        </p:blipFill>
        <p:spPr>
          <a:xfrm>
            <a:off x="685800" y="1504950"/>
            <a:ext cx="459730" cy="571500"/>
          </a:xfrm>
          <a:prstGeom prst="rect">
            <a:avLst/>
          </a:prstGeom>
        </p:spPr>
      </p:pic>
      <p:pic>
        <p:nvPicPr>
          <p:cNvPr id="7" name="Image 5" descr="preencoded.png"/>
          <p:cNvPicPr>
            <a:picLocks noChangeAspect="1"/>
          </p:cNvPicPr>
          <p:nvPr/>
        </p:nvPicPr>
        <p:blipFill>
          <a:blip r:embed="rId8"/>
          <a:stretch>
            <a:fillRect/>
          </a:stretch>
        </p:blipFill>
        <p:spPr>
          <a:xfrm>
            <a:off x="772716" y="1638300"/>
            <a:ext cx="285750" cy="304800"/>
          </a:xfrm>
          <a:prstGeom prst="rect">
            <a:avLst/>
          </a:prstGeom>
        </p:spPr>
      </p:pic>
      <p:pic>
        <p:nvPicPr>
          <p:cNvPr id="8" name="Image 6" descr="preencoded.png"/>
          <p:cNvPicPr>
            <a:picLocks noChangeAspect="1"/>
          </p:cNvPicPr>
          <p:nvPr/>
        </p:nvPicPr>
        <p:blipFill>
          <a:blip r:embed="rId9"/>
          <a:stretch>
            <a:fillRect/>
          </a:stretch>
        </p:blipFill>
        <p:spPr>
          <a:xfrm>
            <a:off x="685800" y="3657600"/>
            <a:ext cx="152400" cy="152400"/>
          </a:xfrm>
          <a:prstGeom prst="rect">
            <a:avLst/>
          </a:prstGeom>
        </p:spPr>
      </p:pic>
      <p:pic>
        <p:nvPicPr>
          <p:cNvPr id="9" name="Image 7" descr="preencoded.png"/>
          <p:cNvPicPr>
            <a:picLocks noChangeAspect="1"/>
          </p:cNvPicPr>
          <p:nvPr/>
        </p:nvPicPr>
        <p:blipFill>
          <a:blip r:embed="rId10"/>
          <a:stretch>
            <a:fillRect/>
          </a:stretch>
        </p:blipFill>
        <p:spPr>
          <a:xfrm>
            <a:off x="685800" y="4191000"/>
            <a:ext cx="152400" cy="152400"/>
          </a:xfrm>
          <a:prstGeom prst="rect">
            <a:avLst/>
          </a:prstGeom>
        </p:spPr>
      </p:pic>
      <p:pic>
        <p:nvPicPr>
          <p:cNvPr id="10" name="Image 8" descr="preencoded.png"/>
          <p:cNvPicPr>
            <a:picLocks noChangeAspect="1"/>
          </p:cNvPicPr>
          <p:nvPr/>
        </p:nvPicPr>
        <p:blipFill>
          <a:blip r:embed="rId11"/>
          <a:stretch>
            <a:fillRect/>
          </a:stretch>
        </p:blipFill>
        <p:spPr>
          <a:xfrm>
            <a:off x="685800" y="4495800"/>
            <a:ext cx="190500" cy="152400"/>
          </a:xfrm>
          <a:prstGeom prst="rect">
            <a:avLst/>
          </a:prstGeom>
        </p:spPr>
      </p:pic>
      <p:pic>
        <p:nvPicPr>
          <p:cNvPr id="11" name="Image 9" descr="preencoded.png"/>
          <p:cNvPicPr>
            <a:picLocks noChangeAspect="1"/>
          </p:cNvPicPr>
          <p:nvPr/>
        </p:nvPicPr>
        <p:blipFill>
          <a:blip r:embed="rId12"/>
          <a:stretch>
            <a:fillRect/>
          </a:stretch>
        </p:blipFill>
        <p:spPr>
          <a:xfrm>
            <a:off x="5251400" y="1257300"/>
            <a:ext cx="6483251" cy="4800600"/>
          </a:xfrm>
          <a:prstGeom prst="rect">
            <a:avLst/>
          </a:prstGeom>
        </p:spPr>
      </p:pic>
      <p:pic>
        <p:nvPicPr>
          <p:cNvPr id="12" name="Image 10" descr="preencoded.png"/>
          <p:cNvPicPr>
            <a:picLocks noChangeAspect="1"/>
          </p:cNvPicPr>
          <p:nvPr/>
        </p:nvPicPr>
        <p:blipFill>
          <a:blip r:embed="rId13"/>
          <a:stretch>
            <a:fillRect/>
          </a:stretch>
        </p:blipFill>
        <p:spPr>
          <a:xfrm>
            <a:off x="5480000" y="1943100"/>
            <a:ext cx="2936825" cy="2400300"/>
          </a:xfrm>
          <a:prstGeom prst="rect">
            <a:avLst/>
          </a:prstGeom>
        </p:spPr>
      </p:pic>
      <p:pic>
        <p:nvPicPr>
          <p:cNvPr id="13" name="Image 11" descr="preencoded.png"/>
          <p:cNvPicPr>
            <a:picLocks noChangeAspect="1"/>
          </p:cNvPicPr>
          <p:nvPr/>
        </p:nvPicPr>
        <p:blipFill>
          <a:blip r:embed="rId14"/>
          <a:stretch>
            <a:fillRect/>
          </a:stretch>
        </p:blipFill>
        <p:spPr>
          <a:xfrm>
            <a:off x="5632400" y="2133600"/>
            <a:ext cx="190500" cy="190500"/>
          </a:xfrm>
          <a:prstGeom prst="rect">
            <a:avLst/>
          </a:prstGeom>
        </p:spPr>
      </p:pic>
      <p:pic>
        <p:nvPicPr>
          <p:cNvPr id="14" name="Image 12" descr="preencoded.png"/>
          <p:cNvPicPr>
            <a:picLocks noChangeAspect="1"/>
          </p:cNvPicPr>
          <p:nvPr/>
        </p:nvPicPr>
        <p:blipFill>
          <a:blip r:embed="rId15"/>
          <a:stretch>
            <a:fillRect/>
          </a:stretch>
        </p:blipFill>
        <p:spPr>
          <a:xfrm>
            <a:off x="5632400" y="2476500"/>
            <a:ext cx="152400" cy="152400"/>
          </a:xfrm>
          <a:prstGeom prst="rect">
            <a:avLst/>
          </a:prstGeom>
        </p:spPr>
      </p:pic>
      <p:pic>
        <p:nvPicPr>
          <p:cNvPr id="15" name="Image 13" descr="preencoded.png"/>
          <p:cNvPicPr>
            <a:picLocks noChangeAspect="1"/>
          </p:cNvPicPr>
          <p:nvPr/>
        </p:nvPicPr>
        <p:blipFill>
          <a:blip r:embed="rId15"/>
          <a:stretch>
            <a:fillRect/>
          </a:stretch>
        </p:blipFill>
        <p:spPr>
          <a:xfrm>
            <a:off x="5632400" y="3009900"/>
            <a:ext cx="152400" cy="152400"/>
          </a:xfrm>
          <a:prstGeom prst="rect">
            <a:avLst/>
          </a:prstGeom>
        </p:spPr>
      </p:pic>
      <p:pic>
        <p:nvPicPr>
          <p:cNvPr id="16" name="Image 14" descr="preencoded.png"/>
          <p:cNvPicPr>
            <a:picLocks noChangeAspect="1"/>
          </p:cNvPicPr>
          <p:nvPr/>
        </p:nvPicPr>
        <p:blipFill>
          <a:blip r:embed="rId15"/>
          <a:stretch>
            <a:fillRect/>
          </a:stretch>
        </p:blipFill>
        <p:spPr>
          <a:xfrm>
            <a:off x="5632400" y="3771900"/>
            <a:ext cx="152400" cy="152400"/>
          </a:xfrm>
          <a:prstGeom prst="rect">
            <a:avLst/>
          </a:prstGeom>
        </p:spPr>
      </p:pic>
      <p:pic>
        <p:nvPicPr>
          <p:cNvPr id="17" name="Image 15" descr="preencoded.png"/>
          <p:cNvPicPr>
            <a:picLocks noChangeAspect="1"/>
          </p:cNvPicPr>
          <p:nvPr/>
        </p:nvPicPr>
        <p:blipFill>
          <a:blip r:embed="rId16"/>
          <a:stretch>
            <a:fillRect/>
          </a:stretch>
        </p:blipFill>
        <p:spPr>
          <a:xfrm>
            <a:off x="8569226" y="1943100"/>
            <a:ext cx="2936825" cy="2400300"/>
          </a:xfrm>
          <a:prstGeom prst="rect">
            <a:avLst/>
          </a:prstGeom>
        </p:spPr>
      </p:pic>
      <p:pic>
        <p:nvPicPr>
          <p:cNvPr id="18" name="Image 16" descr="preencoded.png"/>
          <p:cNvPicPr>
            <a:picLocks noChangeAspect="1"/>
          </p:cNvPicPr>
          <p:nvPr/>
        </p:nvPicPr>
        <p:blipFill>
          <a:blip r:embed="rId17"/>
          <a:stretch>
            <a:fillRect/>
          </a:stretch>
        </p:blipFill>
        <p:spPr>
          <a:xfrm>
            <a:off x="8721626" y="2133600"/>
            <a:ext cx="142875" cy="190500"/>
          </a:xfrm>
          <a:prstGeom prst="rect">
            <a:avLst/>
          </a:prstGeom>
        </p:spPr>
      </p:pic>
      <p:pic>
        <p:nvPicPr>
          <p:cNvPr id="19" name="Image 17" descr="preencoded.png"/>
          <p:cNvPicPr>
            <a:picLocks noChangeAspect="1"/>
          </p:cNvPicPr>
          <p:nvPr/>
        </p:nvPicPr>
        <p:blipFill>
          <a:blip r:embed="rId18"/>
          <a:stretch>
            <a:fillRect/>
          </a:stretch>
        </p:blipFill>
        <p:spPr>
          <a:xfrm>
            <a:off x="8721626" y="2476500"/>
            <a:ext cx="133350" cy="152400"/>
          </a:xfrm>
          <a:prstGeom prst="rect">
            <a:avLst/>
          </a:prstGeom>
        </p:spPr>
      </p:pic>
      <p:pic>
        <p:nvPicPr>
          <p:cNvPr id="20" name="Image 18" descr="preencoded.png"/>
          <p:cNvPicPr>
            <a:picLocks noChangeAspect="1"/>
          </p:cNvPicPr>
          <p:nvPr/>
        </p:nvPicPr>
        <p:blipFill>
          <a:blip r:embed="rId18"/>
          <a:stretch>
            <a:fillRect/>
          </a:stretch>
        </p:blipFill>
        <p:spPr>
          <a:xfrm>
            <a:off x="8721626" y="3009900"/>
            <a:ext cx="133350" cy="152400"/>
          </a:xfrm>
          <a:prstGeom prst="rect">
            <a:avLst/>
          </a:prstGeom>
        </p:spPr>
      </p:pic>
      <p:pic>
        <p:nvPicPr>
          <p:cNvPr id="21" name="Image 19" descr="preencoded.png"/>
          <p:cNvPicPr>
            <a:picLocks noChangeAspect="1"/>
          </p:cNvPicPr>
          <p:nvPr/>
        </p:nvPicPr>
        <p:blipFill>
          <a:blip r:embed="rId18"/>
          <a:stretch>
            <a:fillRect/>
          </a:stretch>
        </p:blipFill>
        <p:spPr>
          <a:xfrm>
            <a:off x="8721626" y="3543300"/>
            <a:ext cx="133350" cy="152400"/>
          </a:xfrm>
          <a:prstGeom prst="rect">
            <a:avLst/>
          </a:prstGeom>
        </p:spPr>
      </p:pic>
      <p:pic>
        <p:nvPicPr>
          <p:cNvPr id="22" name="Image 20" descr="preencoded.png"/>
          <p:cNvPicPr>
            <a:picLocks noChangeAspect="1"/>
          </p:cNvPicPr>
          <p:nvPr/>
        </p:nvPicPr>
        <p:blipFill>
          <a:blip r:embed="rId19"/>
          <a:stretch>
            <a:fillRect/>
          </a:stretch>
        </p:blipFill>
        <p:spPr>
          <a:xfrm>
            <a:off x="5480000" y="4495800"/>
            <a:ext cx="6026051" cy="1333500"/>
          </a:xfrm>
          <a:prstGeom prst="rect">
            <a:avLst/>
          </a:prstGeom>
        </p:spPr>
      </p:pic>
      <p:pic>
        <p:nvPicPr>
          <p:cNvPr id="23" name="Image 21" descr="preencoded.png"/>
          <p:cNvPicPr>
            <a:picLocks noChangeAspect="1"/>
          </p:cNvPicPr>
          <p:nvPr/>
        </p:nvPicPr>
        <p:blipFill>
          <a:blip r:embed="rId20"/>
          <a:stretch>
            <a:fillRect/>
          </a:stretch>
        </p:blipFill>
        <p:spPr>
          <a:xfrm>
            <a:off x="5632400" y="4686300"/>
            <a:ext cx="190500" cy="190500"/>
          </a:xfrm>
          <a:prstGeom prst="rect">
            <a:avLst/>
          </a:prstGeom>
        </p:spPr>
      </p:pic>
      <p:sp>
        <p:nvSpPr>
          <p:cNvPr id="24"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Virtual Reality Applications</a:t>
            </a:r>
            <a:endParaRPr lang="en-US" sz="2700" dirty="0"/>
          </a:p>
        </p:txBody>
      </p:sp>
      <p:sp>
        <p:nvSpPr>
          <p:cNvPr id="25" name="Text 1"/>
          <p:cNvSpPr/>
          <p:nvPr/>
        </p:nvSpPr>
        <p:spPr>
          <a:xfrm>
            <a:off x="1297930" y="1485900"/>
            <a:ext cx="3496270" cy="6096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VR-Based Cognitive Interventions</a:t>
            </a:r>
            <a:endParaRPr lang="en-US" sz="1800" dirty="0"/>
          </a:p>
        </p:txBody>
      </p:sp>
      <p:sp>
        <p:nvSpPr>
          <p:cNvPr id="26" name="Text 2"/>
          <p:cNvSpPr/>
          <p:nvPr/>
        </p:nvSpPr>
        <p:spPr>
          <a:xfrm>
            <a:off x="685800" y="2247900"/>
            <a:ext cx="4108400" cy="8001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Virtual reality technology offers immersive environments for cognitive rehabilitation and enhancement in TBI patients.</a:t>
            </a:r>
            <a:endParaRPr lang="en-US" sz="1350" dirty="0"/>
          </a:p>
        </p:txBody>
      </p:sp>
      <p:sp>
        <p:nvSpPr>
          <p:cNvPr id="27" name="Text 3"/>
          <p:cNvSpPr/>
          <p:nvPr/>
        </p:nvSpPr>
        <p:spPr>
          <a:xfrm>
            <a:off x="685800" y="3276600"/>
            <a:ext cx="4108400" cy="266700"/>
          </a:xfrm>
          <a:prstGeom prst="rect">
            <a:avLst/>
          </a:prstGeom>
          <a:noFill/>
          <a:ln/>
        </p:spPr>
        <p:txBody>
          <a:bodyPr vert="horz" wrap="square" lIns="0" tIns="0" rIns="0" bIns="0" rtlCol="0" anchor="t"/>
          <a:lstStyle/>
          <a:p>
            <a:pPr marL="0" indent="0">
              <a:lnSpc>
                <a:spcPts val="2100"/>
              </a:lnSpc>
              <a:buNone/>
            </a:pPr>
            <a:r>
              <a:rPr lang="en-US" sz="1500" dirty="0">
                <a:solidFill>
                  <a:srgbClr val="C084FC"/>
                </a:solidFill>
                <a:latin typeface="ui-sans-serif" pitchFamily="34" charset="0"/>
                <a:ea typeface="ui-sans-serif" pitchFamily="34" charset="-122"/>
                <a:cs typeface="ui-sans-serif" pitchFamily="34" charset="-120"/>
              </a:rPr>
              <a:t>Theoretical Basis</a:t>
            </a:r>
            <a:endParaRPr lang="en-US" sz="1500" dirty="0"/>
          </a:p>
        </p:txBody>
      </p:sp>
      <p:sp>
        <p:nvSpPr>
          <p:cNvPr id="28" name="Text 4"/>
          <p:cNvSpPr/>
          <p:nvPr/>
        </p:nvSpPr>
        <p:spPr>
          <a:xfrm>
            <a:off x="952500" y="3619500"/>
            <a:ext cx="38417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Immersive environments for targeted cognitive training</a:t>
            </a:r>
            <a:endParaRPr lang="en-US" sz="1200" dirty="0"/>
          </a:p>
        </p:txBody>
      </p:sp>
      <p:sp>
        <p:nvSpPr>
          <p:cNvPr id="29" name="Text 5"/>
          <p:cNvSpPr/>
          <p:nvPr/>
        </p:nvSpPr>
        <p:spPr>
          <a:xfrm>
            <a:off x="952500" y="4152900"/>
            <a:ext cx="4372154"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Adaptive difficulty levels based on performance</a:t>
            </a:r>
            <a:endParaRPr lang="en-US" sz="1200" dirty="0"/>
          </a:p>
        </p:txBody>
      </p:sp>
      <p:sp>
        <p:nvSpPr>
          <p:cNvPr id="30" name="Text 6"/>
          <p:cNvSpPr/>
          <p:nvPr/>
        </p:nvSpPr>
        <p:spPr>
          <a:xfrm>
            <a:off x="990600" y="4457700"/>
            <a:ext cx="38036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Social interaction opportunities for communication skills</a:t>
            </a:r>
            <a:endParaRPr lang="en-US" sz="1200" dirty="0"/>
          </a:p>
        </p:txBody>
      </p:sp>
      <p:sp>
        <p:nvSpPr>
          <p:cNvPr id="31" name="Text 7"/>
          <p:cNvSpPr/>
          <p:nvPr/>
        </p:nvSpPr>
        <p:spPr>
          <a:xfrm>
            <a:off x="5480000" y="1485900"/>
            <a:ext cx="6026051"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Outcomes &amp; Potential</a:t>
            </a:r>
            <a:endParaRPr lang="en-US" sz="1800" dirty="0"/>
          </a:p>
        </p:txBody>
      </p:sp>
      <p:sp>
        <p:nvSpPr>
          <p:cNvPr id="32" name="Text 8"/>
          <p:cNvSpPr/>
          <p:nvPr/>
        </p:nvSpPr>
        <p:spPr>
          <a:xfrm>
            <a:off x="5899100" y="2095500"/>
            <a:ext cx="3158430" cy="266700"/>
          </a:xfrm>
          <a:prstGeom prst="rect">
            <a:avLst/>
          </a:prstGeom>
          <a:noFill/>
          <a:ln/>
        </p:spPr>
        <p:txBody>
          <a:bodyPr vert="horz" wrap="square" lIns="0" tIns="0" rIns="0" bIns="0" rtlCol="0" anchor="t"/>
          <a:lstStyle/>
          <a:p>
            <a:pPr marL="0" indent="0">
              <a:lnSpc>
                <a:spcPts val="2100"/>
              </a:lnSpc>
              <a:buNone/>
            </a:pPr>
            <a:r>
              <a:rPr lang="en-US" sz="1500" dirty="0">
                <a:solidFill>
                  <a:srgbClr val="99F6E4"/>
                </a:solidFill>
                <a:latin typeface="ui-sans-serif" pitchFamily="34" charset="0"/>
                <a:ea typeface="ui-sans-serif" pitchFamily="34" charset="-122"/>
                <a:cs typeface="ui-sans-serif" pitchFamily="34" charset="-120"/>
              </a:rPr>
              <a:t>Key Findings</a:t>
            </a:r>
            <a:endParaRPr lang="en-US" sz="1500" dirty="0"/>
          </a:p>
        </p:txBody>
      </p:sp>
      <p:sp>
        <p:nvSpPr>
          <p:cNvPr id="33" name="Text 9"/>
          <p:cNvSpPr/>
          <p:nvPr/>
        </p:nvSpPr>
        <p:spPr>
          <a:xfrm>
            <a:off x="5861000" y="2438400"/>
            <a:ext cx="2403425"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Significant improvements in cognitive function (SMD=0.59)</a:t>
            </a:r>
            <a:endParaRPr lang="en-US" sz="1200" dirty="0"/>
          </a:p>
        </p:txBody>
      </p:sp>
      <p:sp>
        <p:nvSpPr>
          <p:cNvPr id="34" name="Text 10"/>
          <p:cNvSpPr/>
          <p:nvPr/>
        </p:nvSpPr>
        <p:spPr>
          <a:xfrm>
            <a:off x="5861000" y="2971800"/>
            <a:ext cx="2403425" cy="6858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Reduced neuropsychiatric symptoms (depression, anxiety)</a:t>
            </a:r>
            <a:endParaRPr lang="en-US" sz="1200" dirty="0"/>
          </a:p>
        </p:txBody>
      </p:sp>
      <p:sp>
        <p:nvSpPr>
          <p:cNvPr id="35" name="Text 11"/>
          <p:cNvSpPr/>
          <p:nvPr/>
        </p:nvSpPr>
        <p:spPr>
          <a:xfrm>
            <a:off x="5861000" y="3733800"/>
            <a:ext cx="2403425"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Enhanced activities of daily living (ADL)</a:t>
            </a:r>
            <a:endParaRPr lang="en-US" sz="1200" dirty="0"/>
          </a:p>
        </p:txBody>
      </p:sp>
      <p:sp>
        <p:nvSpPr>
          <p:cNvPr id="36" name="Text 12"/>
          <p:cNvSpPr/>
          <p:nvPr/>
        </p:nvSpPr>
        <p:spPr>
          <a:xfrm>
            <a:off x="8940701" y="2095500"/>
            <a:ext cx="3158430" cy="266700"/>
          </a:xfrm>
          <a:prstGeom prst="rect">
            <a:avLst/>
          </a:prstGeom>
          <a:noFill/>
          <a:ln/>
        </p:spPr>
        <p:txBody>
          <a:bodyPr vert="horz" wrap="square" lIns="0" tIns="0" rIns="0" bIns="0" rtlCol="0" anchor="t"/>
          <a:lstStyle/>
          <a:p>
            <a:pPr marL="0" indent="0">
              <a:lnSpc>
                <a:spcPts val="2100"/>
              </a:lnSpc>
              <a:buNone/>
            </a:pPr>
            <a:r>
              <a:rPr lang="en-US" sz="1500" dirty="0">
                <a:solidFill>
                  <a:srgbClr val="99F6E4"/>
                </a:solidFill>
                <a:latin typeface="ui-sans-serif" pitchFamily="34" charset="0"/>
                <a:ea typeface="ui-sans-serif" pitchFamily="34" charset="-122"/>
                <a:cs typeface="ui-sans-serif" pitchFamily="34" charset="-120"/>
              </a:rPr>
              <a:t>Future Directions</a:t>
            </a:r>
            <a:endParaRPr lang="en-US" sz="1500" dirty="0"/>
          </a:p>
        </p:txBody>
      </p:sp>
      <p:sp>
        <p:nvSpPr>
          <p:cNvPr id="37" name="Text 13"/>
          <p:cNvSpPr/>
          <p:nvPr/>
        </p:nvSpPr>
        <p:spPr>
          <a:xfrm>
            <a:off x="8931176" y="2438400"/>
            <a:ext cx="2422475" cy="457200"/>
          </a:xfrm>
          <a:prstGeom prst="rect">
            <a:avLst/>
          </a:prstGeom>
          <a:noFill/>
          <a:ln/>
        </p:spPr>
        <p:txBody>
          <a:bodyPr vert="horz" wrap="square" lIns="0" tIns="0" rIns="0" bIns="0" rtlCol="0" anchor="t"/>
          <a:lstStyle/>
          <a:p>
            <a:pPr marL="0" indent="0" algn="l">
              <a:lnSpc>
                <a:spcPts val="1800"/>
              </a:lnSpc>
              <a:buNone/>
            </a:pPr>
            <a:r>
              <a:rPr lang="en-US" sz="1200" dirty="0" err="1" smtClean="0">
                <a:solidFill>
                  <a:srgbClr val="D1D5DB"/>
                </a:solidFill>
                <a:latin typeface="ui-sans-serif" pitchFamily="34" charset="0"/>
                <a:ea typeface="ui-sans-serif" pitchFamily="34" charset="-122"/>
                <a:cs typeface="ui-sans-serif" pitchFamily="34" charset="-120"/>
              </a:rPr>
              <a:t>Personalised</a:t>
            </a:r>
            <a:r>
              <a:rPr lang="en-US" sz="1200" dirty="0" smtClean="0">
                <a:solidFill>
                  <a:srgbClr val="D1D5DB"/>
                </a:solidFill>
                <a:latin typeface="ui-sans-serif" pitchFamily="34" charset="0"/>
                <a:ea typeface="ui-sans-serif" pitchFamily="34" charset="-122"/>
                <a:cs typeface="ui-sans-serif" pitchFamily="34" charset="-120"/>
              </a:rPr>
              <a:t> </a:t>
            </a:r>
            <a:r>
              <a:rPr lang="en-US" sz="1200" dirty="0">
                <a:solidFill>
                  <a:srgbClr val="D1D5DB"/>
                </a:solidFill>
                <a:latin typeface="ui-sans-serif" pitchFamily="34" charset="0"/>
                <a:ea typeface="ui-sans-serif" pitchFamily="34" charset="-122"/>
                <a:cs typeface="ui-sans-serif" pitchFamily="34" charset="-120"/>
              </a:rPr>
              <a:t>VR environments for individual needs</a:t>
            </a:r>
            <a:endParaRPr lang="en-US" sz="1200" dirty="0"/>
          </a:p>
        </p:txBody>
      </p:sp>
      <p:sp>
        <p:nvSpPr>
          <p:cNvPr id="38" name="Text 14"/>
          <p:cNvSpPr/>
          <p:nvPr/>
        </p:nvSpPr>
        <p:spPr>
          <a:xfrm>
            <a:off x="8931176" y="2971800"/>
            <a:ext cx="2422475"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Integration with neurofeedback systems</a:t>
            </a:r>
            <a:endParaRPr lang="en-US" sz="1200" dirty="0"/>
          </a:p>
        </p:txBody>
      </p:sp>
      <p:sp>
        <p:nvSpPr>
          <p:cNvPr id="39" name="Text 15"/>
          <p:cNvSpPr/>
          <p:nvPr/>
        </p:nvSpPr>
        <p:spPr>
          <a:xfrm>
            <a:off x="8931176" y="3505200"/>
            <a:ext cx="2422475"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Remote monitoring and home-based rehabilitation</a:t>
            </a:r>
            <a:endParaRPr lang="en-US" sz="1200" dirty="0"/>
          </a:p>
        </p:txBody>
      </p:sp>
      <p:sp>
        <p:nvSpPr>
          <p:cNvPr id="40" name="Text 16"/>
          <p:cNvSpPr/>
          <p:nvPr/>
        </p:nvSpPr>
        <p:spPr>
          <a:xfrm>
            <a:off x="5899100" y="4648200"/>
            <a:ext cx="5721251" cy="266700"/>
          </a:xfrm>
          <a:prstGeom prst="rect">
            <a:avLst/>
          </a:prstGeom>
          <a:noFill/>
          <a:ln/>
        </p:spPr>
        <p:txBody>
          <a:bodyPr vert="horz" wrap="square" lIns="0" tIns="0" rIns="0" bIns="0" rtlCol="0" anchor="t"/>
          <a:lstStyle/>
          <a:p>
            <a:pPr marL="0" indent="0">
              <a:lnSpc>
                <a:spcPts val="2100"/>
              </a:lnSpc>
              <a:buNone/>
            </a:pPr>
            <a:r>
              <a:rPr lang="en-US" sz="1500" dirty="0">
                <a:solidFill>
                  <a:srgbClr val="99F6E4"/>
                </a:solidFill>
                <a:latin typeface="ui-sans-serif" pitchFamily="34" charset="0"/>
                <a:ea typeface="ui-sans-serif" pitchFamily="34" charset="-122"/>
                <a:cs typeface="ui-sans-serif" pitchFamily="34" charset="-120"/>
              </a:rPr>
              <a:t>Research Status</a:t>
            </a:r>
            <a:endParaRPr lang="en-US" sz="1500" dirty="0"/>
          </a:p>
        </p:txBody>
      </p:sp>
      <p:sp>
        <p:nvSpPr>
          <p:cNvPr id="41" name="Text 17"/>
          <p:cNvSpPr/>
          <p:nvPr/>
        </p:nvSpPr>
        <p:spPr>
          <a:xfrm>
            <a:off x="5632400" y="4991100"/>
            <a:ext cx="5721251" cy="6858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Chi et al. (2025) conducted a high-quality systematic review and meta-analysis on digital cognitive interventions for TBI patients, finding VR-CI showed particular promise among various interventions.</a:t>
            </a:r>
            <a:endParaRPr lang="en-US" sz="1200" dirty="0"/>
          </a:p>
        </p:txBody>
      </p:sp>
      <p:sp>
        <p:nvSpPr>
          <p:cNvPr id="42" name="Text 18"/>
          <p:cNvSpPr/>
          <p:nvPr/>
        </p:nvSpPr>
        <p:spPr>
          <a:xfrm>
            <a:off x="7785497" y="65151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14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4008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181100"/>
            <a:ext cx="4565600" cy="3771900"/>
          </a:xfrm>
          <a:prstGeom prst="rect">
            <a:avLst/>
          </a:prstGeom>
        </p:spPr>
      </p:pic>
      <p:pic>
        <p:nvPicPr>
          <p:cNvPr id="6" name="Image 4" descr="preencoded.png"/>
          <p:cNvPicPr>
            <a:picLocks noChangeAspect="1"/>
          </p:cNvPicPr>
          <p:nvPr/>
        </p:nvPicPr>
        <p:blipFill>
          <a:blip r:embed="rId7"/>
          <a:stretch>
            <a:fillRect/>
          </a:stretch>
        </p:blipFill>
        <p:spPr>
          <a:xfrm>
            <a:off x="685800" y="2781300"/>
            <a:ext cx="342900" cy="381000"/>
          </a:xfrm>
          <a:prstGeom prst="rect">
            <a:avLst/>
          </a:prstGeom>
        </p:spPr>
      </p:pic>
      <p:pic>
        <p:nvPicPr>
          <p:cNvPr id="7" name="Image 5" descr="preencoded.png"/>
          <p:cNvPicPr>
            <a:picLocks noChangeAspect="1"/>
          </p:cNvPicPr>
          <p:nvPr/>
        </p:nvPicPr>
        <p:blipFill>
          <a:blip r:embed="rId8"/>
          <a:stretch>
            <a:fillRect/>
          </a:stretch>
        </p:blipFill>
        <p:spPr>
          <a:xfrm>
            <a:off x="762000" y="2886075"/>
            <a:ext cx="190500" cy="152400"/>
          </a:xfrm>
          <a:prstGeom prst="rect">
            <a:avLst/>
          </a:prstGeom>
        </p:spPr>
      </p:pic>
      <p:pic>
        <p:nvPicPr>
          <p:cNvPr id="8" name="Image 6" descr="preencoded.png"/>
          <p:cNvPicPr>
            <a:picLocks noChangeAspect="1"/>
          </p:cNvPicPr>
          <p:nvPr/>
        </p:nvPicPr>
        <p:blipFill>
          <a:blip r:embed="rId9"/>
          <a:stretch>
            <a:fillRect/>
          </a:stretch>
        </p:blipFill>
        <p:spPr>
          <a:xfrm>
            <a:off x="685800" y="3810000"/>
            <a:ext cx="323850" cy="381000"/>
          </a:xfrm>
          <a:prstGeom prst="rect">
            <a:avLst/>
          </a:prstGeom>
        </p:spPr>
      </p:pic>
      <p:pic>
        <p:nvPicPr>
          <p:cNvPr id="9" name="Image 7" descr="preencoded.png"/>
          <p:cNvPicPr>
            <a:picLocks noChangeAspect="1"/>
          </p:cNvPicPr>
          <p:nvPr/>
        </p:nvPicPr>
        <p:blipFill>
          <a:blip r:embed="rId10"/>
          <a:stretch>
            <a:fillRect/>
          </a:stretch>
        </p:blipFill>
        <p:spPr>
          <a:xfrm>
            <a:off x="762000" y="3914775"/>
            <a:ext cx="171450" cy="152400"/>
          </a:xfrm>
          <a:prstGeom prst="rect">
            <a:avLst/>
          </a:prstGeom>
        </p:spPr>
      </p:pic>
      <p:pic>
        <p:nvPicPr>
          <p:cNvPr id="10" name="Image 8" descr="preencoded.png"/>
          <p:cNvPicPr>
            <a:picLocks noChangeAspect="1"/>
          </p:cNvPicPr>
          <p:nvPr/>
        </p:nvPicPr>
        <p:blipFill>
          <a:blip r:embed="rId11"/>
          <a:stretch>
            <a:fillRect/>
          </a:stretch>
        </p:blipFill>
        <p:spPr>
          <a:xfrm>
            <a:off x="447675" y="4972050"/>
            <a:ext cx="4565600" cy="1885950"/>
          </a:xfrm>
          <a:prstGeom prst="rect">
            <a:avLst/>
          </a:prstGeom>
        </p:spPr>
      </p:pic>
      <p:pic>
        <p:nvPicPr>
          <p:cNvPr id="11" name="Image 9" descr="preencoded.png"/>
          <p:cNvPicPr>
            <a:picLocks noChangeAspect="1"/>
          </p:cNvPicPr>
          <p:nvPr/>
        </p:nvPicPr>
        <p:blipFill>
          <a:blip r:embed="rId12"/>
          <a:stretch>
            <a:fillRect/>
          </a:stretch>
        </p:blipFill>
        <p:spPr>
          <a:xfrm>
            <a:off x="676275" y="5962650"/>
            <a:ext cx="152400" cy="152400"/>
          </a:xfrm>
          <a:prstGeom prst="rect">
            <a:avLst/>
          </a:prstGeom>
        </p:spPr>
      </p:pic>
      <p:pic>
        <p:nvPicPr>
          <p:cNvPr id="12" name="Image 10" descr="preencoded.png"/>
          <p:cNvPicPr>
            <a:picLocks noChangeAspect="1"/>
          </p:cNvPicPr>
          <p:nvPr/>
        </p:nvPicPr>
        <p:blipFill>
          <a:blip r:embed="rId12"/>
          <a:stretch>
            <a:fillRect/>
          </a:stretch>
        </p:blipFill>
        <p:spPr>
          <a:xfrm>
            <a:off x="676275" y="6208971"/>
            <a:ext cx="152400" cy="152400"/>
          </a:xfrm>
          <a:prstGeom prst="rect">
            <a:avLst/>
          </a:prstGeom>
        </p:spPr>
      </p:pic>
      <p:pic>
        <p:nvPicPr>
          <p:cNvPr id="13" name="Image 11" descr="preencoded.png"/>
          <p:cNvPicPr>
            <a:picLocks noChangeAspect="1"/>
          </p:cNvPicPr>
          <p:nvPr/>
        </p:nvPicPr>
        <p:blipFill>
          <a:blip r:embed="rId12"/>
          <a:stretch>
            <a:fillRect/>
          </a:stretch>
        </p:blipFill>
        <p:spPr>
          <a:xfrm>
            <a:off x="666750" y="6536587"/>
            <a:ext cx="152400" cy="152400"/>
          </a:xfrm>
          <a:prstGeom prst="rect">
            <a:avLst/>
          </a:prstGeom>
        </p:spPr>
      </p:pic>
      <p:pic>
        <p:nvPicPr>
          <p:cNvPr id="14" name="Image 12" descr="preencoded.png"/>
          <p:cNvPicPr>
            <a:picLocks noChangeAspect="1"/>
          </p:cNvPicPr>
          <p:nvPr/>
        </p:nvPicPr>
        <p:blipFill>
          <a:blip r:embed="rId13"/>
          <a:stretch>
            <a:fillRect/>
          </a:stretch>
        </p:blipFill>
        <p:spPr>
          <a:xfrm>
            <a:off x="5251400" y="1638300"/>
            <a:ext cx="2059484" cy="3314700"/>
          </a:xfrm>
          <a:prstGeom prst="rect">
            <a:avLst/>
          </a:prstGeom>
        </p:spPr>
      </p:pic>
      <p:pic>
        <p:nvPicPr>
          <p:cNvPr id="15" name="Image 13" descr="preencoded.png"/>
          <p:cNvPicPr>
            <a:picLocks noChangeAspect="1"/>
          </p:cNvPicPr>
          <p:nvPr/>
        </p:nvPicPr>
        <p:blipFill>
          <a:blip r:embed="rId14"/>
          <a:stretch>
            <a:fillRect/>
          </a:stretch>
        </p:blipFill>
        <p:spPr>
          <a:xfrm>
            <a:off x="5976342" y="1828800"/>
            <a:ext cx="609600" cy="609600"/>
          </a:xfrm>
          <a:prstGeom prst="rect">
            <a:avLst/>
          </a:prstGeom>
        </p:spPr>
      </p:pic>
      <p:pic>
        <p:nvPicPr>
          <p:cNvPr id="16" name="Image 14" descr="preencoded.png"/>
          <p:cNvPicPr>
            <a:picLocks noChangeAspect="1"/>
          </p:cNvPicPr>
          <p:nvPr/>
        </p:nvPicPr>
        <p:blipFill>
          <a:blip r:embed="rId15"/>
          <a:stretch>
            <a:fillRect/>
          </a:stretch>
        </p:blipFill>
        <p:spPr>
          <a:xfrm>
            <a:off x="6157317" y="1962150"/>
            <a:ext cx="247650" cy="342900"/>
          </a:xfrm>
          <a:prstGeom prst="rect">
            <a:avLst/>
          </a:prstGeom>
        </p:spPr>
      </p:pic>
      <p:pic>
        <p:nvPicPr>
          <p:cNvPr id="17" name="Image 15" descr="preencoded.png"/>
          <p:cNvPicPr>
            <a:picLocks noChangeAspect="1"/>
          </p:cNvPicPr>
          <p:nvPr/>
        </p:nvPicPr>
        <p:blipFill>
          <a:blip r:embed="rId16"/>
          <a:stretch>
            <a:fillRect/>
          </a:stretch>
        </p:blipFill>
        <p:spPr>
          <a:xfrm>
            <a:off x="5441900" y="3009900"/>
            <a:ext cx="76200" cy="152400"/>
          </a:xfrm>
          <a:prstGeom prst="rect">
            <a:avLst/>
          </a:prstGeom>
        </p:spPr>
      </p:pic>
      <p:pic>
        <p:nvPicPr>
          <p:cNvPr id="18" name="Image 16" descr="preencoded.png"/>
          <p:cNvPicPr>
            <a:picLocks noChangeAspect="1"/>
          </p:cNvPicPr>
          <p:nvPr/>
        </p:nvPicPr>
        <p:blipFill>
          <a:blip r:embed="rId16"/>
          <a:stretch>
            <a:fillRect/>
          </a:stretch>
        </p:blipFill>
        <p:spPr>
          <a:xfrm>
            <a:off x="5441900" y="3543300"/>
            <a:ext cx="76200" cy="152400"/>
          </a:xfrm>
          <a:prstGeom prst="rect">
            <a:avLst/>
          </a:prstGeom>
        </p:spPr>
      </p:pic>
      <p:pic>
        <p:nvPicPr>
          <p:cNvPr id="19" name="Image 17" descr="preencoded.png"/>
          <p:cNvPicPr>
            <a:picLocks noChangeAspect="1"/>
          </p:cNvPicPr>
          <p:nvPr/>
        </p:nvPicPr>
        <p:blipFill>
          <a:blip r:embed="rId16"/>
          <a:stretch>
            <a:fillRect/>
          </a:stretch>
        </p:blipFill>
        <p:spPr>
          <a:xfrm>
            <a:off x="5441900" y="4076700"/>
            <a:ext cx="76200" cy="152400"/>
          </a:xfrm>
          <a:prstGeom prst="rect">
            <a:avLst/>
          </a:prstGeom>
        </p:spPr>
      </p:pic>
      <p:pic>
        <p:nvPicPr>
          <p:cNvPr id="20" name="Image 18" descr="preencoded.png"/>
          <p:cNvPicPr>
            <a:picLocks noChangeAspect="1"/>
          </p:cNvPicPr>
          <p:nvPr/>
        </p:nvPicPr>
        <p:blipFill>
          <a:blip r:embed="rId17"/>
          <a:stretch>
            <a:fillRect/>
          </a:stretch>
        </p:blipFill>
        <p:spPr>
          <a:xfrm>
            <a:off x="7463284" y="1638300"/>
            <a:ext cx="2059484" cy="3314700"/>
          </a:xfrm>
          <a:prstGeom prst="rect">
            <a:avLst/>
          </a:prstGeom>
        </p:spPr>
      </p:pic>
      <p:pic>
        <p:nvPicPr>
          <p:cNvPr id="21" name="Image 19" descr="preencoded.png"/>
          <p:cNvPicPr>
            <a:picLocks noChangeAspect="1"/>
          </p:cNvPicPr>
          <p:nvPr/>
        </p:nvPicPr>
        <p:blipFill>
          <a:blip r:embed="rId18"/>
          <a:stretch>
            <a:fillRect/>
          </a:stretch>
        </p:blipFill>
        <p:spPr>
          <a:xfrm>
            <a:off x="8188226" y="1828800"/>
            <a:ext cx="609600" cy="609600"/>
          </a:xfrm>
          <a:prstGeom prst="rect">
            <a:avLst/>
          </a:prstGeom>
        </p:spPr>
      </p:pic>
      <p:pic>
        <p:nvPicPr>
          <p:cNvPr id="22" name="Image 20" descr="preencoded.png"/>
          <p:cNvPicPr>
            <a:picLocks noChangeAspect="1"/>
          </p:cNvPicPr>
          <p:nvPr/>
        </p:nvPicPr>
        <p:blipFill>
          <a:blip r:embed="rId19"/>
          <a:stretch>
            <a:fillRect/>
          </a:stretch>
        </p:blipFill>
        <p:spPr>
          <a:xfrm>
            <a:off x="8312051" y="1962150"/>
            <a:ext cx="361950" cy="342900"/>
          </a:xfrm>
          <a:prstGeom prst="rect">
            <a:avLst/>
          </a:prstGeom>
        </p:spPr>
      </p:pic>
      <p:pic>
        <p:nvPicPr>
          <p:cNvPr id="23" name="Image 21" descr="preencoded.png"/>
          <p:cNvPicPr>
            <a:picLocks noChangeAspect="1"/>
          </p:cNvPicPr>
          <p:nvPr/>
        </p:nvPicPr>
        <p:blipFill>
          <a:blip r:embed="rId20"/>
          <a:stretch>
            <a:fillRect/>
          </a:stretch>
        </p:blipFill>
        <p:spPr>
          <a:xfrm>
            <a:off x="7653784" y="3009900"/>
            <a:ext cx="76200" cy="152400"/>
          </a:xfrm>
          <a:prstGeom prst="rect">
            <a:avLst/>
          </a:prstGeom>
        </p:spPr>
      </p:pic>
      <p:pic>
        <p:nvPicPr>
          <p:cNvPr id="24" name="Image 22" descr="preencoded.png"/>
          <p:cNvPicPr>
            <a:picLocks noChangeAspect="1"/>
          </p:cNvPicPr>
          <p:nvPr/>
        </p:nvPicPr>
        <p:blipFill>
          <a:blip r:embed="rId20"/>
          <a:stretch>
            <a:fillRect/>
          </a:stretch>
        </p:blipFill>
        <p:spPr>
          <a:xfrm>
            <a:off x="7653784" y="3543300"/>
            <a:ext cx="76200" cy="152400"/>
          </a:xfrm>
          <a:prstGeom prst="rect">
            <a:avLst/>
          </a:prstGeom>
        </p:spPr>
      </p:pic>
      <p:pic>
        <p:nvPicPr>
          <p:cNvPr id="25" name="Image 23" descr="preencoded.png"/>
          <p:cNvPicPr>
            <a:picLocks noChangeAspect="1"/>
          </p:cNvPicPr>
          <p:nvPr/>
        </p:nvPicPr>
        <p:blipFill>
          <a:blip r:embed="rId20"/>
          <a:stretch>
            <a:fillRect/>
          </a:stretch>
        </p:blipFill>
        <p:spPr>
          <a:xfrm>
            <a:off x="7653784" y="4076700"/>
            <a:ext cx="76200" cy="152400"/>
          </a:xfrm>
          <a:prstGeom prst="rect">
            <a:avLst/>
          </a:prstGeom>
        </p:spPr>
      </p:pic>
      <p:pic>
        <p:nvPicPr>
          <p:cNvPr id="26" name="Image 24" descr="preencoded.png"/>
          <p:cNvPicPr>
            <a:picLocks noChangeAspect="1"/>
          </p:cNvPicPr>
          <p:nvPr/>
        </p:nvPicPr>
        <p:blipFill>
          <a:blip r:embed="rId21"/>
          <a:stretch>
            <a:fillRect/>
          </a:stretch>
        </p:blipFill>
        <p:spPr>
          <a:xfrm>
            <a:off x="9675168" y="1638300"/>
            <a:ext cx="2059484" cy="3314700"/>
          </a:xfrm>
          <a:prstGeom prst="rect">
            <a:avLst/>
          </a:prstGeom>
        </p:spPr>
      </p:pic>
      <p:pic>
        <p:nvPicPr>
          <p:cNvPr id="27" name="Image 25" descr="preencoded.png"/>
          <p:cNvPicPr>
            <a:picLocks noChangeAspect="1"/>
          </p:cNvPicPr>
          <p:nvPr/>
        </p:nvPicPr>
        <p:blipFill>
          <a:blip r:embed="rId22"/>
          <a:stretch>
            <a:fillRect/>
          </a:stretch>
        </p:blipFill>
        <p:spPr>
          <a:xfrm>
            <a:off x="10400109" y="1828800"/>
            <a:ext cx="609600" cy="609600"/>
          </a:xfrm>
          <a:prstGeom prst="rect">
            <a:avLst/>
          </a:prstGeom>
        </p:spPr>
      </p:pic>
      <p:pic>
        <p:nvPicPr>
          <p:cNvPr id="28" name="Image 26" descr="preencoded.png"/>
          <p:cNvPicPr>
            <a:picLocks noChangeAspect="1"/>
          </p:cNvPicPr>
          <p:nvPr/>
        </p:nvPicPr>
        <p:blipFill>
          <a:blip r:embed="rId23"/>
          <a:stretch>
            <a:fillRect/>
          </a:stretch>
        </p:blipFill>
        <p:spPr>
          <a:xfrm>
            <a:off x="10581084" y="1908766"/>
            <a:ext cx="247650" cy="342900"/>
          </a:xfrm>
          <a:prstGeom prst="rect">
            <a:avLst/>
          </a:prstGeom>
        </p:spPr>
      </p:pic>
      <p:pic>
        <p:nvPicPr>
          <p:cNvPr id="29" name="Image 27" descr="preencoded.png"/>
          <p:cNvPicPr>
            <a:picLocks noChangeAspect="1"/>
          </p:cNvPicPr>
          <p:nvPr/>
        </p:nvPicPr>
        <p:blipFill>
          <a:blip r:embed="rId16"/>
          <a:stretch>
            <a:fillRect/>
          </a:stretch>
        </p:blipFill>
        <p:spPr>
          <a:xfrm>
            <a:off x="9865668" y="3276600"/>
            <a:ext cx="76200" cy="152400"/>
          </a:xfrm>
          <a:prstGeom prst="rect">
            <a:avLst/>
          </a:prstGeom>
        </p:spPr>
      </p:pic>
      <p:pic>
        <p:nvPicPr>
          <p:cNvPr id="30" name="Image 28" descr="preencoded.png"/>
          <p:cNvPicPr>
            <a:picLocks noChangeAspect="1"/>
          </p:cNvPicPr>
          <p:nvPr/>
        </p:nvPicPr>
        <p:blipFill>
          <a:blip r:embed="rId16"/>
          <a:stretch>
            <a:fillRect/>
          </a:stretch>
        </p:blipFill>
        <p:spPr>
          <a:xfrm>
            <a:off x="9865668" y="3810000"/>
            <a:ext cx="76200" cy="152400"/>
          </a:xfrm>
          <a:prstGeom prst="rect">
            <a:avLst/>
          </a:prstGeom>
        </p:spPr>
      </p:pic>
      <p:pic>
        <p:nvPicPr>
          <p:cNvPr id="31" name="Image 29" descr="preencoded.png"/>
          <p:cNvPicPr>
            <a:picLocks noChangeAspect="1"/>
          </p:cNvPicPr>
          <p:nvPr/>
        </p:nvPicPr>
        <p:blipFill>
          <a:blip r:embed="rId16"/>
          <a:stretch>
            <a:fillRect/>
          </a:stretch>
        </p:blipFill>
        <p:spPr>
          <a:xfrm>
            <a:off x="9865668" y="4343400"/>
            <a:ext cx="76200" cy="152400"/>
          </a:xfrm>
          <a:prstGeom prst="rect">
            <a:avLst/>
          </a:prstGeom>
        </p:spPr>
      </p:pic>
      <p:pic>
        <p:nvPicPr>
          <p:cNvPr id="32" name="Image 30" descr="preencoded.png"/>
          <p:cNvPicPr>
            <a:picLocks noChangeAspect="1"/>
          </p:cNvPicPr>
          <p:nvPr/>
        </p:nvPicPr>
        <p:blipFill>
          <a:blip r:embed="rId24"/>
          <a:stretch>
            <a:fillRect/>
          </a:stretch>
        </p:blipFill>
        <p:spPr>
          <a:xfrm>
            <a:off x="5251400" y="5181600"/>
            <a:ext cx="6483251" cy="1219200"/>
          </a:xfrm>
          <a:prstGeom prst="rect">
            <a:avLst/>
          </a:prstGeom>
        </p:spPr>
      </p:pic>
      <p:pic>
        <p:nvPicPr>
          <p:cNvPr id="33" name="Image 31" descr="preencoded.png"/>
          <p:cNvPicPr>
            <a:picLocks noChangeAspect="1"/>
          </p:cNvPicPr>
          <p:nvPr/>
        </p:nvPicPr>
        <p:blipFill>
          <a:blip r:embed="rId25"/>
          <a:stretch>
            <a:fillRect/>
          </a:stretch>
        </p:blipFill>
        <p:spPr>
          <a:xfrm>
            <a:off x="5403800" y="5372100"/>
            <a:ext cx="142875" cy="266700"/>
          </a:xfrm>
          <a:prstGeom prst="rect">
            <a:avLst/>
          </a:prstGeom>
        </p:spPr>
      </p:pic>
      <p:sp>
        <p:nvSpPr>
          <p:cNvPr id="34"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Stakeholder Priorities in TBI Technology</a:t>
            </a:r>
            <a:endParaRPr lang="en-US" sz="2700" dirty="0"/>
          </a:p>
        </p:txBody>
      </p:sp>
      <p:sp>
        <p:nvSpPr>
          <p:cNvPr id="35" name="Text 1"/>
          <p:cNvSpPr/>
          <p:nvPr/>
        </p:nvSpPr>
        <p:spPr>
          <a:xfrm>
            <a:off x="685800" y="1409700"/>
            <a:ext cx="493008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Research Methodology</a:t>
            </a:r>
            <a:endParaRPr lang="en-US" sz="1800" dirty="0"/>
          </a:p>
        </p:txBody>
      </p:sp>
      <p:sp>
        <p:nvSpPr>
          <p:cNvPr id="36" name="Text 2"/>
          <p:cNvSpPr/>
          <p:nvPr/>
        </p:nvSpPr>
        <p:spPr>
          <a:xfrm>
            <a:off x="685800" y="1828800"/>
            <a:ext cx="4108400" cy="8001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Simblett et al. (2025) conducted a cohort study during the COVID-19 pandemic to identify key priorities for ABI technology research.</a:t>
            </a:r>
            <a:endParaRPr lang="en-US" sz="1350" dirty="0"/>
          </a:p>
        </p:txBody>
      </p:sp>
      <p:sp>
        <p:nvSpPr>
          <p:cNvPr id="37" name="Text 3"/>
          <p:cNvSpPr/>
          <p:nvPr/>
        </p:nvSpPr>
        <p:spPr>
          <a:xfrm>
            <a:off x="1143000" y="2781300"/>
            <a:ext cx="365120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Inclusive Approach</a:t>
            </a:r>
            <a:endParaRPr lang="en-US" sz="1200" dirty="0"/>
          </a:p>
        </p:txBody>
      </p:sp>
      <p:sp>
        <p:nvSpPr>
          <p:cNvPr id="38" name="Text 4"/>
          <p:cNvSpPr/>
          <p:nvPr/>
        </p:nvSpPr>
        <p:spPr>
          <a:xfrm>
            <a:off x="1143000" y="3009900"/>
            <a:ext cx="3651200" cy="6858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Invited service users, caregivers, and healthcare professionals to participate in priority setting</a:t>
            </a:r>
            <a:endParaRPr lang="en-US" sz="1200" dirty="0"/>
          </a:p>
        </p:txBody>
      </p:sp>
      <p:sp>
        <p:nvSpPr>
          <p:cNvPr id="39" name="Text 5"/>
          <p:cNvSpPr/>
          <p:nvPr/>
        </p:nvSpPr>
        <p:spPr>
          <a:xfrm>
            <a:off x="1123950" y="3810000"/>
            <a:ext cx="367025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Consensus Framework</a:t>
            </a:r>
            <a:endParaRPr lang="en-US" sz="1200" dirty="0"/>
          </a:p>
        </p:txBody>
      </p:sp>
      <p:sp>
        <p:nvSpPr>
          <p:cNvPr id="40" name="Text 6"/>
          <p:cNvSpPr/>
          <p:nvPr/>
        </p:nvSpPr>
        <p:spPr>
          <a:xfrm>
            <a:off x="1123950" y="4038600"/>
            <a:ext cx="3670250" cy="6858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Established a framework that combines future technological developments with needs explicitly identified by stakeholders</a:t>
            </a:r>
            <a:endParaRPr lang="en-US" sz="1200" dirty="0"/>
          </a:p>
        </p:txBody>
      </p:sp>
      <p:sp>
        <p:nvSpPr>
          <p:cNvPr id="41" name="Text 7"/>
          <p:cNvSpPr/>
          <p:nvPr/>
        </p:nvSpPr>
        <p:spPr>
          <a:xfrm>
            <a:off x="676275" y="5200650"/>
            <a:ext cx="4108400" cy="609600"/>
          </a:xfrm>
          <a:prstGeom prst="rect">
            <a:avLst/>
          </a:prstGeom>
          <a:noFill/>
          <a:ln/>
        </p:spPr>
        <p:txBody>
          <a:bodyPr vert="horz" wrap="square" lIns="0" tIns="0" rIns="0" bIns="0" rtlCol="0" anchor="t"/>
          <a:lstStyle/>
          <a:p>
            <a:pPr marL="0" indent="0">
              <a:lnSpc>
                <a:spcPts val="2400"/>
              </a:lnSpc>
              <a:buNone/>
            </a:pPr>
            <a:r>
              <a:rPr lang="en-US" sz="1800" b="1" dirty="0">
                <a:solidFill>
                  <a:srgbClr val="D8B4FE"/>
                </a:solidFill>
                <a:latin typeface="ui-sans-serif" pitchFamily="34" charset="0"/>
                <a:ea typeface="ui-sans-serif" pitchFamily="34" charset="-122"/>
                <a:cs typeface="ui-sans-serif" pitchFamily="34" charset="-120"/>
              </a:rPr>
              <a:t>Benefits of Stakeholder-Informed Development</a:t>
            </a:r>
            <a:endParaRPr lang="en-US" sz="1800" dirty="0"/>
          </a:p>
        </p:txBody>
      </p:sp>
      <p:sp>
        <p:nvSpPr>
          <p:cNvPr id="42" name="Text 8"/>
          <p:cNvSpPr/>
          <p:nvPr/>
        </p:nvSpPr>
        <p:spPr>
          <a:xfrm>
            <a:off x="942975" y="5924550"/>
            <a:ext cx="38417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Enhances clinical relevance of technological solutions</a:t>
            </a:r>
            <a:endParaRPr lang="en-US" sz="1200" dirty="0"/>
          </a:p>
        </p:txBody>
      </p:sp>
      <p:sp>
        <p:nvSpPr>
          <p:cNvPr id="43" name="Text 9"/>
          <p:cNvSpPr/>
          <p:nvPr/>
        </p:nvSpPr>
        <p:spPr>
          <a:xfrm>
            <a:off x="942975" y="6172643"/>
            <a:ext cx="4442162"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Improves adoption potential among target users</a:t>
            </a:r>
            <a:endParaRPr lang="en-US" sz="1200" dirty="0"/>
          </a:p>
        </p:txBody>
      </p:sp>
      <p:sp>
        <p:nvSpPr>
          <p:cNvPr id="44" name="Text 10"/>
          <p:cNvSpPr/>
          <p:nvPr/>
        </p:nvSpPr>
        <p:spPr>
          <a:xfrm>
            <a:off x="933449" y="6498487"/>
            <a:ext cx="4451688"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Ensures resources are directed toward most needed applications</a:t>
            </a:r>
            <a:endParaRPr lang="en-US" sz="1200" dirty="0"/>
          </a:p>
        </p:txBody>
      </p:sp>
      <p:sp>
        <p:nvSpPr>
          <p:cNvPr id="45" name="Text 11"/>
          <p:cNvSpPr/>
          <p:nvPr/>
        </p:nvSpPr>
        <p:spPr>
          <a:xfrm>
            <a:off x="5251400" y="1181100"/>
            <a:ext cx="7779901"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Key Stakeholder Groups &amp; Priorities</a:t>
            </a:r>
            <a:endParaRPr lang="en-US" sz="1800" dirty="0"/>
          </a:p>
        </p:txBody>
      </p:sp>
      <p:sp>
        <p:nvSpPr>
          <p:cNvPr id="46" name="Text 12"/>
          <p:cNvSpPr/>
          <p:nvPr/>
        </p:nvSpPr>
        <p:spPr>
          <a:xfrm>
            <a:off x="5274052" y="2590800"/>
            <a:ext cx="2014180" cy="266700"/>
          </a:xfrm>
          <a:prstGeom prst="rect">
            <a:avLst/>
          </a:prstGeom>
          <a:noFill/>
          <a:ln/>
        </p:spPr>
        <p:txBody>
          <a:bodyPr vert="horz" wrap="square" lIns="0" tIns="0" rIns="0" bIns="0" rtlCol="0" anchor="t"/>
          <a:lstStyle/>
          <a:p>
            <a:pPr marL="0" indent="0" algn="ctr">
              <a:lnSpc>
                <a:spcPts val="2100"/>
              </a:lnSpc>
              <a:buNone/>
            </a:pPr>
            <a:r>
              <a:rPr lang="en-US" sz="1500" dirty="0">
                <a:solidFill>
                  <a:srgbClr val="99F6E4"/>
                </a:solidFill>
                <a:latin typeface="ui-sans-serif" pitchFamily="34" charset="0"/>
                <a:ea typeface="ui-sans-serif" pitchFamily="34" charset="-122"/>
                <a:cs typeface="ui-sans-serif" pitchFamily="34" charset="-120"/>
              </a:rPr>
              <a:t>Service Users</a:t>
            </a:r>
            <a:endParaRPr lang="en-US" sz="1500" dirty="0"/>
          </a:p>
        </p:txBody>
      </p:sp>
      <p:sp>
        <p:nvSpPr>
          <p:cNvPr id="47" name="Text 13"/>
          <p:cNvSpPr/>
          <p:nvPr/>
        </p:nvSpPr>
        <p:spPr>
          <a:xfrm>
            <a:off x="5594300" y="2971800"/>
            <a:ext cx="1526084"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Focus on symptom management</a:t>
            </a:r>
            <a:endParaRPr lang="en-US" sz="1200" dirty="0"/>
          </a:p>
        </p:txBody>
      </p:sp>
      <p:sp>
        <p:nvSpPr>
          <p:cNvPr id="48" name="Text 14"/>
          <p:cNvSpPr/>
          <p:nvPr/>
        </p:nvSpPr>
        <p:spPr>
          <a:xfrm>
            <a:off x="5594300" y="3505200"/>
            <a:ext cx="1526084"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Preference for user-friendly interfaces</a:t>
            </a:r>
            <a:endParaRPr lang="en-US" sz="1200" dirty="0"/>
          </a:p>
        </p:txBody>
      </p:sp>
      <p:sp>
        <p:nvSpPr>
          <p:cNvPr id="49" name="Text 15"/>
          <p:cNvSpPr/>
          <p:nvPr/>
        </p:nvSpPr>
        <p:spPr>
          <a:xfrm>
            <a:off x="5594300" y="4038600"/>
            <a:ext cx="1526084" cy="6858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Desire for </a:t>
            </a:r>
            <a:r>
              <a:rPr lang="en-US" sz="1200" dirty="0" err="1" smtClean="0">
                <a:solidFill>
                  <a:srgbClr val="FFFFFF"/>
                </a:solidFill>
                <a:latin typeface="ui-sans-serif" pitchFamily="34" charset="0"/>
                <a:ea typeface="ui-sans-serif" pitchFamily="34" charset="-122"/>
                <a:cs typeface="ui-sans-serif" pitchFamily="34" charset="-120"/>
              </a:rPr>
              <a:t>personalised</a:t>
            </a:r>
            <a:r>
              <a:rPr lang="en-US" sz="1200" dirty="0" smtClean="0">
                <a:solidFill>
                  <a:srgbClr val="FFFFFF"/>
                </a:solidFill>
                <a:latin typeface="ui-sans-serif" pitchFamily="34" charset="0"/>
                <a:ea typeface="ui-sans-serif" pitchFamily="34" charset="-122"/>
                <a:cs typeface="ui-sans-serif" pitchFamily="34" charset="-120"/>
              </a:rPr>
              <a:t> </a:t>
            </a:r>
            <a:r>
              <a:rPr lang="en-US" sz="1200" dirty="0">
                <a:solidFill>
                  <a:srgbClr val="FFFFFF"/>
                </a:solidFill>
                <a:latin typeface="ui-sans-serif" pitchFamily="34" charset="0"/>
                <a:ea typeface="ui-sans-serif" pitchFamily="34" charset="-122"/>
                <a:cs typeface="ui-sans-serif" pitchFamily="34" charset="-120"/>
              </a:rPr>
              <a:t>interventions</a:t>
            </a:r>
            <a:endParaRPr lang="en-US" sz="1200" dirty="0"/>
          </a:p>
        </p:txBody>
      </p:sp>
      <p:sp>
        <p:nvSpPr>
          <p:cNvPr id="50" name="Text 16"/>
          <p:cNvSpPr/>
          <p:nvPr/>
        </p:nvSpPr>
        <p:spPr>
          <a:xfrm>
            <a:off x="7485936" y="2590800"/>
            <a:ext cx="2014180" cy="266700"/>
          </a:xfrm>
          <a:prstGeom prst="rect">
            <a:avLst/>
          </a:prstGeom>
          <a:noFill/>
          <a:ln/>
        </p:spPr>
        <p:txBody>
          <a:bodyPr vert="horz" wrap="square" lIns="0" tIns="0" rIns="0" bIns="0" rtlCol="0" anchor="t"/>
          <a:lstStyle/>
          <a:p>
            <a:pPr marL="0" indent="0" algn="ctr">
              <a:lnSpc>
                <a:spcPts val="2100"/>
              </a:lnSpc>
              <a:buNone/>
            </a:pPr>
            <a:r>
              <a:rPr lang="en-US" sz="1500" dirty="0">
                <a:solidFill>
                  <a:srgbClr val="E9D5FF"/>
                </a:solidFill>
                <a:latin typeface="ui-sans-serif" pitchFamily="34" charset="0"/>
                <a:ea typeface="ui-sans-serif" pitchFamily="34" charset="-122"/>
                <a:cs typeface="ui-sans-serif" pitchFamily="34" charset="-120"/>
              </a:rPr>
              <a:t>Caregivers</a:t>
            </a:r>
            <a:endParaRPr lang="en-US" sz="1500" dirty="0"/>
          </a:p>
        </p:txBody>
      </p:sp>
      <p:sp>
        <p:nvSpPr>
          <p:cNvPr id="51" name="Text 17"/>
          <p:cNvSpPr/>
          <p:nvPr/>
        </p:nvSpPr>
        <p:spPr>
          <a:xfrm>
            <a:off x="7806184" y="2971800"/>
            <a:ext cx="1526084"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Support for family burden</a:t>
            </a:r>
            <a:endParaRPr lang="en-US" sz="1200" dirty="0"/>
          </a:p>
        </p:txBody>
      </p:sp>
      <p:sp>
        <p:nvSpPr>
          <p:cNvPr id="52" name="Text 18"/>
          <p:cNvSpPr/>
          <p:nvPr/>
        </p:nvSpPr>
        <p:spPr>
          <a:xfrm>
            <a:off x="7806184" y="3505200"/>
            <a:ext cx="1526084"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Education about TBI and recovery</a:t>
            </a:r>
            <a:endParaRPr lang="en-US" sz="1200" dirty="0"/>
          </a:p>
        </p:txBody>
      </p:sp>
      <p:sp>
        <p:nvSpPr>
          <p:cNvPr id="53" name="Text 19"/>
          <p:cNvSpPr/>
          <p:nvPr/>
        </p:nvSpPr>
        <p:spPr>
          <a:xfrm>
            <a:off x="7806184" y="4038600"/>
            <a:ext cx="1526084"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Respite and remote monitoring tools</a:t>
            </a:r>
            <a:endParaRPr lang="en-US" sz="1200" dirty="0"/>
          </a:p>
        </p:txBody>
      </p:sp>
      <p:sp>
        <p:nvSpPr>
          <p:cNvPr id="54" name="Text 20"/>
          <p:cNvSpPr/>
          <p:nvPr/>
        </p:nvSpPr>
        <p:spPr>
          <a:xfrm>
            <a:off x="9865668" y="2590800"/>
            <a:ext cx="1678484" cy="533400"/>
          </a:xfrm>
          <a:prstGeom prst="rect">
            <a:avLst/>
          </a:prstGeom>
          <a:noFill/>
          <a:ln/>
        </p:spPr>
        <p:txBody>
          <a:bodyPr vert="horz" wrap="square" lIns="0" tIns="0" rIns="0" bIns="0" rtlCol="0" anchor="t"/>
          <a:lstStyle/>
          <a:p>
            <a:pPr marL="0" indent="0" algn="ctr">
              <a:lnSpc>
                <a:spcPts val="2100"/>
              </a:lnSpc>
              <a:buNone/>
            </a:pPr>
            <a:r>
              <a:rPr lang="en-US" sz="1500" dirty="0">
                <a:solidFill>
                  <a:srgbClr val="FF7F50"/>
                </a:solidFill>
                <a:latin typeface="ui-sans-serif" pitchFamily="34" charset="0"/>
                <a:ea typeface="ui-sans-serif" pitchFamily="34" charset="-122"/>
                <a:cs typeface="ui-sans-serif" pitchFamily="34" charset="-120"/>
              </a:rPr>
              <a:t>Healthcare Professionals</a:t>
            </a:r>
            <a:endParaRPr lang="en-US" sz="1500" dirty="0"/>
          </a:p>
        </p:txBody>
      </p:sp>
      <p:sp>
        <p:nvSpPr>
          <p:cNvPr id="55" name="Text 21"/>
          <p:cNvSpPr/>
          <p:nvPr/>
        </p:nvSpPr>
        <p:spPr>
          <a:xfrm>
            <a:off x="10018068" y="3238500"/>
            <a:ext cx="1526084"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Efficient assessment tools</a:t>
            </a:r>
            <a:endParaRPr lang="en-US" sz="1200" dirty="0"/>
          </a:p>
        </p:txBody>
      </p:sp>
      <p:sp>
        <p:nvSpPr>
          <p:cNvPr id="56" name="Text 22"/>
          <p:cNvSpPr/>
          <p:nvPr/>
        </p:nvSpPr>
        <p:spPr>
          <a:xfrm>
            <a:off x="10018068" y="3771900"/>
            <a:ext cx="1526084"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Remote monitoring capabilities</a:t>
            </a:r>
            <a:endParaRPr lang="en-US" sz="1200" dirty="0"/>
          </a:p>
        </p:txBody>
      </p:sp>
      <p:sp>
        <p:nvSpPr>
          <p:cNvPr id="57" name="Text 23"/>
          <p:cNvSpPr/>
          <p:nvPr/>
        </p:nvSpPr>
        <p:spPr>
          <a:xfrm>
            <a:off x="10018068" y="4305300"/>
            <a:ext cx="1526084"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Integration with existing workflows</a:t>
            </a:r>
            <a:endParaRPr lang="en-US" sz="1200" dirty="0"/>
          </a:p>
        </p:txBody>
      </p:sp>
      <p:sp>
        <p:nvSpPr>
          <p:cNvPr id="58" name="Text 24"/>
          <p:cNvSpPr/>
          <p:nvPr/>
        </p:nvSpPr>
        <p:spPr>
          <a:xfrm>
            <a:off x="5660975" y="5334000"/>
            <a:ext cx="5921276" cy="9144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The framework developed by Simblett et al. ensures that future technological innovations are aligned with the actual needs of patients, caregivers, and clinical providers, </a:t>
            </a:r>
            <a:r>
              <a:rPr lang="en-US" sz="1200" dirty="0" err="1" smtClean="0">
                <a:solidFill>
                  <a:srgbClr val="D1D5DB"/>
                </a:solidFill>
                <a:latin typeface="ui-sans-serif" pitchFamily="34" charset="0"/>
                <a:ea typeface="ui-sans-serif" pitchFamily="34" charset="-122"/>
                <a:cs typeface="ui-sans-serif" pitchFamily="34" charset="-120"/>
              </a:rPr>
              <a:t>maximising</a:t>
            </a:r>
            <a:r>
              <a:rPr lang="en-US" sz="1200" dirty="0" smtClean="0">
                <a:solidFill>
                  <a:srgbClr val="D1D5DB"/>
                </a:solidFill>
                <a:latin typeface="ui-sans-serif" pitchFamily="34" charset="0"/>
                <a:ea typeface="ui-sans-serif" pitchFamily="34" charset="-122"/>
                <a:cs typeface="ui-sans-serif" pitchFamily="34" charset="-120"/>
              </a:rPr>
              <a:t> </a:t>
            </a:r>
            <a:r>
              <a:rPr lang="en-US" sz="1200" dirty="0">
                <a:solidFill>
                  <a:srgbClr val="D1D5DB"/>
                </a:solidFill>
                <a:latin typeface="ui-sans-serif" pitchFamily="34" charset="0"/>
                <a:ea typeface="ui-sans-serif" pitchFamily="34" charset="-122"/>
                <a:cs typeface="ui-sans-serif" pitchFamily="34" charset="-120"/>
              </a:rPr>
              <a:t>the potential for successful implementation and adoption.</a:t>
            </a:r>
            <a:endParaRPr lang="en-US" sz="1200" dirty="0"/>
          </a:p>
        </p:txBody>
      </p:sp>
      <p:sp>
        <p:nvSpPr>
          <p:cNvPr id="59" name="Text 25"/>
          <p:cNvSpPr/>
          <p:nvPr/>
        </p:nvSpPr>
        <p:spPr>
          <a:xfrm>
            <a:off x="8017192" y="65151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15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72771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2171700"/>
            <a:ext cx="5524500" cy="1447800"/>
          </a:xfrm>
          <a:prstGeom prst="rect">
            <a:avLst/>
          </a:prstGeom>
        </p:spPr>
      </p:pic>
      <p:pic>
        <p:nvPicPr>
          <p:cNvPr id="6" name="Image 4" descr="preencoded.png"/>
          <p:cNvPicPr>
            <a:picLocks noChangeAspect="1"/>
          </p:cNvPicPr>
          <p:nvPr/>
        </p:nvPicPr>
        <p:blipFill>
          <a:blip r:embed="rId7"/>
          <a:stretch>
            <a:fillRect/>
          </a:stretch>
        </p:blipFill>
        <p:spPr>
          <a:xfrm>
            <a:off x="609600" y="2324100"/>
            <a:ext cx="342900" cy="381000"/>
          </a:xfrm>
          <a:prstGeom prst="rect">
            <a:avLst/>
          </a:prstGeom>
        </p:spPr>
      </p:pic>
      <p:pic>
        <p:nvPicPr>
          <p:cNvPr id="7" name="Image 5" descr="preencoded.png"/>
          <p:cNvPicPr>
            <a:picLocks noChangeAspect="1"/>
          </p:cNvPicPr>
          <p:nvPr/>
        </p:nvPicPr>
        <p:blipFill>
          <a:blip r:embed="rId8"/>
          <a:stretch>
            <a:fillRect/>
          </a:stretch>
        </p:blipFill>
        <p:spPr>
          <a:xfrm>
            <a:off x="685800" y="2428875"/>
            <a:ext cx="190500" cy="152400"/>
          </a:xfrm>
          <a:prstGeom prst="rect">
            <a:avLst/>
          </a:prstGeom>
        </p:spPr>
      </p:pic>
      <p:pic>
        <p:nvPicPr>
          <p:cNvPr id="8" name="Image 6" descr="preencoded.png"/>
          <p:cNvPicPr>
            <a:picLocks noChangeAspect="1"/>
          </p:cNvPicPr>
          <p:nvPr/>
        </p:nvPicPr>
        <p:blipFill>
          <a:blip r:embed="rId9"/>
          <a:stretch>
            <a:fillRect/>
          </a:stretch>
        </p:blipFill>
        <p:spPr>
          <a:xfrm>
            <a:off x="457200" y="3771900"/>
            <a:ext cx="5524500" cy="1447800"/>
          </a:xfrm>
          <a:prstGeom prst="rect">
            <a:avLst/>
          </a:prstGeom>
        </p:spPr>
      </p:pic>
      <p:pic>
        <p:nvPicPr>
          <p:cNvPr id="9" name="Image 7" descr="preencoded.png"/>
          <p:cNvPicPr>
            <a:picLocks noChangeAspect="1"/>
          </p:cNvPicPr>
          <p:nvPr/>
        </p:nvPicPr>
        <p:blipFill>
          <a:blip r:embed="rId10"/>
          <a:stretch>
            <a:fillRect/>
          </a:stretch>
        </p:blipFill>
        <p:spPr>
          <a:xfrm>
            <a:off x="609600" y="3924300"/>
            <a:ext cx="342900" cy="381000"/>
          </a:xfrm>
          <a:prstGeom prst="rect">
            <a:avLst/>
          </a:prstGeom>
        </p:spPr>
      </p:pic>
      <p:pic>
        <p:nvPicPr>
          <p:cNvPr id="10" name="Image 8" descr="preencoded.png"/>
          <p:cNvPicPr>
            <a:picLocks noChangeAspect="1"/>
          </p:cNvPicPr>
          <p:nvPr/>
        </p:nvPicPr>
        <p:blipFill>
          <a:blip r:embed="rId11"/>
          <a:stretch>
            <a:fillRect/>
          </a:stretch>
        </p:blipFill>
        <p:spPr>
          <a:xfrm>
            <a:off x="685800" y="4029075"/>
            <a:ext cx="190500" cy="152400"/>
          </a:xfrm>
          <a:prstGeom prst="rect">
            <a:avLst/>
          </a:prstGeom>
        </p:spPr>
      </p:pic>
      <p:pic>
        <p:nvPicPr>
          <p:cNvPr id="11" name="Image 9" descr="preencoded.png"/>
          <p:cNvPicPr>
            <a:picLocks noChangeAspect="1"/>
          </p:cNvPicPr>
          <p:nvPr/>
        </p:nvPicPr>
        <p:blipFill>
          <a:blip r:embed="rId12"/>
          <a:stretch>
            <a:fillRect/>
          </a:stretch>
        </p:blipFill>
        <p:spPr>
          <a:xfrm>
            <a:off x="457200" y="5372100"/>
            <a:ext cx="5524500" cy="1447800"/>
          </a:xfrm>
          <a:prstGeom prst="rect">
            <a:avLst/>
          </a:prstGeom>
        </p:spPr>
      </p:pic>
      <p:pic>
        <p:nvPicPr>
          <p:cNvPr id="12" name="Image 10" descr="preencoded.png"/>
          <p:cNvPicPr>
            <a:picLocks noChangeAspect="1"/>
          </p:cNvPicPr>
          <p:nvPr/>
        </p:nvPicPr>
        <p:blipFill>
          <a:blip r:embed="rId13"/>
          <a:stretch>
            <a:fillRect/>
          </a:stretch>
        </p:blipFill>
        <p:spPr>
          <a:xfrm>
            <a:off x="609600" y="5524500"/>
            <a:ext cx="304800" cy="381000"/>
          </a:xfrm>
          <a:prstGeom prst="rect">
            <a:avLst/>
          </a:prstGeom>
        </p:spPr>
      </p:pic>
      <p:pic>
        <p:nvPicPr>
          <p:cNvPr id="13" name="Image 11" descr="preencoded.png"/>
          <p:cNvPicPr>
            <a:picLocks noChangeAspect="1"/>
          </p:cNvPicPr>
          <p:nvPr/>
        </p:nvPicPr>
        <p:blipFill>
          <a:blip r:embed="rId14"/>
          <a:stretch>
            <a:fillRect/>
          </a:stretch>
        </p:blipFill>
        <p:spPr>
          <a:xfrm>
            <a:off x="685800" y="5629275"/>
            <a:ext cx="152400" cy="152400"/>
          </a:xfrm>
          <a:prstGeom prst="rect">
            <a:avLst/>
          </a:prstGeom>
        </p:spPr>
      </p:pic>
      <p:pic>
        <p:nvPicPr>
          <p:cNvPr id="14" name="Image 12" descr="preencoded.png"/>
          <p:cNvPicPr>
            <a:picLocks noChangeAspect="1"/>
          </p:cNvPicPr>
          <p:nvPr/>
        </p:nvPicPr>
        <p:blipFill>
          <a:blip r:embed="rId15"/>
          <a:stretch>
            <a:fillRect/>
          </a:stretch>
        </p:blipFill>
        <p:spPr>
          <a:xfrm>
            <a:off x="6210300" y="2171700"/>
            <a:ext cx="5524500" cy="1219200"/>
          </a:xfrm>
          <a:prstGeom prst="rect">
            <a:avLst/>
          </a:prstGeom>
        </p:spPr>
      </p:pic>
      <p:pic>
        <p:nvPicPr>
          <p:cNvPr id="15" name="Image 13" descr="preencoded.png"/>
          <p:cNvPicPr>
            <a:picLocks noChangeAspect="1"/>
          </p:cNvPicPr>
          <p:nvPr/>
        </p:nvPicPr>
        <p:blipFill>
          <a:blip r:embed="rId16"/>
          <a:stretch>
            <a:fillRect/>
          </a:stretch>
        </p:blipFill>
        <p:spPr>
          <a:xfrm>
            <a:off x="6362700" y="2324100"/>
            <a:ext cx="323850" cy="381000"/>
          </a:xfrm>
          <a:prstGeom prst="rect">
            <a:avLst/>
          </a:prstGeom>
        </p:spPr>
      </p:pic>
      <p:pic>
        <p:nvPicPr>
          <p:cNvPr id="16" name="Image 14" descr="preencoded.png"/>
          <p:cNvPicPr>
            <a:picLocks noChangeAspect="1"/>
          </p:cNvPicPr>
          <p:nvPr/>
        </p:nvPicPr>
        <p:blipFill>
          <a:blip r:embed="rId17"/>
          <a:stretch>
            <a:fillRect/>
          </a:stretch>
        </p:blipFill>
        <p:spPr>
          <a:xfrm>
            <a:off x="6438900" y="2428875"/>
            <a:ext cx="171450" cy="152400"/>
          </a:xfrm>
          <a:prstGeom prst="rect">
            <a:avLst/>
          </a:prstGeom>
        </p:spPr>
      </p:pic>
      <p:pic>
        <p:nvPicPr>
          <p:cNvPr id="17" name="Image 15" descr="preencoded.png"/>
          <p:cNvPicPr>
            <a:picLocks noChangeAspect="1"/>
          </p:cNvPicPr>
          <p:nvPr/>
        </p:nvPicPr>
        <p:blipFill>
          <a:blip r:embed="rId18"/>
          <a:stretch>
            <a:fillRect/>
          </a:stretch>
        </p:blipFill>
        <p:spPr>
          <a:xfrm>
            <a:off x="6210300" y="3543300"/>
            <a:ext cx="5524500" cy="1219200"/>
          </a:xfrm>
          <a:prstGeom prst="rect">
            <a:avLst/>
          </a:prstGeom>
        </p:spPr>
      </p:pic>
      <p:pic>
        <p:nvPicPr>
          <p:cNvPr id="18" name="Image 16" descr="preencoded.png"/>
          <p:cNvPicPr>
            <a:picLocks noChangeAspect="1"/>
          </p:cNvPicPr>
          <p:nvPr/>
        </p:nvPicPr>
        <p:blipFill>
          <a:blip r:embed="rId19"/>
          <a:stretch>
            <a:fillRect/>
          </a:stretch>
        </p:blipFill>
        <p:spPr>
          <a:xfrm>
            <a:off x="6362700" y="3695700"/>
            <a:ext cx="342900" cy="381000"/>
          </a:xfrm>
          <a:prstGeom prst="rect">
            <a:avLst/>
          </a:prstGeom>
        </p:spPr>
      </p:pic>
      <p:pic>
        <p:nvPicPr>
          <p:cNvPr id="19" name="Image 17" descr="preencoded.png"/>
          <p:cNvPicPr>
            <a:picLocks noChangeAspect="1"/>
          </p:cNvPicPr>
          <p:nvPr/>
        </p:nvPicPr>
        <p:blipFill>
          <a:blip r:embed="rId20"/>
          <a:stretch>
            <a:fillRect/>
          </a:stretch>
        </p:blipFill>
        <p:spPr>
          <a:xfrm>
            <a:off x="6438900" y="3800475"/>
            <a:ext cx="190500" cy="152400"/>
          </a:xfrm>
          <a:prstGeom prst="rect">
            <a:avLst/>
          </a:prstGeom>
        </p:spPr>
      </p:pic>
      <p:pic>
        <p:nvPicPr>
          <p:cNvPr id="20" name="Image 18" descr="preencoded.png"/>
          <p:cNvPicPr>
            <a:picLocks noChangeAspect="1"/>
          </p:cNvPicPr>
          <p:nvPr/>
        </p:nvPicPr>
        <p:blipFill>
          <a:blip r:embed="rId21"/>
          <a:stretch>
            <a:fillRect/>
          </a:stretch>
        </p:blipFill>
        <p:spPr>
          <a:xfrm>
            <a:off x="6210300" y="4914900"/>
            <a:ext cx="5524500" cy="1219200"/>
          </a:xfrm>
          <a:prstGeom prst="rect">
            <a:avLst/>
          </a:prstGeom>
        </p:spPr>
      </p:pic>
      <p:pic>
        <p:nvPicPr>
          <p:cNvPr id="21" name="Image 19" descr="preencoded.png"/>
          <p:cNvPicPr>
            <a:picLocks noChangeAspect="1"/>
          </p:cNvPicPr>
          <p:nvPr/>
        </p:nvPicPr>
        <p:blipFill>
          <a:blip r:embed="rId22"/>
          <a:stretch>
            <a:fillRect/>
          </a:stretch>
        </p:blipFill>
        <p:spPr>
          <a:xfrm>
            <a:off x="6362700" y="5067300"/>
            <a:ext cx="342900" cy="381000"/>
          </a:xfrm>
          <a:prstGeom prst="rect">
            <a:avLst/>
          </a:prstGeom>
        </p:spPr>
      </p:pic>
      <p:pic>
        <p:nvPicPr>
          <p:cNvPr id="22" name="Image 20" descr="preencoded.png"/>
          <p:cNvPicPr>
            <a:picLocks noChangeAspect="1"/>
          </p:cNvPicPr>
          <p:nvPr/>
        </p:nvPicPr>
        <p:blipFill>
          <a:blip r:embed="rId23"/>
          <a:stretch>
            <a:fillRect/>
          </a:stretch>
        </p:blipFill>
        <p:spPr>
          <a:xfrm>
            <a:off x="6438900" y="5172075"/>
            <a:ext cx="190500" cy="152400"/>
          </a:xfrm>
          <a:prstGeom prst="rect">
            <a:avLst/>
          </a:prstGeom>
        </p:spPr>
      </p:pic>
      <p:sp>
        <p:nvSpPr>
          <p:cNvPr id="23"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Challenges in Implementation</a:t>
            </a:r>
            <a:endParaRPr lang="en-US" sz="2700" dirty="0"/>
          </a:p>
        </p:txBody>
      </p:sp>
      <p:sp>
        <p:nvSpPr>
          <p:cNvPr id="24" name="Text 1"/>
          <p:cNvSpPr/>
          <p:nvPr/>
        </p:nvSpPr>
        <p:spPr>
          <a:xfrm>
            <a:off x="457200" y="1257300"/>
            <a:ext cx="11277600" cy="533400"/>
          </a:xfrm>
          <a:prstGeom prst="rect">
            <a:avLst/>
          </a:prstGeom>
          <a:noFill/>
          <a:ln/>
        </p:spPr>
        <p:txBody>
          <a:bodyPr vert="horz" wrap="square" lIns="0" tIns="0" rIns="0" bIns="0" rtlCol="0" anchor="t"/>
          <a:lstStyle/>
          <a:p>
            <a:pPr marL="0" indent="0">
              <a:lnSpc>
                <a:spcPts val="2100"/>
              </a:lnSpc>
              <a:buNone/>
            </a:pPr>
            <a:r>
              <a:rPr lang="en-US" sz="1500" dirty="0">
                <a:solidFill>
                  <a:srgbClr val="D1D5DB"/>
                </a:solidFill>
                <a:latin typeface="ui-sans-serif" pitchFamily="34" charset="0"/>
                <a:ea typeface="ui-sans-serif" pitchFamily="34" charset="-122"/>
                <a:cs typeface="ui-sans-serif" pitchFamily="34" charset="-120"/>
              </a:rPr>
              <a:t>Despite the potential of digital technologies in neuropsychiatry, several barriers must be addressed to ensure effective implementation, particularly for TBI patients.</a:t>
            </a:r>
            <a:endParaRPr lang="en-US" sz="1500" dirty="0"/>
          </a:p>
        </p:txBody>
      </p:sp>
      <p:sp>
        <p:nvSpPr>
          <p:cNvPr id="25" name="Text 2"/>
          <p:cNvSpPr/>
          <p:nvPr/>
        </p:nvSpPr>
        <p:spPr>
          <a:xfrm>
            <a:off x="1066800" y="2324100"/>
            <a:ext cx="476250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Patient Adaptation Needs</a:t>
            </a:r>
            <a:endParaRPr lang="en-US" sz="1200" dirty="0"/>
          </a:p>
        </p:txBody>
      </p:sp>
      <p:sp>
        <p:nvSpPr>
          <p:cNvPr id="26" name="Text 3"/>
          <p:cNvSpPr/>
          <p:nvPr/>
        </p:nvSpPr>
        <p:spPr>
          <a:xfrm>
            <a:off x="1066800" y="2552700"/>
            <a:ext cx="4762500" cy="9144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TBI patients may have specific cognitive and physical limitations that affect technology adoption and use. Baseline technology comfortness appears to be a key moderator of treatment response and adherence.</a:t>
            </a:r>
            <a:endParaRPr lang="en-US" sz="1200" dirty="0"/>
          </a:p>
        </p:txBody>
      </p:sp>
      <p:sp>
        <p:nvSpPr>
          <p:cNvPr id="27" name="Text 4"/>
          <p:cNvSpPr/>
          <p:nvPr/>
        </p:nvSpPr>
        <p:spPr>
          <a:xfrm>
            <a:off x="1066800" y="3924300"/>
            <a:ext cx="4762500" cy="228600"/>
          </a:xfrm>
          <a:prstGeom prst="rect">
            <a:avLst/>
          </a:prstGeom>
          <a:noFill/>
          <a:ln/>
        </p:spPr>
        <p:txBody>
          <a:bodyPr vert="horz" wrap="square" lIns="0" tIns="0" rIns="0" bIns="0" rtlCol="0" anchor="t"/>
          <a:lstStyle/>
          <a:p>
            <a:pPr marL="0" indent="0">
              <a:lnSpc>
                <a:spcPts val="1800"/>
              </a:lnSpc>
              <a:buNone/>
            </a:pPr>
            <a:r>
              <a:rPr lang="en-US" sz="1200" dirty="0">
                <a:solidFill>
                  <a:srgbClr val="E9D5FF"/>
                </a:solidFill>
                <a:latin typeface="ui-sans-serif" pitchFamily="34" charset="0"/>
                <a:ea typeface="ui-sans-serif" pitchFamily="34" charset="-122"/>
                <a:cs typeface="ui-sans-serif" pitchFamily="34" charset="-120"/>
              </a:rPr>
              <a:t>Rural/Remote Settings</a:t>
            </a:r>
            <a:endParaRPr lang="en-US" sz="1200" dirty="0"/>
          </a:p>
        </p:txBody>
      </p:sp>
      <p:sp>
        <p:nvSpPr>
          <p:cNvPr id="28" name="Text 5"/>
          <p:cNvSpPr/>
          <p:nvPr/>
        </p:nvSpPr>
        <p:spPr>
          <a:xfrm>
            <a:off x="1066800" y="4152900"/>
            <a:ext cx="4762500" cy="9144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While digital interventions can help bridge geographical barriers, implementation in rural and remote settings presents unique challenges related to infrastructure, connectivity, and support systems.</a:t>
            </a:r>
            <a:endParaRPr lang="en-US" sz="1200" dirty="0"/>
          </a:p>
        </p:txBody>
      </p:sp>
      <p:sp>
        <p:nvSpPr>
          <p:cNvPr id="29" name="Text 6"/>
          <p:cNvSpPr/>
          <p:nvPr/>
        </p:nvSpPr>
        <p:spPr>
          <a:xfrm>
            <a:off x="1028700" y="5524500"/>
            <a:ext cx="4800600" cy="228600"/>
          </a:xfrm>
          <a:prstGeom prst="rect">
            <a:avLst/>
          </a:prstGeom>
          <a:noFill/>
          <a:ln/>
        </p:spPr>
        <p:txBody>
          <a:bodyPr vert="horz" wrap="square" lIns="0" tIns="0" rIns="0" bIns="0" rtlCol="0" anchor="t"/>
          <a:lstStyle/>
          <a:p>
            <a:pPr marL="0" indent="0">
              <a:lnSpc>
                <a:spcPts val="1800"/>
              </a:lnSpc>
              <a:buNone/>
            </a:pPr>
            <a:r>
              <a:rPr lang="en-US" sz="1200" dirty="0">
                <a:solidFill>
                  <a:srgbClr val="FF9F7F"/>
                </a:solidFill>
                <a:latin typeface="ui-sans-serif" pitchFamily="34" charset="0"/>
                <a:ea typeface="ui-sans-serif" pitchFamily="34" charset="-122"/>
                <a:cs typeface="ui-sans-serif" pitchFamily="34" charset="-120"/>
              </a:rPr>
              <a:t>Cognitive Limitations</a:t>
            </a:r>
            <a:endParaRPr lang="en-US" sz="1200" dirty="0"/>
          </a:p>
        </p:txBody>
      </p:sp>
      <p:sp>
        <p:nvSpPr>
          <p:cNvPr id="30" name="Text 7"/>
          <p:cNvSpPr/>
          <p:nvPr/>
        </p:nvSpPr>
        <p:spPr>
          <a:xfrm>
            <a:off x="1028700" y="5753100"/>
            <a:ext cx="4800600" cy="9144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Many TBI patients experience cognitive impairments that may affect their ability to engage with complex digital interfaces. Simplification and </a:t>
            </a:r>
            <a:r>
              <a:rPr lang="en-US" sz="1200" dirty="0" err="1" smtClean="0">
                <a:solidFill>
                  <a:srgbClr val="D1D5DB"/>
                </a:solidFill>
                <a:latin typeface="ui-sans-serif" pitchFamily="34" charset="0"/>
                <a:ea typeface="ui-sans-serif" pitchFamily="34" charset="-122"/>
                <a:cs typeface="ui-sans-serif" pitchFamily="34" charset="-120"/>
              </a:rPr>
              <a:t>personalisation</a:t>
            </a:r>
            <a:r>
              <a:rPr lang="en-US" sz="1200" dirty="0" smtClean="0">
                <a:solidFill>
                  <a:srgbClr val="D1D5DB"/>
                </a:solidFill>
                <a:latin typeface="ui-sans-serif" pitchFamily="34" charset="0"/>
                <a:ea typeface="ui-sans-serif" pitchFamily="34" charset="-122"/>
                <a:cs typeface="ui-sans-serif" pitchFamily="34" charset="-120"/>
              </a:rPr>
              <a:t> </a:t>
            </a:r>
            <a:r>
              <a:rPr lang="en-US" sz="1200" dirty="0">
                <a:solidFill>
                  <a:srgbClr val="D1D5DB"/>
                </a:solidFill>
                <a:latin typeface="ui-sans-serif" pitchFamily="34" charset="0"/>
                <a:ea typeface="ui-sans-serif" pitchFamily="34" charset="-122"/>
                <a:cs typeface="ui-sans-serif" pitchFamily="34" charset="-120"/>
              </a:rPr>
              <a:t>of technologies are often required.</a:t>
            </a:r>
            <a:endParaRPr lang="en-US" sz="1200" dirty="0"/>
          </a:p>
        </p:txBody>
      </p:sp>
      <p:sp>
        <p:nvSpPr>
          <p:cNvPr id="31" name="Text 8"/>
          <p:cNvSpPr/>
          <p:nvPr/>
        </p:nvSpPr>
        <p:spPr>
          <a:xfrm>
            <a:off x="6800850" y="2324100"/>
            <a:ext cx="5737860" cy="228600"/>
          </a:xfrm>
          <a:prstGeom prst="rect">
            <a:avLst/>
          </a:prstGeom>
          <a:noFill/>
          <a:ln/>
        </p:spPr>
        <p:txBody>
          <a:bodyPr vert="horz" wrap="square" lIns="0" tIns="0" rIns="0" bIns="0" rtlCol="0" anchor="t"/>
          <a:lstStyle/>
          <a:p>
            <a:pPr marL="0" indent="0">
              <a:lnSpc>
                <a:spcPts val="1800"/>
              </a:lnSpc>
              <a:buNone/>
            </a:pPr>
            <a:r>
              <a:rPr lang="en-US" sz="1200" dirty="0">
                <a:solidFill>
                  <a:srgbClr val="8B60C0"/>
                </a:solidFill>
                <a:latin typeface="ui-sans-serif" pitchFamily="34" charset="0"/>
                <a:ea typeface="ui-sans-serif" pitchFamily="34" charset="-122"/>
                <a:cs typeface="ui-sans-serif" pitchFamily="34" charset="-120"/>
              </a:rPr>
              <a:t>Integration with Existing Systems</a:t>
            </a:r>
            <a:endParaRPr lang="en-US" sz="1200" dirty="0"/>
          </a:p>
        </p:txBody>
      </p:sp>
      <p:sp>
        <p:nvSpPr>
          <p:cNvPr id="32" name="Text 9"/>
          <p:cNvSpPr/>
          <p:nvPr/>
        </p:nvSpPr>
        <p:spPr>
          <a:xfrm>
            <a:off x="6800850" y="2552700"/>
            <a:ext cx="4781550" cy="6858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Seamless integration of digital tools with existing clinical workflows and electronic health records presents technical and </a:t>
            </a:r>
            <a:r>
              <a:rPr lang="en-US" sz="1200" dirty="0" err="1" smtClean="0">
                <a:solidFill>
                  <a:srgbClr val="D1D5DB"/>
                </a:solidFill>
                <a:latin typeface="ui-sans-serif" pitchFamily="34" charset="0"/>
                <a:ea typeface="ui-sans-serif" pitchFamily="34" charset="-122"/>
                <a:cs typeface="ui-sans-serif" pitchFamily="34" charset="-120"/>
              </a:rPr>
              <a:t>organisational</a:t>
            </a:r>
            <a:r>
              <a:rPr lang="en-US" sz="1200" dirty="0" smtClean="0">
                <a:solidFill>
                  <a:srgbClr val="D1D5DB"/>
                </a:solidFill>
                <a:latin typeface="ui-sans-serif" pitchFamily="34" charset="0"/>
                <a:ea typeface="ui-sans-serif" pitchFamily="34" charset="-122"/>
                <a:cs typeface="ui-sans-serif" pitchFamily="34" charset="-120"/>
              </a:rPr>
              <a:t> </a:t>
            </a:r>
            <a:r>
              <a:rPr lang="en-US" sz="1200" dirty="0">
                <a:solidFill>
                  <a:srgbClr val="D1D5DB"/>
                </a:solidFill>
                <a:latin typeface="ui-sans-serif" pitchFamily="34" charset="0"/>
                <a:ea typeface="ui-sans-serif" pitchFamily="34" charset="-122"/>
                <a:cs typeface="ui-sans-serif" pitchFamily="34" charset="-120"/>
              </a:rPr>
              <a:t>challenges that must be overcome.</a:t>
            </a:r>
            <a:endParaRPr lang="en-US" sz="1200" dirty="0"/>
          </a:p>
        </p:txBody>
      </p:sp>
      <p:sp>
        <p:nvSpPr>
          <p:cNvPr id="33" name="Text 10"/>
          <p:cNvSpPr/>
          <p:nvPr/>
        </p:nvSpPr>
        <p:spPr>
          <a:xfrm>
            <a:off x="6819900" y="3695700"/>
            <a:ext cx="571500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Privacy and Security Concerns</a:t>
            </a:r>
            <a:endParaRPr lang="en-US" sz="1200" dirty="0"/>
          </a:p>
        </p:txBody>
      </p:sp>
      <p:sp>
        <p:nvSpPr>
          <p:cNvPr id="34" name="Text 11"/>
          <p:cNvSpPr/>
          <p:nvPr/>
        </p:nvSpPr>
        <p:spPr>
          <a:xfrm>
            <a:off x="6819900" y="3924300"/>
            <a:ext cx="4762500" cy="6858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TBI patients may have heightened privacy concerns related to their condition. Ensuring data security and confidentiality while maintaining user-friendly access is crucial.</a:t>
            </a:r>
            <a:endParaRPr lang="en-US" sz="1200" dirty="0"/>
          </a:p>
        </p:txBody>
      </p:sp>
      <p:sp>
        <p:nvSpPr>
          <p:cNvPr id="35" name="Text 12"/>
          <p:cNvSpPr/>
          <p:nvPr/>
        </p:nvSpPr>
        <p:spPr>
          <a:xfrm>
            <a:off x="6819900" y="5067300"/>
            <a:ext cx="5715000" cy="228600"/>
          </a:xfrm>
          <a:prstGeom prst="rect">
            <a:avLst/>
          </a:prstGeom>
          <a:noFill/>
          <a:ln/>
        </p:spPr>
        <p:txBody>
          <a:bodyPr vert="horz" wrap="square" lIns="0" tIns="0" rIns="0" bIns="0" rtlCol="0" anchor="t"/>
          <a:lstStyle/>
          <a:p>
            <a:pPr marL="0" indent="0">
              <a:lnSpc>
                <a:spcPts val="1800"/>
              </a:lnSpc>
              <a:buNone/>
            </a:pPr>
            <a:r>
              <a:rPr lang="en-US" sz="1200" dirty="0">
                <a:solidFill>
                  <a:srgbClr val="E9D5FF"/>
                </a:solidFill>
                <a:latin typeface="ui-sans-serif" pitchFamily="34" charset="0"/>
                <a:ea typeface="ui-sans-serif" pitchFamily="34" charset="-122"/>
                <a:cs typeface="ui-sans-serif" pitchFamily="34" charset="-120"/>
              </a:rPr>
              <a:t>Technical Support and Maintenance</a:t>
            </a:r>
            <a:endParaRPr lang="en-US" sz="1200" dirty="0"/>
          </a:p>
        </p:txBody>
      </p:sp>
      <p:sp>
        <p:nvSpPr>
          <p:cNvPr id="36" name="Text 13"/>
          <p:cNvSpPr/>
          <p:nvPr/>
        </p:nvSpPr>
        <p:spPr>
          <a:xfrm>
            <a:off x="6819900" y="5295900"/>
            <a:ext cx="4762500" cy="6858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Ongoing technical support and system maintenance are essential for sustained implementation success, particularly for vulnerable patient populations like those with TBI.</a:t>
            </a:r>
            <a:endParaRPr lang="en-US" sz="1200" dirty="0"/>
          </a:p>
        </p:txBody>
      </p:sp>
      <p:sp>
        <p:nvSpPr>
          <p:cNvPr id="37" name="Text 14"/>
          <p:cNvSpPr/>
          <p:nvPr/>
        </p:nvSpPr>
        <p:spPr>
          <a:xfrm>
            <a:off x="7785497" y="6500037"/>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16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209675"/>
            <a:ext cx="285750" cy="228600"/>
          </a:xfrm>
          <a:prstGeom prst="rect">
            <a:avLst/>
          </a:prstGeom>
        </p:spPr>
      </p:pic>
      <p:pic>
        <p:nvPicPr>
          <p:cNvPr id="6" name="Image 4" descr="preencoded.png"/>
          <p:cNvPicPr>
            <a:picLocks noChangeAspect="1"/>
          </p:cNvPicPr>
          <p:nvPr/>
        </p:nvPicPr>
        <p:blipFill>
          <a:blip r:embed="rId7"/>
          <a:stretch>
            <a:fillRect/>
          </a:stretch>
        </p:blipFill>
        <p:spPr>
          <a:xfrm>
            <a:off x="457200" y="1638300"/>
            <a:ext cx="5524500" cy="762000"/>
          </a:xfrm>
          <a:prstGeom prst="rect">
            <a:avLst/>
          </a:prstGeom>
        </p:spPr>
      </p:pic>
      <p:pic>
        <p:nvPicPr>
          <p:cNvPr id="7" name="Image 5" descr="preencoded.png"/>
          <p:cNvPicPr>
            <a:picLocks noChangeAspect="1"/>
          </p:cNvPicPr>
          <p:nvPr/>
        </p:nvPicPr>
        <p:blipFill>
          <a:blip r:embed="rId8"/>
          <a:stretch>
            <a:fillRect/>
          </a:stretch>
        </p:blipFill>
        <p:spPr>
          <a:xfrm>
            <a:off x="609600" y="1790700"/>
            <a:ext cx="342900" cy="381000"/>
          </a:xfrm>
          <a:prstGeom prst="rect">
            <a:avLst/>
          </a:prstGeom>
        </p:spPr>
      </p:pic>
      <p:pic>
        <p:nvPicPr>
          <p:cNvPr id="8" name="Image 6" descr="preencoded.png"/>
          <p:cNvPicPr>
            <a:picLocks noChangeAspect="1"/>
          </p:cNvPicPr>
          <p:nvPr/>
        </p:nvPicPr>
        <p:blipFill>
          <a:blip r:embed="rId9"/>
          <a:stretch>
            <a:fillRect/>
          </a:stretch>
        </p:blipFill>
        <p:spPr>
          <a:xfrm>
            <a:off x="685800" y="1895475"/>
            <a:ext cx="190500" cy="152400"/>
          </a:xfrm>
          <a:prstGeom prst="rect">
            <a:avLst/>
          </a:prstGeom>
        </p:spPr>
      </p:pic>
      <p:pic>
        <p:nvPicPr>
          <p:cNvPr id="9" name="Image 7" descr="preencoded.png"/>
          <p:cNvPicPr>
            <a:picLocks noChangeAspect="1"/>
          </p:cNvPicPr>
          <p:nvPr/>
        </p:nvPicPr>
        <p:blipFill>
          <a:blip r:embed="rId7"/>
          <a:stretch>
            <a:fillRect/>
          </a:stretch>
        </p:blipFill>
        <p:spPr>
          <a:xfrm>
            <a:off x="457200" y="2552700"/>
            <a:ext cx="5524500" cy="762000"/>
          </a:xfrm>
          <a:prstGeom prst="rect">
            <a:avLst/>
          </a:prstGeom>
        </p:spPr>
      </p:pic>
      <p:pic>
        <p:nvPicPr>
          <p:cNvPr id="10" name="Image 8" descr="preencoded.png"/>
          <p:cNvPicPr>
            <a:picLocks noChangeAspect="1"/>
          </p:cNvPicPr>
          <p:nvPr/>
        </p:nvPicPr>
        <p:blipFill>
          <a:blip r:embed="rId10"/>
          <a:stretch>
            <a:fillRect/>
          </a:stretch>
        </p:blipFill>
        <p:spPr>
          <a:xfrm>
            <a:off x="609600" y="2705100"/>
            <a:ext cx="266700" cy="381000"/>
          </a:xfrm>
          <a:prstGeom prst="rect">
            <a:avLst/>
          </a:prstGeom>
        </p:spPr>
      </p:pic>
      <p:pic>
        <p:nvPicPr>
          <p:cNvPr id="11" name="Image 9" descr="preencoded.png"/>
          <p:cNvPicPr>
            <a:picLocks noChangeAspect="1"/>
          </p:cNvPicPr>
          <p:nvPr/>
        </p:nvPicPr>
        <p:blipFill>
          <a:blip r:embed="rId11"/>
          <a:stretch>
            <a:fillRect/>
          </a:stretch>
        </p:blipFill>
        <p:spPr>
          <a:xfrm>
            <a:off x="685800" y="2809875"/>
            <a:ext cx="114300" cy="152400"/>
          </a:xfrm>
          <a:prstGeom prst="rect">
            <a:avLst/>
          </a:prstGeom>
        </p:spPr>
      </p:pic>
      <p:pic>
        <p:nvPicPr>
          <p:cNvPr id="12" name="Image 10" descr="preencoded.png"/>
          <p:cNvPicPr>
            <a:picLocks noChangeAspect="1"/>
          </p:cNvPicPr>
          <p:nvPr/>
        </p:nvPicPr>
        <p:blipFill>
          <a:blip r:embed="rId7"/>
          <a:stretch>
            <a:fillRect/>
          </a:stretch>
        </p:blipFill>
        <p:spPr>
          <a:xfrm>
            <a:off x="457200" y="3467100"/>
            <a:ext cx="5524500" cy="762000"/>
          </a:xfrm>
          <a:prstGeom prst="rect">
            <a:avLst/>
          </a:prstGeom>
        </p:spPr>
      </p:pic>
      <p:pic>
        <p:nvPicPr>
          <p:cNvPr id="13" name="Image 11" descr="preencoded.png"/>
          <p:cNvPicPr>
            <a:picLocks noChangeAspect="1"/>
          </p:cNvPicPr>
          <p:nvPr/>
        </p:nvPicPr>
        <p:blipFill>
          <a:blip r:embed="rId8"/>
          <a:stretch>
            <a:fillRect/>
          </a:stretch>
        </p:blipFill>
        <p:spPr>
          <a:xfrm>
            <a:off x="609600" y="3619500"/>
            <a:ext cx="342900" cy="381000"/>
          </a:xfrm>
          <a:prstGeom prst="rect">
            <a:avLst/>
          </a:prstGeom>
        </p:spPr>
      </p:pic>
      <p:pic>
        <p:nvPicPr>
          <p:cNvPr id="14" name="Image 12" descr="preencoded.png"/>
          <p:cNvPicPr>
            <a:picLocks noChangeAspect="1"/>
          </p:cNvPicPr>
          <p:nvPr/>
        </p:nvPicPr>
        <p:blipFill>
          <a:blip r:embed="rId12"/>
          <a:stretch>
            <a:fillRect/>
          </a:stretch>
        </p:blipFill>
        <p:spPr>
          <a:xfrm>
            <a:off x="685800" y="3724275"/>
            <a:ext cx="190500" cy="152400"/>
          </a:xfrm>
          <a:prstGeom prst="rect">
            <a:avLst/>
          </a:prstGeom>
        </p:spPr>
      </p:pic>
      <p:pic>
        <p:nvPicPr>
          <p:cNvPr id="15" name="Image 13" descr="preencoded.png"/>
          <p:cNvPicPr>
            <a:picLocks noChangeAspect="1"/>
          </p:cNvPicPr>
          <p:nvPr/>
        </p:nvPicPr>
        <p:blipFill>
          <a:blip r:embed="rId13"/>
          <a:stretch>
            <a:fillRect/>
          </a:stretch>
        </p:blipFill>
        <p:spPr>
          <a:xfrm>
            <a:off x="457200" y="4381500"/>
            <a:ext cx="5524500" cy="990600"/>
          </a:xfrm>
          <a:prstGeom prst="rect">
            <a:avLst/>
          </a:prstGeom>
        </p:spPr>
      </p:pic>
      <p:pic>
        <p:nvPicPr>
          <p:cNvPr id="16" name="Image 14" descr="preencoded.png"/>
          <p:cNvPicPr>
            <a:picLocks noChangeAspect="1"/>
          </p:cNvPicPr>
          <p:nvPr/>
        </p:nvPicPr>
        <p:blipFill>
          <a:blip r:embed="rId14"/>
          <a:stretch>
            <a:fillRect/>
          </a:stretch>
        </p:blipFill>
        <p:spPr>
          <a:xfrm>
            <a:off x="609600" y="4533900"/>
            <a:ext cx="304800" cy="381000"/>
          </a:xfrm>
          <a:prstGeom prst="rect">
            <a:avLst/>
          </a:prstGeom>
        </p:spPr>
      </p:pic>
      <p:pic>
        <p:nvPicPr>
          <p:cNvPr id="17" name="Image 15" descr="preencoded.png"/>
          <p:cNvPicPr>
            <a:picLocks noChangeAspect="1"/>
          </p:cNvPicPr>
          <p:nvPr/>
        </p:nvPicPr>
        <p:blipFill>
          <a:blip r:embed="rId15"/>
          <a:stretch>
            <a:fillRect/>
          </a:stretch>
        </p:blipFill>
        <p:spPr>
          <a:xfrm>
            <a:off x="685800" y="4638675"/>
            <a:ext cx="152400" cy="152400"/>
          </a:xfrm>
          <a:prstGeom prst="rect">
            <a:avLst/>
          </a:prstGeom>
        </p:spPr>
      </p:pic>
      <p:pic>
        <p:nvPicPr>
          <p:cNvPr id="18" name="Image 16" descr="preencoded.png"/>
          <p:cNvPicPr>
            <a:picLocks noChangeAspect="1"/>
          </p:cNvPicPr>
          <p:nvPr/>
        </p:nvPicPr>
        <p:blipFill>
          <a:blip r:embed="rId16"/>
          <a:stretch>
            <a:fillRect/>
          </a:stretch>
        </p:blipFill>
        <p:spPr>
          <a:xfrm>
            <a:off x="6210300" y="1209675"/>
            <a:ext cx="228600" cy="228600"/>
          </a:xfrm>
          <a:prstGeom prst="rect">
            <a:avLst/>
          </a:prstGeom>
        </p:spPr>
      </p:pic>
      <p:pic>
        <p:nvPicPr>
          <p:cNvPr id="19" name="Image 17" descr="preencoded.png"/>
          <p:cNvPicPr>
            <a:picLocks noChangeAspect="1"/>
          </p:cNvPicPr>
          <p:nvPr/>
        </p:nvPicPr>
        <p:blipFill>
          <a:blip r:embed="rId17"/>
          <a:stretch>
            <a:fillRect/>
          </a:stretch>
        </p:blipFill>
        <p:spPr>
          <a:xfrm>
            <a:off x="6210300" y="1638300"/>
            <a:ext cx="5524500" cy="1181100"/>
          </a:xfrm>
          <a:prstGeom prst="rect">
            <a:avLst/>
          </a:prstGeom>
        </p:spPr>
      </p:pic>
      <p:pic>
        <p:nvPicPr>
          <p:cNvPr id="20" name="Image 18" descr="preencoded.png"/>
          <p:cNvPicPr>
            <a:picLocks noChangeAspect="1"/>
          </p:cNvPicPr>
          <p:nvPr/>
        </p:nvPicPr>
        <p:blipFill>
          <a:blip r:embed="rId18"/>
          <a:stretch>
            <a:fillRect/>
          </a:stretch>
        </p:blipFill>
        <p:spPr>
          <a:xfrm>
            <a:off x="6210300" y="3009900"/>
            <a:ext cx="2686050" cy="1409700"/>
          </a:xfrm>
          <a:prstGeom prst="rect">
            <a:avLst/>
          </a:prstGeom>
        </p:spPr>
      </p:pic>
      <p:pic>
        <p:nvPicPr>
          <p:cNvPr id="21" name="Image 19" descr="preencoded.png"/>
          <p:cNvPicPr>
            <a:picLocks noChangeAspect="1"/>
          </p:cNvPicPr>
          <p:nvPr/>
        </p:nvPicPr>
        <p:blipFill>
          <a:blip r:embed="rId19"/>
          <a:stretch>
            <a:fillRect/>
          </a:stretch>
        </p:blipFill>
        <p:spPr>
          <a:xfrm>
            <a:off x="6362700" y="3162300"/>
            <a:ext cx="342900" cy="381000"/>
          </a:xfrm>
          <a:prstGeom prst="rect">
            <a:avLst/>
          </a:prstGeom>
        </p:spPr>
      </p:pic>
      <p:pic>
        <p:nvPicPr>
          <p:cNvPr id="22" name="Image 20" descr="preencoded.png"/>
          <p:cNvPicPr>
            <a:picLocks noChangeAspect="1"/>
          </p:cNvPicPr>
          <p:nvPr/>
        </p:nvPicPr>
        <p:blipFill>
          <a:blip r:embed="rId20"/>
          <a:stretch>
            <a:fillRect/>
          </a:stretch>
        </p:blipFill>
        <p:spPr>
          <a:xfrm>
            <a:off x="6438900" y="3267075"/>
            <a:ext cx="190500" cy="152400"/>
          </a:xfrm>
          <a:prstGeom prst="rect">
            <a:avLst/>
          </a:prstGeom>
        </p:spPr>
      </p:pic>
      <p:pic>
        <p:nvPicPr>
          <p:cNvPr id="23" name="Image 21" descr="preencoded.png"/>
          <p:cNvPicPr>
            <a:picLocks noChangeAspect="1"/>
          </p:cNvPicPr>
          <p:nvPr/>
        </p:nvPicPr>
        <p:blipFill>
          <a:blip r:embed="rId18"/>
          <a:stretch>
            <a:fillRect/>
          </a:stretch>
        </p:blipFill>
        <p:spPr>
          <a:xfrm>
            <a:off x="9048750" y="3009900"/>
            <a:ext cx="2686050" cy="1409700"/>
          </a:xfrm>
          <a:prstGeom prst="rect">
            <a:avLst/>
          </a:prstGeom>
        </p:spPr>
      </p:pic>
      <p:pic>
        <p:nvPicPr>
          <p:cNvPr id="24" name="Image 22" descr="preencoded.png"/>
          <p:cNvPicPr>
            <a:picLocks noChangeAspect="1"/>
          </p:cNvPicPr>
          <p:nvPr/>
        </p:nvPicPr>
        <p:blipFill>
          <a:blip r:embed="rId21"/>
          <a:stretch>
            <a:fillRect/>
          </a:stretch>
        </p:blipFill>
        <p:spPr>
          <a:xfrm>
            <a:off x="9201150" y="3162300"/>
            <a:ext cx="342900" cy="381000"/>
          </a:xfrm>
          <a:prstGeom prst="rect">
            <a:avLst/>
          </a:prstGeom>
        </p:spPr>
      </p:pic>
      <p:pic>
        <p:nvPicPr>
          <p:cNvPr id="25" name="Image 23" descr="preencoded.png"/>
          <p:cNvPicPr>
            <a:picLocks noChangeAspect="1"/>
          </p:cNvPicPr>
          <p:nvPr/>
        </p:nvPicPr>
        <p:blipFill>
          <a:blip r:embed="rId22"/>
          <a:stretch>
            <a:fillRect/>
          </a:stretch>
        </p:blipFill>
        <p:spPr>
          <a:xfrm>
            <a:off x="9277350" y="3267075"/>
            <a:ext cx="190500" cy="152400"/>
          </a:xfrm>
          <a:prstGeom prst="rect">
            <a:avLst/>
          </a:prstGeom>
        </p:spPr>
      </p:pic>
      <p:pic>
        <p:nvPicPr>
          <p:cNvPr id="26" name="Image 24" descr="preencoded.png"/>
          <p:cNvPicPr>
            <a:picLocks noChangeAspect="1"/>
          </p:cNvPicPr>
          <p:nvPr/>
        </p:nvPicPr>
        <p:blipFill>
          <a:blip r:embed="rId23"/>
          <a:stretch>
            <a:fillRect/>
          </a:stretch>
        </p:blipFill>
        <p:spPr>
          <a:xfrm>
            <a:off x="6210300" y="4572000"/>
            <a:ext cx="2686050" cy="1790700"/>
          </a:xfrm>
          <a:prstGeom prst="rect">
            <a:avLst/>
          </a:prstGeom>
        </p:spPr>
      </p:pic>
      <p:pic>
        <p:nvPicPr>
          <p:cNvPr id="27" name="Image 25" descr="preencoded.png"/>
          <p:cNvPicPr>
            <a:picLocks noChangeAspect="1"/>
          </p:cNvPicPr>
          <p:nvPr/>
        </p:nvPicPr>
        <p:blipFill>
          <a:blip r:embed="rId24"/>
          <a:stretch>
            <a:fillRect/>
          </a:stretch>
        </p:blipFill>
        <p:spPr>
          <a:xfrm>
            <a:off x="6362700" y="4724400"/>
            <a:ext cx="304800" cy="381000"/>
          </a:xfrm>
          <a:prstGeom prst="rect">
            <a:avLst/>
          </a:prstGeom>
        </p:spPr>
      </p:pic>
      <p:pic>
        <p:nvPicPr>
          <p:cNvPr id="28" name="Image 26" descr="preencoded.png"/>
          <p:cNvPicPr>
            <a:picLocks noChangeAspect="1"/>
          </p:cNvPicPr>
          <p:nvPr/>
        </p:nvPicPr>
        <p:blipFill>
          <a:blip r:embed="rId25"/>
          <a:stretch>
            <a:fillRect/>
          </a:stretch>
        </p:blipFill>
        <p:spPr>
          <a:xfrm>
            <a:off x="6438900" y="4829175"/>
            <a:ext cx="152400" cy="152400"/>
          </a:xfrm>
          <a:prstGeom prst="rect">
            <a:avLst/>
          </a:prstGeom>
        </p:spPr>
      </p:pic>
      <p:pic>
        <p:nvPicPr>
          <p:cNvPr id="29" name="Image 27" descr="preencoded.png"/>
          <p:cNvPicPr>
            <a:picLocks noChangeAspect="1"/>
          </p:cNvPicPr>
          <p:nvPr/>
        </p:nvPicPr>
        <p:blipFill>
          <a:blip r:embed="rId23"/>
          <a:stretch>
            <a:fillRect/>
          </a:stretch>
        </p:blipFill>
        <p:spPr>
          <a:xfrm>
            <a:off x="9048750" y="4572000"/>
            <a:ext cx="2686050" cy="1790700"/>
          </a:xfrm>
          <a:prstGeom prst="rect">
            <a:avLst/>
          </a:prstGeom>
        </p:spPr>
      </p:pic>
      <p:pic>
        <p:nvPicPr>
          <p:cNvPr id="30" name="Image 28" descr="preencoded.png"/>
          <p:cNvPicPr>
            <a:picLocks noChangeAspect="1"/>
          </p:cNvPicPr>
          <p:nvPr/>
        </p:nvPicPr>
        <p:blipFill>
          <a:blip r:embed="rId26"/>
          <a:stretch>
            <a:fillRect/>
          </a:stretch>
        </p:blipFill>
        <p:spPr>
          <a:xfrm>
            <a:off x="9201150" y="4724400"/>
            <a:ext cx="266700" cy="381000"/>
          </a:xfrm>
          <a:prstGeom prst="rect">
            <a:avLst/>
          </a:prstGeom>
        </p:spPr>
      </p:pic>
      <p:pic>
        <p:nvPicPr>
          <p:cNvPr id="31" name="Image 29" descr="preencoded.png"/>
          <p:cNvPicPr>
            <a:picLocks noChangeAspect="1"/>
          </p:cNvPicPr>
          <p:nvPr/>
        </p:nvPicPr>
        <p:blipFill>
          <a:blip r:embed="rId27"/>
          <a:stretch>
            <a:fillRect/>
          </a:stretch>
        </p:blipFill>
        <p:spPr>
          <a:xfrm>
            <a:off x="9277350" y="4829175"/>
            <a:ext cx="114300" cy="152400"/>
          </a:xfrm>
          <a:prstGeom prst="rect">
            <a:avLst/>
          </a:prstGeom>
        </p:spPr>
      </p:pic>
      <p:sp>
        <p:nvSpPr>
          <p:cNvPr id="32"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Accessibility Considerations</a:t>
            </a:r>
            <a:endParaRPr lang="en-US" sz="2700" dirty="0"/>
          </a:p>
        </p:txBody>
      </p:sp>
      <p:sp>
        <p:nvSpPr>
          <p:cNvPr id="33" name="Text 1"/>
          <p:cNvSpPr/>
          <p:nvPr/>
        </p:nvSpPr>
        <p:spPr>
          <a:xfrm>
            <a:off x="819150" y="1181100"/>
            <a:ext cx="662940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 Digital Divide Issues</a:t>
            </a:r>
            <a:endParaRPr lang="en-US" sz="1800" dirty="0"/>
          </a:p>
        </p:txBody>
      </p:sp>
      <p:sp>
        <p:nvSpPr>
          <p:cNvPr id="34" name="Text 2"/>
          <p:cNvSpPr/>
          <p:nvPr/>
        </p:nvSpPr>
        <p:spPr>
          <a:xfrm>
            <a:off x="1066800" y="1790700"/>
            <a:ext cx="464567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Infrastructure Barriers</a:t>
            </a:r>
            <a:endParaRPr lang="en-US" sz="1200" dirty="0"/>
          </a:p>
        </p:txBody>
      </p:sp>
      <p:sp>
        <p:nvSpPr>
          <p:cNvPr id="35" name="Text 3"/>
          <p:cNvSpPr/>
          <p:nvPr/>
        </p:nvSpPr>
        <p:spPr>
          <a:xfrm>
            <a:off x="1066800" y="2019300"/>
            <a:ext cx="5574804" cy="2286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Limited broadband internet access in rural and remote areas</a:t>
            </a:r>
            <a:endParaRPr lang="en-US" sz="1200" dirty="0"/>
          </a:p>
        </p:txBody>
      </p:sp>
      <p:sp>
        <p:nvSpPr>
          <p:cNvPr id="36" name="Text 4"/>
          <p:cNvSpPr/>
          <p:nvPr/>
        </p:nvSpPr>
        <p:spPr>
          <a:xfrm>
            <a:off x="990600" y="2705100"/>
            <a:ext cx="475610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Device Accessibility</a:t>
            </a:r>
            <a:endParaRPr lang="en-US" sz="1200" dirty="0"/>
          </a:p>
        </p:txBody>
      </p:sp>
      <p:sp>
        <p:nvSpPr>
          <p:cNvPr id="37" name="Text 5"/>
          <p:cNvSpPr/>
          <p:nvPr/>
        </p:nvSpPr>
        <p:spPr>
          <a:xfrm>
            <a:off x="990600" y="2933700"/>
            <a:ext cx="5707320" cy="2286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Not all TBI patients have access to smartphones or computers</a:t>
            </a:r>
            <a:endParaRPr lang="en-US" sz="1200" dirty="0"/>
          </a:p>
        </p:txBody>
      </p:sp>
      <p:sp>
        <p:nvSpPr>
          <p:cNvPr id="38" name="Text 6"/>
          <p:cNvSpPr/>
          <p:nvPr/>
        </p:nvSpPr>
        <p:spPr>
          <a:xfrm>
            <a:off x="1066800" y="3619500"/>
            <a:ext cx="4077593"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Digital Literacy</a:t>
            </a:r>
            <a:endParaRPr lang="en-US" sz="1200" dirty="0"/>
          </a:p>
        </p:txBody>
      </p:sp>
      <p:sp>
        <p:nvSpPr>
          <p:cNvPr id="39" name="Text 7"/>
          <p:cNvSpPr/>
          <p:nvPr/>
        </p:nvSpPr>
        <p:spPr>
          <a:xfrm>
            <a:off x="1066800" y="3848100"/>
            <a:ext cx="4893112" cy="2286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Varying levels of technology comfort and digital skills</a:t>
            </a:r>
            <a:endParaRPr lang="en-US" sz="1200" dirty="0"/>
          </a:p>
        </p:txBody>
      </p:sp>
      <p:sp>
        <p:nvSpPr>
          <p:cNvPr id="40" name="Text 8"/>
          <p:cNvSpPr/>
          <p:nvPr/>
        </p:nvSpPr>
        <p:spPr>
          <a:xfrm>
            <a:off x="1028700" y="4533900"/>
            <a:ext cx="480060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Cognitive Limitations</a:t>
            </a:r>
            <a:endParaRPr lang="en-US" sz="1200" dirty="0"/>
          </a:p>
        </p:txBody>
      </p:sp>
      <p:sp>
        <p:nvSpPr>
          <p:cNvPr id="41" name="Text 9"/>
          <p:cNvSpPr/>
          <p:nvPr/>
        </p:nvSpPr>
        <p:spPr>
          <a:xfrm>
            <a:off x="1028700" y="4762500"/>
            <a:ext cx="480060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Some TBI patients may have cognitive impairments affecting technology use</a:t>
            </a:r>
            <a:endParaRPr lang="en-US" sz="1200" dirty="0"/>
          </a:p>
        </p:txBody>
      </p:sp>
      <p:sp>
        <p:nvSpPr>
          <p:cNvPr id="42" name="Text 10"/>
          <p:cNvSpPr/>
          <p:nvPr/>
        </p:nvSpPr>
        <p:spPr>
          <a:xfrm>
            <a:off x="6515100" y="1181100"/>
            <a:ext cx="662940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 Strategies for Equitable Access</a:t>
            </a:r>
            <a:endParaRPr lang="en-US" sz="1800" dirty="0"/>
          </a:p>
        </p:txBody>
      </p:sp>
      <p:sp>
        <p:nvSpPr>
          <p:cNvPr id="43" name="Text 11"/>
          <p:cNvSpPr/>
          <p:nvPr/>
        </p:nvSpPr>
        <p:spPr>
          <a:xfrm>
            <a:off x="6400800" y="1828800"/>
            <a:ext cx="5143500" cy="8001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Ensuring equitable access to digital interventions requires addressing multiple dimensions of the digital divide, particularly for vulnerable TBI patient populations.</a:t>
            </a:r>
            <a:endParaRPr lang="en-US" sz="1350" dirty="0"/>
          </a:p>
        </p:txBody>
      </p:sp>
      <p:sp>
        <p:nvSpPr>
          <p:cNvPr id="44" name="Text 12"/>
          <p:cNvSpPr/>
          <p:nvPr/>
        </p:nvSpPr>
        <p:spPr>
          <a:xfrm>
            <a:off x="6819900" y="3238500"/>
            <a:ext cx="208276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Technology Adaptation</a:t>
            </a:r>
            <a:endParaRPr lang="en-US" sz="1200" dirty="0"/>
          </a:p>
        </p:txBody>
      </p:sp>
      <p:sp>
        <p:nvSpPr>
          <p:cNvPr id="45" name="Text 13"/>
          <p:cNvSpPr/>
          <p:nvPr/>
        </p:nvSpPr>
        <p:spPr>
          <a:xfrm>
            <a:off x="6553200" y="3619500"/>
            <a:ext cx="2628900" cy="1905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Voice-activated interfaces</a:t>
            </a:r>
            <a:endParaRPr lang="en-US" sz="1050" dirty="0"/>
          </a:p>
        </p:txBody>
      </p:sp>
      <p:sp>
        <p:nvSpPr>
          <p:cNvPr id="46" name="Text 14"/>
          <p:cNvSpPr/>
          <p:nvPr/>
        </p:nvSpPr>
        <p:spPr>
          <a:xfrm>
            <a:off x="6553200" y="3848100"/>
            <a:ext cx="2628900" cy="1905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Simplified user interfaces</a:t>
            </a:r>
            <a:endParaRPr lang="en-US" sz="1050" dirty="0"/>
          </a:p>
        </p:txBody>
      </p:sp>
      <p:sp>
        <p:nvSpPr>
          <p:cNvPr id="47" name="Text 15"/>
          <p:cNvSpPr/>
          <p:nvPr/>
        </p:nvSpPr>
        <p:spPr>
          <a:xfrm>
            <a:off x="6553200" y="4076700"/>
            <a:ext cx="2628900" cy="1905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Adaptive display settings</a:t>
            </a:r>
            <a:endParaRPr lang="en-US" sz="1050" dirty="0"/>
          </a:p>
        </p:txBody>
      </p:sp>
      <p:sp>
        <p:nvSpPr>
          <p:cNvPr id="48" name="Text 16"/>
          <p:cNvSpPr/>
          <p:nvPr/>
        </p:nvSpPr>
        <p:spPr>
          <a:xfrm>
            <a:off x="9658350" y="3238500"/>
            <a:ext cx="1558409"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Support Systems</a:t>
            </a:r>
            <a:endParaRPr lang="en-US" sz="1200" dirty="0"/>
          </a:p>
        </p:txBody>
      </p:sp>
      <p:sp>
        <p:nvSpPr>
          <p:cNvPr id="49" name="Text 17"/>
          <p:cNvSpPr/>
          <p:nvPr/>
        </p:nvSpPr>
        <p:spPr>
          <a:xfrm>
            <a:off x="9391650" y="3619500"/>
            <a:ext cx="2628900" cy="1905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Caregiver-assisted access</a:t>
            </a:r>
            <a:endParaRPr lang="en-US" sz="1050" dirty="0"/>
          </a:p>
        </p:txBody>
      </p:sp>
      <p:sp>
        <p:nvSpPr>
          <p:cNvPr id="50" name="Text 18"/>
          <p:cNvSpPr/>
          <p:nvPr/>
        </p:nvSpPr>
        <p:spPr>
          <a:xfrm>
            <a:off x="9391650" y="3848100"/>
            <a:ext cx="2628900" cy="1905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Peer support programs</a:t>
            </a:r>
            <a:endParaRPr lang="en-US" sz="1050" dirty="0"/>
          </a:p>
        </p:txBody>
      </p:sp>
      <p:sp>
        <p:nvSpPr>
          <p:cNvPr id="51" name="Text 19"/>
          <p:cNvSpPr/>
          <p:nvPr/>
        </p:nvSpPr>
        <p:spPr>
          <a:xfrm>
            <a:off x="9391650" y="4076700"/>
            <a:ext cx="2628900" cy="1905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Technical support teams</a:t>
            </a:r>
            <a:endParaRPr lang="en-US" sz="1050" dirty="0"/>
          </a:p>
        </p:txBody>
      </p:sp>
      <p:sp>
        <p:nvSpPr>
          <p:cNvPr id="52" name="Text 20"/>
          <p:cNvSpPr/>
          <p:nvPr/>
        </p:nvSpPr>
        <p:spPr>
          <a:xfrm>
            <a:off x="6781800" y="4800600"/>
            <a:ext cx="2149912"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Infrastructure Solutions</a:t>
            </a:r>
            <a:endParaRPr lang="en-US" sz="1200" dirty="0"/>
          </a:p>
        </p:txBody>
      </p:sp>
      <p:sp>
        <p:nvSpPr>
          <p:cNvPr id="53" name="Text 21"/>
          <p:cNvSpPr/>
          <p:nvPr/>
        </p:nvSpPr>
        <p:spPr>
          <a:xfrm>
            <a:off x="6553200" y="5181600"/>
            <a:ext cx="2190750" cy="3810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Community technology centers</a:t>
            </a:r>
            <a:endParaRPr lang="en-US" sz="1050" dirty="0"/>
          </a:p>
        </p:txBody>
      </p:sp>
      <p:sp>
        <p:nvSpPr>
          <p:cNvPr id="54" name="Text 22"/>
          <p:cNvSpPr/>
          <p:nvPr/>
        </p:nvSpPr>
        <p:spPr>
          <a:xfrm>
            <a:off x="6553200" y="5600700"/>
            <a:ext cx="2628900" cy="1905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Mobile broadband units</a:t>
            </a:r>
            <a:endParaRPr lang="en-US" sz="1050" dirty="0"/>
          </a:p>
        </p:txBody>
      </p:sp>
      <p:sp>
        <p:nvSpPr>
          <p:cNvPr id="55" name="Text 23"/>
          <p:cNvSpPr/>
          <p:nvPr/>
        </p:nvSpPr>
        <p:spPr>
          <a:xfrm>
            <a:off x="6553200" y="5829300"/>
            <a:ext cx="2190750" cy="3810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Low-bandwidth application versions</a:t>
            </a:r>
            <a:endParaRPr lang="en-US" sz="1050" dirty="0"/>
          </a:p>
        </p:txBody>
      </p:sp>
      <p:sp>
        <p:nvSpPr>
          <p:cNvPr id="56" name="Text 24"/>
          <p:cNvSpPr/>
          <p:nvPr/>
        </p:nvSpPr>
        <p:spPr>
          <a:xfrm>
            <a:off x="9582150" y="4800600"/>
            <a:ext cx="149358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Inclusive Design</a:t>
            </a:r>
            <a:endParaRPr lang="en-US" sz="1200" dirty="0"/>
          </a:p>
        </p:txBody>
      </p:sp>
      <p:sp>
        <p:nvSpPr>
          <p:cNvPr id="57" name="Text 25"/>
          <p:cNvSpPr/>
          <p:nvPr/>
        </p:nvSpPr>
        <p:spPr>
          <a:xfrm>
            <a:off x="9391650" y="5181600"/>
            <a:ext cx="2190750" cy="3810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User-centered design process</a:t>
            </a:r>
            <a:endParaRPr lang="en-US" sz="1050" dirty="0"/>
          </a:p>
        </p:txBody>
      </p:sp>
      <p:sp>
        <p:nvSpPr>
          <p:cNvPr id="58" name="Text 26"/>
          <p:cNvSpPr/>
          <p:nvPr/>
        </p:nvSpPr>
        <p:spPr>
          <a:xfrm>
            <a:off x="9391650" y="5600700"/>
            <a:ext cx="2190750" cy="3810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Accessibility standards compliance</a:t>
            </a:r>
            <a:endParaRPr lang="en-US" sz="1050" dirty="0"/>
          </a:p>
        </p:txBody>
      </p:sp>
      <p:sp>
        <p:nvSpPr>
          <p:cNvPr id="59" name="Text 27"/>
          <p:cNvSpPr/>
          <p:nvPr/>
        </p:nvSpPr>
        <p:spPr>
          <a:xfrm>
            <a:off x="9391650" y="6019800"/>
            <a:ext cx="2628900" cy="190500"/>
          </a:xfrm>
          <a:prstGeom prst="rect">
            <a:avLst/>
          </a:prstGeom>
          <a:noFill/>
          <a:ln/>
        </p:spPr>
        <p:txBody>
          <a:bodyPr vert="horz" wrap="square" lIns="0" tIns="0" rIns="0" bIns="0" rtlCol="0" anchor="t"/>
          <a:lstStyle/>
          <a:p>
            <a:pPr marL="342900" indent="-342900" algn="l">
              <a:lnSpc>
                <a:spcPts val="1500"/>
              </a:lnSpc>
              <a:buSzPct val="100000"/>
              <a:buChar char="•"/>
            </a:pPr>
            <a:r>
              <a:rPr lang="en-US" sz="1050" dirty="0">
                <a:solidFill>
                  <a:srgbClr val="D1D5DB"/>
                </a:solidFill>
                <a:latin typeface="ui-sans-serif" pitchFamily="34" charset="0"/>
                <a:ea typeface="ui-sans-serif" pitchFamily="34" charset="-122"/>
                <a:cs typeface="ui-sans-serif" pitchFamily="34" charset="-120"/>
              </a:rPr>
              <a:t>• Continuous user testing</a:t>
            </a:r>
            <a:endParaRPr lang="en-US" sz="1050" dirty="0"/>
          </a:p>
        </p:txBody>
      </p:sp>
      <p:sp>
        <p:nvSpPr>
          <p:cNvPr id="60" name="Text 28"/>
          <p:cNvSpPr/>
          <p:nvPr/>
        </p:nvSpPr>
        <p:spPr>
          <a:xfrm>
            <a:off x="7785497" y="65151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17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729615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905000"/>
            <a:ext cx="3606701" cy="2724150"/>
          </a:xfrm>
          <a:prstGeom prst="rect">
            <a:avLst/>
          </a:prstGeom>
        </p:spPr>
      </p:pic>
      <p:pic>
        <p:nvPicPr>
          <p:cNvPr id="6" name="Image 4" descr="preencoded.png"/>
          <p:cNvPicPr>
            <a:picLocks noChangeAspect="1"/>
          </p:cNvPicPr>
          <p:nvPr/>
        </p:nvPicPr>
        <p:blipFill>
          <a:blip r:embed="rId7"/>
          <a:stretch>
            <a:fillRect/>
          </a:stretch>
        </p:blipFill>
        <p:spPr>
          <a:xfrm>
            <a:off x="647700" y="2095500"/>
            <a:ext cx="476250" cy="476250"/>
          </a:xfrm>
          <a:prstGeom prst="rect">
            <a:avLst/>
          </a:prstGeom>
        </p:spPr>
      </p:pic>
      <p:pic>
        <p:nvPicPr>
          <p:cNvPr id="7" name="Image 5" descr="preencoded.png"/>
          <p:cNvPicPr>
            <a:picLocks noChangeAspect="1"/>
          </p:cNvPicPr>
          <p:nvPr/>
        </p:nvPicPr>
        <p:blipFill>
          <a:blip r:embed="rId8"/>
          <a:stretch>
            <a:fillRect/>
          </a:stretch>
        </p:blipFill>
        <p:spPr>
          <a:xfrm>
            <a:off x="776288" y="2200275"/>
            <a:ext cx="219075" cy="266700"/>
          </a:xfrm>
          <a:prstGeom prst="rect">
            <a:avLst/>
          </a:prstGeom>
        </p:spPr>
      </p:pic>
      <p:pic>
        <p:nvPicPr>
          <p:cNvPr id="8" name="Image 6" descr="preencoded.png"/>
          <p:cNvPicPr>
            <a:picLocks noChangeAspect="1"/>
          </p:cNvPicPr>
          <p:nvPr/>
        </p:nvPicPr>
        <p:blipFill>
          <a:blip r:embed="rId9"/>
          <a:stretch>
            <a:fillRect/>
          </a:stretch>
        </p:blipFill>
        <p:spPr>
          <a:xfrm>
            <a:off x="723900" y="2724150"/>
            <a:ext cx="152400" cy="152400"/>
          </a:xfrm>
          <a:prstGeom prst="rect">
            <a:avLst/>
          </a:prstGeom>
        </p:spPr>
      </p:pic>
      <p:pic>
        <p:nvPicPr>
          <p:cNvPr id="9" name="Image 7" descr="preencoded.png"/>
          <p:cNvPicPr>
            <a:picLocks noChangeAspect="1"/>
          </p:cNvPicPr>
          <p:nvPr/>
        </p:nvPicPr>
        <p:blipFill>
          <a:blip r:embed="rId9"/>
          <a:stretch>
            <a:fillRect/>
          </a:stretch>
        </p:blipFill>
        <p:spPr>
          <a:xfrm>
            <a:off x="723900" y="3486150"/>
            <a:ext cx="152400" cy="152400"/>
          </a:xfrm>
          <a:prstGeom prst="rect">
            <a:avLst/>
          </a:prstGeom>
        </p:spPr>
      </p:pic>
      <p:pic>
        <p:nvPicPr>
          <p:cNvPr id="10" name="Image 8" descr="preencoded.png"/>
          <p:cNvPicPr>
            <a:picLocks noChangeAspect="1"/>
          </p:cNvPicPr>
          <p:nvPr/>
        </p:nvPicPr>
        <p:blipFill>
          <a:blip r:embed="rId9"/>
          <a:stretch>
            <a:fillRect/>
          </a:stretch>
        </p:blipFill>
        <p:spPr>
          <a:xfrm>
            <a:off x="723900" y="4019550"/>
            <a:ext cx="152400" cy="152400"/>
          </a:xfrm>
          <a:prstGeom prst="rect">
            <a:avLst/>
          </a:prstGeom>
        </p:spPr>
      </p:pic>
      <p:pic>
        <p:nvPicPr>
          <p:cNvPr id="11" name="Image 9" descr="preencoded.png"/>
          <p:cNvPicPr>
            <a:picLocks noChangeAspect="1"/>
          </p:cNvPicPr>
          <p:nvPr/>
        </p:nvPicPr>
        <p:blipFill>
          <a:blip r:embed="rId10"/>
          <a:stretch>
            <a:fillRect/>
          </a:stretch>
        </p:blipFill>
        <p:spPr>
          <a:xfrm>
            <a:off x="457200" y="4819650"/>
            <a:ext cx="3606701" cy="2019300"/>
          </a:xfrm>
          <a:prstGeom prst="rect">
            <a:avLst/>
          </a:prstGeom>
        </p:spPr>
      </p:pic>
      <p:pic>
        <p:nvPicPr>
          <p:cNvPr id="12" name="Image 10" descr="preencoded.png"/>
          <p:cNvPicPr>
            <a:picLocks noChangeAspect="1"/>
          </p:cNvPicPr>
          <p:nvPr/>
        </p:nvPicPr>
        <p:blipFill>
          <a:blip r:embed="rId11"/>
          <a:stretch>
            <a:fillRect/>
          </a:stretch>
        </p:blipFill>
        <p:spPr>
          <a:xfrm>
            <a:off x="647700" y="5038725"/>
            <a:ext cx="464195" cy="476250"/>
          </a:xfrm>
          <a:prstGeom prst="rect">
            <a:avLst/>
          </a:prstGeom>
        </p:spPr>
      </p:pic>
      <p:pic>
        <p:nvPicPr>
          <p:cNvPr id="13" name="Image 11" descr="preencoded.png"/>
          <p:cNvPicPr>
            <a:picLocks noChangeAspect="1"/>
          </p:cNvPicPr>
          <p:nvPr/>
        </p:nvPicPr>
        <p:blipFill>
          <a:blip r:embed="rId12"/>
          <a:stretch>
            <a:fillRect/>
          </a:stretch>
        </p:blipFill>
        <p:spPr>
          <a:xfrm>
            <a:off x="760661" y="5143500"/>
            <a:ext cx="238125" cy="266700"/>
          </a:xfrm>
          <a:prstGeom prst="rect">
            <a:avLst/>
          </a:prstGeom>
        </p:spPr>
      </p:pic>
      <p:pic>
        <p:nvPicPr>
          <p:cNvPr id="14" name="Image 12" descr="preencoded.png"/>
          <p:cNvPicPr>
            <a:picLocks noChangeAspect="1"/>
          </p:cNvPicPr>
          <p:nvPr/>
        </p:nvPicPr>
        <p:blipFill>
          <a:blip r:embed="rId9"/>
          <a:stretch>
            <a:fillRect/>
          </a:stretch>
        </p:blipFill>
        <p:spPr>
          <a:xfrm>
            <a:off x="723900" y="5695950"/>
            <a:ext cx="152400" cy="152400"/>
          </a:xfrm>
          <a:prstGeom prst="rect">
            <a:avLst/>
          </a:prstGeom>
        </p:spPr>
      </p:pic>
      <p:pic>
        <p:nvPicPr>
          <p:cNvPr id="15" name="Image 13" descr="preencoded.png"/>
          <p:cNvPicPr>
            <a:picLocks noChangeAspect="1"/>
          </p:cNvPicPr>
          <p:nvPr/>
        </p:nvPicPr>
        <p:blipFill>
          <a:blip r:embed="rId9"/>
          <a:stretch>
            <a:fillRect/>
          </a:stretch>
        </p:blipFill>
        <p:spPr>
          <a:xfrm>
            <a:off x="723900" y="6229350"/>
            <a:ext cx="152400" cy="152400"/>
          </a:xfrm>
          <a:prstGeom prst="rect">
            <a:avLst/>
          </a:prstGeom>
        </p:spPr>
      </p:pic>
      <p:pic>
        <p:nvPicPr>
          <p:cNvPr id="16" name="Image 14" descr="preencoded.png"/>
          <p:cNvPicPr>
            <a:picLocks noChangeAspect="1"/>
          </p:cNvPicPr>
          <p:nvPr/>
        </p:nvPicPr>
        <p:blipFill>
          <a:blip r:embed="rId13"/>
          <a:stretch>
            <a:fillRect/>
          </a:stretch>
        </p:blipFill>
        <p:spPr>
          <a:xfrm>
            <a:off x="4292501" y="1905000"/>
            <a:ext cx="3606850" cy="2552700"/>
          </a:xfrm>
          <a:prstGeom prst="rect">
            <a:avLst/>
          </a:prstGeom>
        </p:spPr>
      </p:pic>
      <p:pic>
        <p:nvPicPr>
          <p:cNvPr id="17" name="Image 15" descr="preencoded.png"/>
          <p:cNvPicPr>
            <a:picLocks noChangeAspect="1"/>
          </p:cNvPicPr>
          <p:nvPr/>
        </p:nvPicPr>
        <p:blipFill>
          <a:blip r:embed="rId14"/>
          <a:stretch>
            <a:fillRect/>
          </a:stretch>
        </p:blipFill>
        <p:spPr>
          <a:xfrm>
            <a:off x="4483001" y="2124075"/>
            <a:ext cx="453033" cy="476250"/>
          </a:xfrm>
          <a:prstGeom prst="rect">
            <a:avLst/>
          </a:prstGeom>
        </p:spPr>
      </p:pic>
      <p:pic>
        <p:nvPicPr>
          <p:cNvPr id="18" name="Image 16" descr="preencoded.png"/>
          <p:cNvPicPr>
            <a:picLocks noChangeAspect="1"/>
          </p:cNvPicPr>
          <p:nvPr/>
        </p:nvPicPr>
        <p:blipFill>
          <a:blip r:embed="rId15"/>
          <a:stretch>
            <a:fillRect/>
          </a:stretch>
        </p:blipFill>
        <p:spPr>
          <a:xfrm>
            <a:off x="4614267" y="2228850"/>
            <a:ext cx="190500" cy="266700"/>
          </a:xfrm>
          <a:prstGeom prst="rect">
            <a:avLst/>
          </a:prstGeom>
        </p:spPr>
      </p:pic>
      <p:pic>
        <p:nvPicPr>
          <p:cNvPr id="19" name="Image 17" descr="preencoded.png"/>
          <p:cNvPicPr>
            <a:picLocks noChangeAspect="1"/>
          </p:cNvPicPr>
          <p:nvPr/>
        </p:nvPicPr>
        <p:blipFill>
          <a:blip r:embed="rId9"/>
          <a:stretch>
            <a:fillRect/>
          </a:stretch>
        </p:blipFill>
        <p:spPr>
          <a:xfrm>
            <a:off x="4559201" y="2781300"/>
            <a:ext cx="152400" cy="152400"/>
          </a:xfrm>
          <a:prstGeom prst="rect">
            <a:avLst/>
          </a:prstGeom>
        </p:spPr>
      </p:pic>
      <p:pic>
        <p:nvPicPr>
          <p:cNvPr id="20" name="Image 18" descr="preencoded.png"/>
          <p:cNvPicPr>
            <a:picLocks noChangeAspect="1"/>
          </p:cNvPicPr>
          <p:nvPr/>
        </p:nvPicPr>
        <p:blipFill>
          <a:blip r:embed="rId9"/>
          <a:stretch>
            <a:fillRect/>
          </a:stretch>
        </p:blipFill>
        <p:spPr>
          <a:xfrm>
            <a:off x="4559201" y="3314700"/>
            <a:ext cx="152400" cy="152400"/>
          </a:xfrm>
          <a:prstGeom prst="rect">
            <a:avLst/>
          </a:prstGeom>
        </p:spPr>
      </p:pic>
      <p:pic>
        <p:nvPicPr>
          <p:cNvPr id="21" name="Image 19" descr="preencoded.png"/>
          <p:cNvPicPr>
            <a:picLocks noChangeAspect="1"/>
          </p:cNvPicPr>
          <p:nvPr/>
        </p:nvPicPr>
        <p:blipFill>
          <a:blip r:embed="rId9"/>
          <a:stretch>
            <a:fillRect/>
          </a:stretch>
        </p:blipFill>
        <p:spPr>
          <a:xfrm>
            <a:off x="4559201" y="3848100"/>
            <a:ext cx="152400" cy="152400"/>
          </a:xfrm>
          <a:prstGeom prst="rect">
            <a:avLst/>
          </a:prstGeom>
        </p:spPr>
      </p:pic>
      <p:pic>
        <p:nvPicPr>
          <p:cNvPr id="22" name="Image 20" descr="preencoded.png"/>
          <p:cNvPicPr>
            <a:picLocks noChangeAspect="1"/>
          </p:cNvPicPr>
          <p:nvPr/>
        </p:nvPicPr>
        <p:blipFill>
          <a:blip r:embed="rId16"/>
          <a:stretch>
            <a:fillRect/>
          </a:stretch>
        </p:blipFill>
        <p:spPr>
          <a:xfrm>
            <a:off x="4292501" y="4648200"/>
            <a:ext cx="3606850" cy="1962150"/>
          </a:xfrm>
          <a:prstGeom prst="rect">
            <a:avLst/>
          </a:prstGeom>
        </p:spPr>
      </p:pic>
      <p:pic>
        <p:nvPicPr>
          <p:cNvPr id="23" name="Image 21" descr="preencoded.png"/>
          <p:cNvPicPr>
            <a:picLocks noChangeAspect="1"/>
          </p:cNvPicPr>
          <p:nvPr/>
        </p:nvPicPr>
        <p:blipFill>
          <a:blip r:embed="rId17"/>
          <a:stretch>
            <a:fillRect/>
          </a:stretch>
        </p:blipFill>
        <p:spPr>
          <a:xfrm>
            <a:off x="4483001" y="4838700"/>
            <a:ext cx="476250" cy="476250"/>
          </a:xfrm>
          <a:prstGeom prst="rect">
            <a:avLst/>
          </a:prstGeom>
        </p:spPr>
      </p:pic>
      <p:pic>
        <p:nvPicPr>
          <p:cNvPr id="24" name="Image 22" descr="preencoded.png"/>
          <p:cNvPicPr>
            <a:picLocks noChangeAspect="1"/>
          </p:cNvPicPr>
          <p:nvPr/>
        </p:nvPicPr>
        <p:blipFill>
          <a:blip r:embed="rId18"/>
          <a:stretch>
            <a:fillRect/>
          </a:stretch>
        </p:blipFill>
        <p:spPr>
          <a:xfrm>
            <a:off x="4649688" y="4943475"/>
            <a:ext cx="142875" cy="266700"/>
          </a:xfrm>
          <a:prstGeom prst="rect">
            <a:avLst/>
          </a:prstGeom>
        </p:spPr>
      </p:pic>
      <p:pic>
        <p:nvPicPr>
          <p:cNvPr id="25" name="Image 23" descr="preencoded.png"/>
          <p:cNvPicPr>
            <a:picLocks noChangeAspect="1"/>
          </p:cNvPicPr>
          <p:nvPr/>
        </p:nvPicPr>
        <p:blipFill>
          <a:blip r:embed="rId9"/>
          <a:stretch>
            <a:fillRect/>
          </a:stretch>
        </p:blipFill>
        <p:spPr>
          <a:xfrm>
            <a:off x="4559201" y="5467350"/>
            <a:ext cx="152400" cy="152400"/>
          </a:xfrm>
          <a:prstGeom prst="rect">
            <a:avLst/>
          </a:prstGeom>
        </p:spPr>
      </p:pic>
      <p:pic>
        <p:nvPicPr>
          <p:cNvPr id="26" name="Image 24" descr="preencoded.png"/>
          <p:cNvPicPr>
            <a:picLocks noChangeAspect="1"/>
          </p:cNvPicPr>
          <p:nvPr/>
        </p:nvPicPr>
        <p:blipFill>
          <a:blip r:embed="rId9"/>
          <a:stretch>
            <a:fillRect/>
          </a:stretch>
        </p:blipFill>
        <p:spPr>
          <a:xfrm>
            <a:off x="4559201" y="6000750"/>
            <a:ext cx="152400" cy="152400"/>
          </a:xfrm>
          <a:prstGeom prst="rect">
            <a:avLst/>
          </a:prstGeom>
        </p:spPr>
      </p:pic>
      <p:pic>
        <p:nvPicPr>
          <p:cNvPr id="27" name="Image 25" descr="preencoded.png"/>
          <p:cNvPicPr>
            <a:picLocks noChangeAspect="1"/>
          </p:cNvPicPr>
          <p:nvPr/>
        </p:nvPicPr>
        <p:blipFill>
          <a:blip r:embed="rId19"/>
          <a:stretch>
            <a:fillRect/>
          </a:stretch>
        </p:blipFill>
        <p:spPr>
          <a:xfrm>
            <a:off x="8127950" y="1905000"/>
            <a:ext cx="3606701" cy="2019300"/>
          </a:xfrm>
          <a:prstGeom prst="rect">
            <a:avLst/>
          </a:prstGeom>
        </p:spPr>
      </p:pic>
      <p:pic>
        <p:nvPicPr>
          <p:cNvPr id="28" name="Image 26" descr="preencoded.png"/>
          <p:cNvPicPr>
            <a:picLocks noChangeAspect="1"/>
          </p:cNvPicPr>
          <p:nvPr/>
        </p:nvPicPr>
        <p:blipFill>
          <a:blip r:embed="rId20"/>
          <a:stretch>
            <a:fillRect/>
          </a:stretch>
        </p:blipFill>
        <p:spPr>
          <a:xfrm>
            <a:off x="8318450" y="2124075"/>
            <a:ext cx="471636" cy="476250"/>
          </a:xfrm>
          <a:prstGeom prst="rect">
            <a:avLst/>
          </a:prstGeom>
        </p:spPr>
      </p:pic>
      <p:pic>
        <p:nvPicPr>
          <p:cNvPr id="29" name="Image 27" descr="preencoded.png"/>
          <p:cNvPicPr>
            <a:picLocks noChangeAspect="1"/>
          </p:cNvPicPr>
          <p:nvPr/>
        </p:nvPicPr>
        <p:blipFill>
          <a:blip r:embed="rId21"/>
          <a:stretch>
            <a:fillRect/>
          </a:stretch>
        </p:blipFill>
        <p:spPr>
          <a:xfrm>
            <a:off x="8458944" y="2228850"/>
            <a:ext cx="190500" cy="266700"/>
          </a:xfrm>
          <a:prstGeom prst="rect">
            <a:avLst/>
          </a:prstGeom>
        </p:spPr>
      </p:pic>
      <p:pic>
        <p:nvPicPr>
          <p:cNvPr id="30" name="Image 28" descr="preencoded.png"/>
          <p:cNvPicPr>
            <a:picLocks noChangeAspect="1"/>
          </p:cNvPicPr>
          <p:nvPr/>
        </p:nvPicPr>
        <p:blipFill>
          <a:blip r:embed="rId9"/>
          <a:stretch>
            <a:fillRect/>
          </a:stretch>
        </p:blipFill>
        <p:spPr>
          <a:xfrm>
            <a:off x="8394650" y="2781300"/>
            <a:ext cx="152400" cy="152400"/>
          </a:xfrm>
          <a:prstGeom prst="rect">
            <a:avLst/>
          </a:prstGeom>
        </p:spPr>
      </p:pic>
      <p:pic>
        <p:nvPicPr>
          <p:cNvPr id="31" name="Image 29" descr="preencoded.png"/>
          <p:cNvPicPr>
            <a:picLocks noChangeAspect="1"/>
          </p:cNvPicPr>
          <p:nvPr/>
        </p:nvPicPr>
        <p:blipFill>
          <a:blip r:embed="rId9"/>
          <a:stretch>
            <a:fillRect/>
          </a:stretch>
        </p:blipFill>
        <p:spPr>
          <a:xfrm>
            <a:off x="8394650" y="3314700"/>
            <a:ext cx="152400" cy="152400"/>
          </a:xfrm>
          <a:prstGeom prst="rect">
            <a:avLst/>
          </a:prstGeom>
        </p:spPr>
      </p:pic>
      <p:pic>
        <p:nvPicPr>
          <p:cNvPr id="32" name="Image 30" descr="preencoded.png"/>
          <p:cNvPicPr>
            <a:picLocks noChangeAspect="1"/>
          </p:cNvPicPr>
          <p:nvPr/>
        </p:nvPicPr>
        <p:blipFill>
          <a:blip r:embed="rId22"/>
          <a:stretch>
            <a:fillRect/>
          </a:stretch>
        </p:blipFill>
        <p:spPr>
          <a:xfrm>
            <a:off x="8127950" y="4114800"/>
            <a:ext cx="3606701" cy="1676400"/>
          </a:xfrm>
          <a:prstGeom prst="rect">
            <a:avLst/>
          </a:prstGeom>
        </p:spPr>
      </p:pic>
      <p:pic>
        <p:nvPicPr>
          <p:cNvPr id="33" name="Image 31" descr="preencoded.png"/>
          <p:cNvPicPr>
            <a:picLocks noChangeAspect="1"/>
          </p:cNvPicPr>
          <p:nvPr/>
        </p:nvPicPr>
        <p:blipFill>
          <a:blip r:embed="rId23"/>
          <a:stretch>
            <a:fillRect/>
          </a:stretch>
        </p:blipFill>
        <p:spPr>
          <a:xfrm>
            <a:off x="8671322" y="4686300"/>
            <a:ext cx="361950" cy="457200"/>
          </a:xfrm>
          <a:prstGeom prst="rect">
            <a:avLst/>
          </a:prstGeom>
        </p:spPr>
      </p:pic>
      <p:pic>
        <p:nvPicPr>
          <p:cNvPr id="34" name="Image 32" descr="preencoded.png"/>
          <p:cNvPicPr>
            <a:picLocks noChangeAspect="1"/>
          </p:cNvPicPr>
          <p:nvPr/>
        </p:nvPicPr>
        <p:blipFill>
          <a:blip r:embed="rId24"/>
          <a:stretch>
            <a:fillRect/>
          </a:stretch>
        </p:blipFill>
        <p:spPr>
          <a:xfrm>
            <a:off x="8785622" y="4829175"/>
            <a:ext cx="133350" cy="152400"/>
          </a:xfrm>
          <a:prstGeom prst="rect">
            <a:avLst/>
          </a:prstGeom>
        </p:spPr>
      </p:pic>
      <p:pic>
        <p:nvPicPr>
          <p:cNvPr id="35" name="Image 33" descr="preencoded.png"/>
          <p:cNvPicPr>
            <a:picLocks noChangeAspect="1"/>
          </p:cNvPicPr>
          <p:nvPr/>
        </p:nvPicPr>
        <p:blipFill>
          <a:blip r:embed="rId25"/>
          <a:stretch>
            <a:fillRect/>
          </a:stretch>
        </p:blipFill>
        <p:spPr>
          <a:xfrm>
            <a:off x="9762827" y="4686300"/>
            <a:ext cx="400050" cy="457200"/>
          </a:xfrm>
          <a:prstGeom prst="rect">
            <a:avLst/>
          </a:prstGeom>
        </p:spPr>
      </p:pic>
      <p:pic>
        <p:nvPicPr>
          <p:cNvPr id="36" name="Image 34" descr="preencoded.png"/>
          <p:cNvPicPr>
            <a:picLocks noChangeAspect="1"/>
          </p:cNvPicPr>
          <p:nvPr/>
        </p:nvPicPr>
        <p:blipFill>
          <a:blip r:embed="rId26"/>
          <a:stretch>
            <a:fillRect/>
          </a:stretch>
        </p:blipFill>
        <p:spPr>
          <a:xfrm>
            <a:off x="9877127" y="4829175"/>
            <a:ext cx="171450" cy="152400"/>
          </a:xfrm>
          <a:prstGeom prst="rect">
            <a:avLst/>
          </a:prstGeom>
        </p:spPr>
      </p:pic>
      <p:pic>
        <p:nvPicPr>
          <p:cNvPr id="37" name="Image 35" descr="preencoded.png"/>
          <p:cNvPicPr>
            <a:picLocks noChangeAspect="1"/>
          </p:cNvPicPr>
          <p:nvPr/>
        </p:nvPicPr>
        <p:blipFill>
          <a:blip r:embed="rId27"/>
          <a:stretch>
            <a:fillRect/>
          </a:stretch>
        </p:blipFill>
        <p:spPr>
          <a:xfrm>
            <a:off x="10832455" y="4686300"/>
            <a:ext cx="419100" cy="457200"/>
          </a:xfrm>
          <a:prstGeom prst="rect">
            <a:avLst/>
          </a:prstGeom>
        </p:spPr>
      </p:pic>
      <p:pic>
        <p:nvPicPr>
          <p:cNvPr id="38" name="Image 36" descr="preencoded.png"/>
          <p:cNvPicPr>
            <a:picLocks noChangeAspect="1"/>
          </p:cNvPicPr>
          <p:nvPr/>
        </p:nvPicPr>
        <p:blipFill>
          <a:blip r:embed="rId28"/>
          <a:stretch>
            <a:fillRect/>
          </a:stretch>
        </p:blipFill>
        <p:spPr>
          <a:xfrm>
            <a:off x="10946755" y="4829175"/>
            <a:ext cx="190500" cy="152400"/>
          </a:xfrm>
          <a:prstGeom prst="rect">
            <a:avLst/>
          </a:prstGeom>
        </p:spPr>
      </p:pic>
      <p:sp>
        <p:nvSpPr>
          <p:cNvPr id="39"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Clinical Integration </a:t>
            </a:r>
            <a:r>
              <a:rPr lang="en-US" sz="2700" b="1" kern="0" spc="-54" dirty="0" smtClean="0">
                <a:solidFill>
                  <a:srgbClr val="FFFFFF"/>
                </a:solidFill>
                <a:latin typeface="ui-sans-serif" pitchFamily="34" charset="0"/>
                <a:ea typeface="ui-sans-serif" pitchFamily="34" charset="-122"/>
                <a:cs typeface="ui-sans-serif" pitchFamily="34" charset="-120"/>
              </a:rPr>
              <a:t>Strategies</a:t>
            </a:r>
            <a:endParaRPr lang="en-US" sz="2700" dirty="0"/>
          </a:p>
        </p:txBody>
      </p:sp>
      <p:sp>
        <p:nvSpPr>
          <p:cNvPr id="40" name="Text 1"/>
          <p:cNvSpPr/>
          <p:nvPr/>
        </p:nvSpPr>
        <p:spPr>
          <a:xfrm>
            <a:off x="457200" y="1257300"/>
            <a:ext cx="13532941" cy="266700"/>
          </a:xfrm>
          <a:prstGeom prst="rect">
            <a:avLst/>
          </a:prstGeom>
          <a:noFill/>
          <a:ln/>
        </p:spPr>
        <p:txBody>
          <a:bodyPr vert="horz" wrap="square" lIns="0" tIns="0" rIns="0" bIns="0" rtlCol="0" anchor="t"/>
          <a:lstStyle/>
          <a:p>
            <a:pPr marL="0" indent="0">
              <a:lnSpc>
                <a:spcPts val="2100"/>
              </a:lnSpc>
              <a:buNone/>
            </a:pPr>
            <a:r>
              <a:rPr lang="en-US" sz="1500" dirty="0">
                <a:solidFill>
                  <a:srgbClr val="D1D5DB"/>
                </a:solidFill>
                <a:latin typeface="ui-sans-serif" pitchFamily="34" charset="0"/>
                <a:ea typeface="ui-sans-serif" pitchFamily="34" charset="-122"/>
                <a:cs typeface="ui-sans-serif" pitchFamily="34" charset="-120"/>
              </a:rPr>
              <a:t>Practical approaches for integrating digital tools into clinical workflows for TBI management</a:t>
            </a:r>
            <a:endParaRPr lang="en-US" sz="1500" dirty="0"/>
          </a:p>
        </p:txBody>
      </p:sp>
      <p:sp>
        <p:nvSpPr>
          <p:cNvPr id="41" name="Text 2"/>
          <p:cNvSpPr/>
          <p:nvPr/>
        </p:nvSpPr>
        <p:spPr>
          <a:xfrm>
            <a:off x="1238250" y="2200275"/>
            <a:ext cx="2733377"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Workflow Integration</a:t>
            </a:r>
            <a:endParaRPr lang="en-US" sz="1500" dirty="0"/>
          </a:p>
        </p:txBody>
      </p:sp>
      <p:sp>
        <p:nvSpPr>
          <p:cNvPr id="42" name="Text 3"/>
          <p:cNvSpPr/>
          <p:nvPr/>
        </p:nvSpPr>
        <p:spPr>
          <a:xfrm>
            <a:off x="952500" y="2686050"/>
            <a:ext cx="2920901" cy="6858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Integrate digital tools as supplements to, not replacements for, traditional care</a:t>
            </a:r>
            <a:endParaRPr lang="en-US" sz="1200" dirty="0"/>
          </a:p>
        </p:txBody>
      </p:sp>
      <p:sp>
        <p:nvSpPr>
          <p:cNvPr id="43" name="Text 4"/>
          <p:cNvSpPr/>
          <p:nvPr/>
        </p:nvSpPr>
        <p:spPr>
          <a:xfrm>
            <a:off x="952500" y="344805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Implement digital assessments as part of routine clinical evaluations</a:t>
            </a:r>
            <a:endParaRPr lang="en-US" sz="1200" dirty="0"/>
          </a:p>
        </p:txBody>
      </p:sp>
      <p:sp>
        <p:nvSpPr>
          <p:cNvPr id="44" name="Text 5"/>
          <p:cNvSpPr/>
          <p:nvPr/>
        </p:nvSpPr>
        <p:spPr>
          <a:xfrm>
            <a:off x="952500" y="398145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Use remote monitoring to identify patients who need additional support</a:t>
            </a:r>
            <a:endParaRPr lang="en-US" sz="1200" dirty="0"/>
          </a:p>
        </p:txBody>
      </p:sp>
      <p:sp>
        <p:nvSpPr>
          <p:cNvPr id="45" name="Text 6"/>
          <p:cNvSpPr/>
          <p:nvPr/>
        </p:nvSpPr>
        <p:spPr>
          <a:xfrm>
            <a:off x="1226195" y="5010150"/>
            <a:ext cx="2647206" cy="5334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Stakeholder Engagement</a:t>
            </a:r>
            <a:endParaRPr lang="en-US" sz="1500" dirty="0"/>
          </a:p>
        </p:txBody>
      </p:sp>
      <p:sp>
        <p:nvSpPr>
          <p:cNvPr id="46" name="Text 7"/>
          <p:cNvSpPr/>
          <p:nvPr/>
        </p:nvSpPr>
        <p:spPr>
          <a:xfrm>
            <a:off x="952500" y="565785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Involve patients and families in the selection process for digital tools</a:t>
            </a:r>
            <a:endParaRPr lang="en-US" sz="1200" dirty="0"/>
          </a:p>
        </p:txBody>
      </p:sp>
      <p:sp>
        <p:nvSpPr>
          <p:cNvPr id="47" name="Text 8"/>
          <p:cNvSpPr/>
          <p:nvPr/>
        </p:nvSpPr>
        <p:spPr>
          <a:xfrm>
            <a:off x="952500" y="619125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Train healthcare providers on digital tools before implementation</a:t>
            </a:r>
            <a:endParaRPr lang="en-US" sz="1200" dirty="0"/>
          </a:p>
        </p:txBody>
      </p:sp>
      <p:sp>
        <p:nvSpPr>
          <p:cNvPr id="48" name="Text 9"/>
          <p:cNvSpPr/>
          <p:nvPr/>
        </p:nvSpPr>
        <p:spPr>
          <a:xfrm>
            <a:off x="5050334" y="2095500"/>
            <a:ext cx="2658517" cy="5334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Implementation Approach</a:t>
            </a:r>
            <a:endParaRPr lang="en-US" sz="1500" dirty="0"/>
          </a:p>
        </p:txBody>
      </p:sp>
      <p:sp>
        <p:nvSpPr>
          <p:cNvPr id="49" name="Text 10"/>
          <p:cNvSpPr/>
          <p:nvPr/>
        </p:nvSpPr>
        <p:spPr>
          <a:xfrm>
            <a:off x="4787801" y="2743200"/>
            <a:ext cx="29210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Start with small pilot programs to test digital interventions</a:t>
            </a:r>
            <a:endParaRPr lang="en-US" sz="1200" dirty="0"/>
          </a:p>
        </p:txBody>
      </p:sp>
      <p:sp>
        <p:nvSpPr>
          <p:cNvPr id="50" name="Text 11"/>
          <p:cNvSpPr/>
          <p:nvPr/>
        </p:nvSpPr>
        <p:spPr>
          <a:xfrm>
            <a:off x="4787801" y="3276600"/>
            <a:ext cx="29210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Scale successful interventions across clinical sites</a:t>
            </a:r>
            <a:endParaRPr lang="en-US" sz="1200" dirty="0"/>
          </a:p>
        </p:txBody>
      </p:sp>
      <p:sp>
        <p:nvSpPr>
          <p:cNvPr id="51" name="Text 12"/>
          <p:cNvSpPr/>
          <p:nvPr/>
        </p:nvSpPr>
        <p:spPr>
          <a:xfrm>
            <a:off x="4787801" y="3810000"/>
            <a:ext cx="29210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Address implementation challenges identified in research</a:t>
            </a:r>
            <a:endParaRPr lang="en-US" sz="1200" dirty="0"/>
          </a:p>
        </p:txBody>
      </p:sp>
      <p:sp>
        <p:nvSpPr>
          <p:cNvPr id="52" name="Text 13"/>
          <p:cNvSpPr/>
          <p:nvPr/>
        </p:nvSpPr>
        <p:spPr>
          <a:xfrm>
            <a:off x="5073551" y="4943475"/>
            <a:ext cx="3000375"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Outcome Measurement</a:t>
            </a:r>
            <a:endParaRPr lang="en-US" sz="1500" dirty="0"/>
          </a:p>
        </p:txBody>
      </p:sp>
      <p:sp>
        <p:nvSpPr>
          <p:cNvPr id="53" name="Text 14"/>
          <p:cNvSpPr/>
          <p:nvPr/>
        </p:nvSpPr>
        <p:spPr>
          <a:xfrm>
            <a:off x="4787801" y="5429250"/>
            <a:ext cx="29210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Define clear outcome measures for digital interventions</a:t>
            </a:r>
            <a:endParaRPr lang="en-US" sz="1200" dirty="0"/>
          </a:p>
        </p:txBody>
      </p:sp>
      <p:sp>
        <p:nvSpPr>
          <p:cNvPr id="54" name="Text 15"/>
          <p:cNvSpPr/>
          <p:nvPr/>
        </p:nvSpPr>
        <p:spPr>
          <a:xfrm>
            <a:off x="4787801" y="5962650"/>
            <a:ext cx="29210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Collect feedback from patients and providers on usability</a:t>
            </a:r>
            <a:endParaRPr lang="en-US" sz="1200" dirty="0"/>
          </a:p>
        </p:txBody>
      </p:sp>
      <p:sp>
        <p:nvSpPr>
          <p:cNvPr id="55" name="Text 16"/>
          <p:cNvSpPr/>
          <p:nvPr/>
        </p:nvSpPr>
        <p:spPr>
          <a:xfrm>
            <a:off x="8904387" y="2095500"/>
            <a:ext cx="2639764" cy="5334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Technical Considerations</a:t>
            </a:r>
            <a:endParaRPr lang="en-US" sz="1500" dirty="0"/>
          </a:p>
        </p:txBody>
      </p:sp>
      <p:sp>
        <p:nvSpPr>
          <p:cNvPr id="56" name="Text 17"/>
          <p:cNvSpPr/>
          <p:nvPr/>
        </p:nvSpPr>
        <p:spPr>
          <a:xfrm>
            <a:off x="8623250" y="274320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Ensure digital tools are compatible with existing electronic health records</a:t>
            </a:r>
            <a:endParaRPr lang="en-US" sz="1200" dirty="0"/>
          </a:p>
        </p:txBody>
      </p:sp>
      <p:sp>
        <p:nvSpPr>
          <p:cNvPr id="57" name="Text 18"/>
          <p:cNvSpPr/>
          <p:nvPr/>
        </p:nvSpPr>
        <p:spPr>
          <a:xfrm>
            <a:off x="8623250" y="327660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Address accessibility needs of diverse patient populations</a:t>
            </a:r>
            <a:endParaRPr lang="en-US" sz="1200" dirty="0"/>
          </a:p>
        </p:txBody>
      </p:sp>
      <p:sp>
        <p:nvSpPr>
          <p:cNvPr id="58" name="Text 19"/>
          <p:cNvSpPr/>
          <p:nvPr/>
        </p:nvSpPr>
        <p:spPr>
          <a:xfrm>
            <a:off x="8318450" y="4305300"/>
            <a:ext cx="3870841"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Key Success Factors</a:t>
            </a:r>
            <a:endParaRPr lang="en-US" sz="1500" dirty="0"/>
          </a:p>
        </p:txBody>
      </p:sp>
      <p:sp>
        <p:nvSpPr>
          <p:cNvPr id="59" name="Text 20"/>
          <p:cNvSpPr/>
          <p:nvPr/>
        </p:nvSpPr>
        <p:spPr>
          <a:xfrm>
            <a:off x="8318450" y="5219700"/>
            <a:ext cx="1067693" cy="381000"/>
          </a:xfrm>
          <a:prstGeom prst="rect">
            <a:avLst/>
          </a:prstGeom>
          <a:noFill/>
          <a:ln/>
        </p:spPr>
        <p:txBody>
          <a:bodyPr vert="horz" wrap="square" lIns="0" tIns="0" rIns="0" bIns="0" rtlCol="0" anchor="t"/>
          <a:lstStyle/>
          <a:p>
            <a:pPr marL="0" indent="0" algn="ctr">
              <a:lnSpc>
                <a:spcPts val="1500"/>
              </a:lnSpc>
              <a:buNone/>
            </a:pPr>
            <a:r>
              <a:rPr lang="en-US" sz="1050" dirty="0">
                <a:solidFill>
                  <a:srgbClr val="FFFFFF"/>
                </a:solidFill>
                <a:latin typeface="ui-sans-serif" pitchFamily="34" charset="0"/>
                <a:ea typeface="ui-sans-serif" pitchFamily="34" charset="-122"/>
                <a:cs typeface="ui-sans-serif" pitchFamily="34" charset="-120"/>
              </a:rPr>
              <a:t>Clinical Leadership</a:t>
            </a:r>
            <a:endParaRPr lang="en-US" sz="1050" dirty="0"/>
          </a:p>
        </p:txBody>
      </p:sp>
      <p:sp>
        <p:nvSpPr>
          <p:cNvPr id="60" name="Text 21"/>
          <p:cNvSpPr/>
          <p:nvPr/>
        </p:nvSpPr>
        <p:spPr>
          <a:xfrm>
            <a:off x="9386143" y="5219700"/>
            <a:ext cx="1153567" cy="381000"/>
          </a:xfrm>
          <a:prstGeom prst="rect">
            <a:avLst/>
          </a:prstGeom>
          <a:noFill/>
          <a:ln/>
        </p:spPr>
        <p:txBody>
          <a:bodyPr vert="horz" wrap="square" lIns="0" tIns="0" rIns="0" bIns="0" rtlCol="0" anchor="t"/>
          <a:lstStyle/>
          <a:p>
            <a:pPr marL="0" indent="0" algn="ctr">
              <a:lnSpc>
                <a:spcPts val="1500"/>
              </a:lnSpc>
              <a:buNone/>
            </a:pPr>
            <a:r>
              <a:rPr lang="en-US" sz="1050" dirty="0">
                <a:solidFill>
                  <a:srgbClr val="FFFFFF"/>
                </a:solidFill>
                <a:latin typeface="ui-sans-serif" pitchFamily="34" charset="0"/>
                <a:ea typeface="ui-sans-serif" pitchFamily="34" charset="-122"/>
                <a:cs typeface="ui-sans-serif" pitchFamily="34" charset="-120"/>
              </a:rPr>
              <a:t>Patient Engagement</a:t>
            </a:r>
            <a:endParaRPr lang="en-US" sz="1050" dirty="0"/>
          </a:p>
        </p:txBody>
      </p:sp>
      <p:sp>
        <p:nvSpPr>
          <p:cNvPr id="61" name="Text 22"/>
          <p:cNvSpPr/>
          <p:nvPr/>
        </p:nvSpPr>
        <p:spPr>
          <a:xfrm>
            <a:off x="10539710" y="5219700"/>
            <a:ext cx="1004590" cy="381000"/>
          </a:xfrm>
          <a:prstGeom prst="rect">
            <a:avLst/>
          </a:prstGeom>
          <a:noFill/>
          <a:ln/>
        </p:spPr>
        <p:txBody>
          <a:bodyPr vert="horz" wrap="square" lIns="0" tIns="0" rIns="0" bIns="0" rtlCol="0" anchor="t"/>
          <a:lstStyle/>
          <a:p>
            <a:pPr marL="0" indent="0" algn="ctr">
              <a:lnSpc>
                <a:spcPts val="1500"/>
              </a:lnSpc>
              <a:buNone/>
            </a:pPr>
            <a:r>
              <a:rPr lang="en-US" sz="1050" dirty="0">
                <a:solidFill>
                  <a:srgbClr val="FFFFFF"/>
                </a:solidFill>
                <a:latin typeface="ui-sans-serif" pitchFamily="34" charset="0"/>
                <a:ea typeface="ui-sans-serif" pitchFamily="34" charset="-122"/>
                <a:cs typeface="ui-sans-serif" pitchFamily="34" charset="-120"/>
              </a:rPr>
              <a:t>Technical Support</a:t>
            </a:r>
            <a:endParaRPr lang="en-US" sz="1050" dirty="0"/>
          </a:p>
        </p:txBody>
      </p:sp>
      <p:sp>
        <p:nvSpPr>
          <p:cNvPr id="62" name="Text 23"/>
          <p:cNvSpPr/>
          <p:nvPr/>
        </p:nvSpPr>
        <p:spPr>
          <a:xfrm>
            <a:off x="8032968" y="65532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18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905000"/>
            <a:ext cx="5524500" cy="1409700"/>
          </a:xfrm>
          <a:prstGeom prst="rect">
            <a:avLst/>
          </a:prstGeom>
        </p:spPr>
      </p:pic>
      <p:pic>
        <p:nvPicPr>
          <p:cNvPr id="6" name="Image 4" descr="preencoded.png"/>
          <p:cNvPicPr>
            <a:picLocks noChangeAspect="1"/>
          </p:cNvPicPr>
          <p:nvPr/>
        </p:nvPicPr>
        <p:blipFill>
          <a:blip r:embed="rId7"/>
          <a:stretch>
            <a:fillRect/>
          </a:stretch>
        </p:blipFill>
        <p:spPr>
          <a:xfrm>
            <a:off x="647700" y="2095500"/>
            <a:ext cx="476250" cy="476250"/>
          </a:xfrm>
          <a:prstGeom prst="rect">
            <a:avLst/>
          </a:prstGeom>
        </p:spPr>
      </p:pic>
      <p:pic>
        <p:nvPicPr>
          <p:cNvPr id="7" name="Image 5" descr="preencoded.png"/>
          <p:cNvPicPr>
            <a:picLocks noChangeAspect="1"/>
          </p:cNvPicPr>
          <p:nvPr/>
        </p:nvPicPr>
        <p:blipFill>
          <a:blip r:embed="rId8"/>
          <a:stretch>
            <a:fillRect/>
          </a:stretch>
        </p:blipFill>
        <p:spPr>
          <a:xfrm>
            <a:off x="800100" y="2200275"/>
            <a:ext cx="171450" cy="266700"/>
          </a:xfrm>
          <a:prstGeom prst="rect">
            <a:avLst/>
          </a:prstGeom>
        </p:spPr>
      </p:pic>
      <p:pic>
        <p:nvPicPr>
          <p:cNvPr id="8" name="Image 6" descr="preencoded.png"/>
          <p:cNvPicPr>
            <a:picLocks noChangeAspect="1"/>
          </p:cNvPicPr>
          <p:nvPr/>
        </p:nvPicPr>
        <p:blipFill>
          <a:blip r:embed="rId6"/>
          <a:stretch>
            <a:fillRect/>
          </a:stretch>
        </p:blipFill>
        <p:spPr>
          <a:xfrm>
            <a:off x="6210300" y="1905000"/>
            <a:ext cx="5524500" cy="1409700"/>
          </a:xfrm>
          <a:prstGeom prst="rect">
            <a:avLst/>
          </a:prstGeom>
        </p:spPr>
      </p:pic>
      <p:pic>
        <p:nvPicPr>
          <p:cNvPr id="9" name="Image 7" descr="preencoded.png"/>
          <p:cNvPicPr>
            <a:picLocks noChangeAspect="1"/>
          </p:cNvPicPr>
          <p:nvPr/>
        </p:nvPicPr>
        <p:blipFill>
          <a:blip r:embed="rId9"/>
          <a:stretch>
            <a:fillRect/>
          </a:stretch>
        </p:blipFill>
        <p:spPr>
          <a:xfrm>
            <a:off x="6400800" y="2095500"/>
            <a:ext cx="476250" cy="476250"/>
          </a:xfrm>
          <a:prstGeom prst="rect">
            <a:avLst/>
          </a:prstGeom>
        </p:spPr>
      </p:pic>
      <p:pic>
        <p:nvPicPr>
          <p:cNvPr id="10" name="Image 8" descr="preencoded.png"/>
          <p:cNvPicPr>
            <a:picLocks noChangeAspect="1"/>
          </p:cNvPicPr>
          <p:nvPr/>
        </p:nvPicPr>
        <p:blipFill>
          <a:blip r:embed="rId10"/>
          <a:stretch>
            <a:fillRect/>
          </a:stretch>
        </p:blipFill>
        <p:spPr>
          <a:xfrm>
            <a:off x="6543675" y="2200275"/>
            <a:ext cx="190500" cy="266700"/>
          </a:xfrm>
          <a:prstGeom prst="rect">
            <a:avLst/>
          </a:prstGeom>
        </p:spPr>
      </p:pic>
      <p:pic>
        <p:nvPicPr>
          <p:cNvPr id="11" name="Image 9" descr="preencoded.png"/>
          <p:cNvPicPr>
            <a:picLocks noChangeAspect="1"/>
          </p:cNvPicPr>
          <p:nvPr/>
        </p:nvPicPr>
        <p:blipFill>
          <a:blip r:embed="rId6"/>
          <a:stretch>
            <a:fillRect/>
          </a:stretch>
        </p:blipFill>
        <p:spPr>
          <a:xfrm>
            <a:off x="457200" y="3695700"/>
            <a:ext cx="5524500" cy="1409700"/>
          </a:xfrm>
          <a:prstGeom prst="rect">
            <a:avLst/>
          </a:prstGeom>
        </p:spPr>
      </p:pic>
      <p:pic>
        <p:nvPicPr>
          <p:cNvPr id="12" name="Image 10" descr="preencoded.png"/>
          <p:cNvPicPr>
            <a:picLocks noChangeAspect="1"/>
          </p:cNvPicPr>
          <p:nvPr/>
        </p:nvPicPr>
        <p:blipFill>
          <a:blip r:embed="rId11"/>
          <a:stretch>
            <a:fillRect/>
          </a:stretch>
        </p:blipFill>
        <p:spPr>
          <a:xfrm>
            <a:off x="647700" y="3886200"/>
            <a:ext cx="476250" cy="476250"/>
          </a:xfrm>
          <a:prstGeom prst="rect">
            <a:avLst/>
          </a:prstGeom>
        </p:spPr>
      </p:pic>
      <p:pic>
        <p:nvPicPr>
          <p:cNvPr id="13" name="Image 11" descr="preencoded.png"/>
          <p:cNvPicPr>
            <a:picLocks noChangeAspect="1"/>
          </p:cNvPicPr>
          <p:nvPr/>
        </p:nvPicPr>
        <p:blipFill>
          <a:blip r:embed="rId12"/>
          <a:stretch>
            <a:fillRect/>
          </a:stretch>
        </p:blipFill>
        <p:spPr>
          <a:xfrm>
            <a:off x="790575" y="3990975"/>
            <a:ext cx="190500" cy="266700"/>
          </a:xfrm>
          <a:prstGeom prst="rect">
            <a:avLst/>
          </a:prstGeom>
        </p:spPr>
      </p:pic>
      <p:pic>
        <p:nvPicPr>
          <p:cNvPr id="14" name="Image 12" descr="preencoded.png"/>
          <p:cNvPicPr>
            <a:picLocks noChangeAspect="1"/>
          </p:cNvPicPr>
          <p:nvPr/>
        </p:nvPicPr>
        <p:blipFill>
          <a:blip r:embed="rId6"/>
          <a:stretch>
            <a:fillRect/>
          </a:stretch>
        </p:blipFill>
        <p:spPr>
          <a:xfrm>
            <a:off x="6210300" y="3695700"/>
            <a:ext cx="5524500" cy="1409700"/>
          </a:xfrm>
          <a:prstGeom prst="rect">
            <a:avLst/>
          </a:prstGeom>
        </p:spPr>
      </p:pic>
      <p:pic>
        <p:nvPicPr>
          <p:cNvPr id="15" name="Image 13" descr="preencoded.png"/>
          <p:cNvPicPr>
            <a:picLocks noChangeAspect="1"/>
          </p:cNvPicPr>
          <p:nvPr/>
        </p:nvPicPr>
        <p:blipFill>
          <a:blip r:embed="rId13"/>
          <a:stretch>
            <a:fillRect/>
          </a:stretch>
        </p:blipFill>
        <p:spPr>
          <a:xfrm>
            <a:off x="6400800" y="3886200"/>
            <a:ext cx="476250" cy="476250"/>
          </a:xfrm>
          <a:prstGeom prst="rect">
            <a:avLst/>
          </a:prstGeom>
        </p:spPr>
      </p:pic>
      <p:pic>
        <p:nvPicPr>
          <p:cNvPr id="16" name="Image 14" descr="preencoded.png"/>
          <p:cNvPicPr>
            <a:picLocks noChangeAspect="1"/>
          </p:cNvPicPr>
          <p:nvPr/>
        </p:nvPicPr>
        <p:blipFill>
          <a:blip r:embed="rId14"/>
          <a:stretch>
            <a:fillRect/>
          </a:stretch>
        </p:blipFill>
        <p:spPr>
          <a:xfrm>
            <a:off x="6519863" y="3990975"/>
            <a:ext cx="238125" cy="266700"/>
          </a:xfrm>
          <a:prstGeom prst="rect">
            <a:avLst/>
          </a:prstGeom>
        </p:spPr>
      </p:pic>
      <p:pic>
        <p:nvPicPr>
          <p:cNvPr id="17" name="Image 15" descr="preencoded.png"/>
          <p:cNvPicPr>
            <a:picLocks noChangeAspect="1"/>
          </p:cNvPicPr>
          <p:nvPr/>
        </p:nvPicPr>
        <p:blipFill>
          <a:blip r:embed="rId15"/>
          <a:stretch>
            <a:fillRect/>
          </a:stretch>
        </p:blipFill>
        <p:spPr>
          <a:xfrm>
            <a:off x="457200" y="5143500"/>
            <a:ext cx="11277600" cy="1104900"/>
          </a:xfrm>
          <a:prstGeom prst="rect">
            <a:avLst/>
          </a:prstGeom>
        </p:spPr>
      </p:pic>
      <p:pic>
        <p:nvPicPr>
          <p:cNvPr id="18" name="Image 16" descr="preencoded.png"/>
          <p:cNvPicPr>
            <a:picLocks noChangeAspect="1"/>
          </p:cNvPicPr>
          <p:nvPr/>
        </p:nvPicPr>
        <p:blipFill>
          <a:blip r:embed="rId16"/>
          <a:stretch>
            <a:fillRect/>
          </a:stretch>
        </p:blipFill>
        <p:spPr>
          <a:xfrm>
            <a:off x="609600" y="5343525"/>
            <a:ext cx="133350" cy="171450"/>
          </a:xfrm>
          <a:prstGeom prst="rect">
            <a:avLst/>
          </a:prstGeom>
        </p:spPr>
      </p:pic>
      <p:sp>
        <p:nvSpPr>
          <p:cNvPr id="19" name="Text 0"/>
          <p:cNvSpPr/>
          <p:nvPr/>
        </p:nvSpPr>
        <p:spPr>
          <a:xfrm>
            <a:off x="457200" y="457200"/>
            <a:ext cx="1127760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Future Research Directions</a:t>
            </a:r>
            <a:endParaRPr lang="en-US" sz="2700" dirty="0"/>
          </a:p>
        </p:txBody>
      </p:sp>
      <p:sp>
        <p:nvSpPr>
          <p:cNvPr id="20" name="Text 1"/>
          <p:cNvSpPr/>
          <p:nvPr/>
        </p:nvSpPr>
        <p:spPr>
          <a:xfrm>
            <a:off x="457200" y="1257300"/>
            <a:ext cx="13533120" cy="266700"/>
          </a:xfrm>
          <a:prstGeom prst="rect">
            <a:avLst/>
          </a:prstGeom>
          <a:noFill/>
          <a:ln/>
        </p:spPr>
        <p:txBody>
          <a:bodyPr vert="horz" wrap="square" lIns="0" tIns="0" rIns="0" bIns="0" rtlCol="0" anchor="t"/>
          <a:lstStyle/>
          <a:p>
            <a:pPr marL="0" indent="0">
              <a:lnSpc>
                <a:spcPts val="2100"/>
              </a:lnSpc>
              <a:buNone/>
            </a:pPr>
            <a:r>
              <a:rPr lang="en-US" sz="1500" dirty="0">
                <a:solidFill>
                  <a:srgbClr val="D1D5DB"/>
                </a:solidFill>
                <a:latin typeface="ui-sans-serif" pitchFamily="34" charset="0"/>
                <a:ea typeface="ui-sans-serif" pitchFamily="34" charset="-122"/>
                <a:cs typeface="ui-sans-serif" pitchFamily="34" charset="-120"/>
              </a:rPr>
              <a:t>Key research priorities to advance digital technology applications for TBI patients:</a:t>
            </a:r>
            <a:endParaRPr lang="en-US" sz="1500" dirty="0"/>
          </a:p>
        </p:txBody>
      </p:sp>
      <p:sp>
        <p:nvSpPr>
          <p:cNvPr id="21" name="Text 2"/>
          <p:cNvSpPr/>
          <p:nvPr/>
        </p:nvSpPr>
        <p:spPr>
          <a:xfrm>
            <a:off x="1276350" y="2095500"/>
            <a:ext cx="5417820"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Need for Larger Trials</a:t>
            </a:r>
            <a:endParaRPr lang="en-US" sz="1500" dirty="0"/>
          </a:p>
        </p:txBody>
      </p:sp>
      <p:sp>
        <p:nvSpPr>
          <p:cNvPr id="22" name="Text 3"/>
          <p:cNvSpPr/>
          <p:nvPr/>
        </p:nvSpPr>
        <p:spPr>
          <a:xfrm>
            <a:off x="1276350" y="2438400"/>
            <a:ext cx="4514850" cy="6858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Replication studies with larger sample sizes to confirm current findings, especially for specific populations like TBI patients.</a:t>
            </a:r>
            <a:endParaRPr lang="en-US" sz="1200" dirty="0"/>
          </a:p>
        </p:txBody>
      </p:sp>
      <p:sp>
        <p:nvSpPr>
          <p:cNvPr id="23" name="Text 4"/>
          <p:cNvSpPr/>
          <p:nvPr/>
        </p:nvSpPr>
        <p:spPr>
          <a:xfrm>
            <a:off x="7029450" y="2095500"/>
            <a:ext cx="5417820" cy="266700"/>
          </a:xfrm>
          <a:prstGeom prst="rect">
            <a:avLst/>
          </a:prstGeom>
          <a:noFill/>
          <a:ln/>
        </p:spPr>
        <p:txBody>
          <a:bodyPr vert="horz" wrap="square" lIns="0" tIns="0" rIns="0" bIns="0" rtlCol="0" anchor="t"/>
          <a:lstStyle/>
          <a:p>
            <a:pPr marL="0" indent="0">
              <a:lnSpc>
                <a:spcPts val="2100"/>
              </a:lnSpc>
              <a:buNone/>
            </a:pPr>
            <a:r>
              <a:rPr lang="en-US" sz="1500" b="1" dirty="0" err="1" smtClean="0">
                <a:solidFill>
                  <a:srgbClr val="5EEAD4"/>
                </a:solidFill>
                <a:latin typeface="ui-sans-serif" pitchFamily="34" charset="0"/>
                <a:ea typeface="ui-sans-serif" pitchFamily="34" charset="-122"/>
                <a:cs typeface="ui-sans-serif" pitchFamily="34" charset="-120"/>
              </a:rPr>
              <a:t>Standardised</a:t>
            </a:r>
            <a:r>
              <a:rPr lang="en-US" sz="1500" b="1" dirty="0" smtClean="0">
                <a:solidFill>
                  <a:srgbClr val="5EEAD4"/>
                </a:solidFill>
                <a:latin typeface="ui-sans-serif" pitchFamily="34" charset="0"/>
                <a:ea typeface="ui-sans-serif" pitchFamily="34" charset="-122"/>
                <a:cs typeface="ui-sans-serif" pitchFamily="34" charset="-120"/>
              </a:rPr>
              <a:t> </a:t>
            </a:r>
            <a:r>
              <a:rPr lang="en-US" sz="1500" b="1" dirty="0">
                <a:solidFill>
                  <a:srgbClr val="5EEAD4"/>
                </a:solidFill>
                <a:latin typeface="ui-sans-serif" pitchFamily="34" charset="0"/>
                <a:ea typeface="ui-sans-serif" pitchFamily="34" charset="-122"/>
                <a:cs typeface="ui-sans-serif" pitchFamily="34" charset="-120"/>
              </a:rPr>
              <a:t>Outcome Measures</a:t>
            </a:r>
            <a:endParaRPr lang="en-US" sz="1500" dirty="0"/>
          </a:p>
        </p:txBody>
      </p:sp>
      <p:sp>
        <p:nvSpPr>
          <p:cNvPr id="24" name="Text 5"/>
          <p:cNvSpPr/>
          <p:nvPr/>
        </p:nvSpPr>
        <p:spPr>
          <a:xfrm>
            <a:off x="7029450" y="2438400"/>
            <a:ext cx="451485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Development of consistent outcome measures to facilitate comparison across studies and meta-analyses.</a:t>
            </a:r>
            <a:endParaRPr lang="en-US" sz="1200" dirty="0"/>
          </a:p>
        </p:txBody>
      </p:sp>
      <p:sp>
        <p:nvSpPr>
          <p:cNvPr id="25" name="Text 6"/>
          <p:cNvSpPr/>
          <p:nvPr/>
        </p:nvSpPr>
        <p:spPr>
          <a:xfrm>
            <a:off x="1276350" y="3886200"/>
            <a:ext cx="5417820"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Global Implementation Studies</a:t>
            </a:r>
            <a:endParaRPr lang="en-US" sz="1500" dirty="0"/>
          </a:p>
        </p:txBody>
      </p:sp>
      <p:sp>
        <p:nvSpPr>
          <p:cNvPr id="26" name="Text 7"/>
          <p:cNvSpPr/>
          <p:nvPr/>
        </p:nvSpPr>
        <p:spPr>
          <a:xfrm>
            <a:off x="1276350" y="4229100"/>
            <a:ext cx="4514850" cy="6858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Research on effective implementation strategies for low-resource settings, where traditional mental health services may be limited.</a:t>
            </a:r>
            <a:endParaRPr lang="en-US" sz="1200" dirty="0"/>
          </a:p>
        </p:txBody>
      </p:sp>
      <p:sp>
        <p:nvSpPr>
          <p:cNvPr id="27" name="Text 8"/>
          <p:cNvSpPr/>
          <p:nvPr/>
        </p:nvSpPr>
        <p:spPr>
          <a:xfrm>
            <a:off x="7029450" y="3886200"/>
            <a:ext cx="5417820"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Innovative Technology Integration</a:t>
            </a:r>
            <a:endParaRPr lang="en-US" sz="1500" dirty="0"/>
          </a:p>
        </p:txBody>
      </p:sp>
      <p:sp>
        <p:nvSpPr>
          <p:cNvPr id="28" name="Text 9"/>
          <p:cNvSpPr/>
          <p:nvPr/>
        </p:nvSpPr>
        <p:spPr>
          <a:xfrm>
            <a:off x="7029450" y="4229100"/>
            <a:ext cx="451485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Evaluation of emerging technologies like virtual reality and AI-assisted interventions for TBI rehabilitation.</a:t>
            </a:r>
            <a:endParaRPr lang="en-US" sz="1200" dirty="0"/>
          </a:p>
        </p:txBody>
      </p:sp>
      <p:sp>
        <p:nvSpPr>
          <p:cNvPr id="29" name="Text 10"/>
          <p:cNvSpPr/>
          <p:nvPr/>
        </p:nvSpPr>
        <p:spPr>
          <a:xfrm>
            <a:off x="819150" y="5295900"/>
            <a:ext cx="10972800" cy="266700"/>
          </a:xfrm>
          <a:prstGeom prst="rect">
            <a:avLst/>
          </a:prstGeom>
          <a:noFill/>
          <a:ln/>
        </p:spPr>
        <p:txBody>
          <a:bodyPr vert="horz" wrap="square" lIns="0" tIns="0" rIns="0" bIns="0" rtlCol="0" anchor="t"/>
          <a:lstStyle/>
          <a:p>
            <a:pPr marL="0" indent="0">
              <a:lnSpc>
                <a:spcPts val="2100"/>
              </a:lnSpc>
              <a:buNone/>
            </a:pPr>
            <a:r>
              <a:rPr lang="en-US" sz="1350" dirty="0">
                <a:solidFill>
                  <a:srgbClr val="5EEAD4"/>
                </a:solidFill>
                <a:latin typeface="ui-sans-serif" pitchFamily="34" charset="0"/>
                <a:ea typeface="ui-sans-serif" pitchFamily="34" charset="-122"/>
                <a:cs typeface="ui-sans-serif" pitchFamily="34" charset="-120"/>
              </a:rPr>
              <a:t>Key Challenge</a:t>
            </a:r>
            <a:endParaRPr lang="en-US" sz="1350" dirty="0"/>
          </a:p>
        </p:txBody>
      </p:sp>
      <p:sp>
        <p:nvSpPr>
          <p:cNvPr id="30" name="Text 11"/>
          <p:cNvSpPr/>
          <p:nvPr/>
        </p:nvSpPr>
        <p:spPr>
          <a:xfrm>
            <a:off x="609600" y="5638800"/>
            <a:ext cx="1097280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Significant heterogeneity (I²=74%) in intervention effectiveness across studies highlights the need for more </a:t>
            </a:r>
            <a:r>
              <a:rPr lang="en-US" sz="1200" dirty="0" err="1" smtClean="0">
                <a:solidFill>
                  <a:srgbClr val="D1D5DB"/>
                </a:solidFill>
                <a:latin typeface="ui-sans-serif" pitchFamily="34" charset="0"/>
                <a:ea typeface="ui-sans-serif" pitchFamily="34" charset="-122"/>
                <a:cs typeface="ui-sans-serif" pitchFamily="34" charset="-120"/>
              </a:rPr>
              <a:t>standardised</a:t>
            </a:r>
            <a:r>
              <a:rPr lang="en-US" sz="1200" dirty="0" smtClean="0">
                <a:solidFill>
                  <a:srgbClr val="D1D5DB"/>
                </a:solidFill>
                <a:latin typeface="ui-sans-serif" pitchFamily="34" charset="0"/>
                <a:ea typeface="ui-sans-serif" pitchFamily="34" charset="-122"/>
                <a:cs typeface="ui-sans-serif" pitchFamily="34" charset="-120"/>
              </a:rPr>
              <a:t> </a:t>
            </a:r>
            <a:r>
              <a:rPr lang="en-US" sz="1200" dirty="0">
                <a:solidFill>
                  <a:srgbClr val="D1D5DB"/>
                </a:solidFill>
                <a:latin typeface="ui-sans-serif" pitchFamily="34" charset="0"/>
                <a:ea typeface="ui-sans-serif" pitchFamily="34" charset="-122"/>
                <a:cs typeface="ui-sans-serif" pitchFamily="34" charset="-120"/>
              </a:rPr>
              <a:t>approaches and contextual factors in future research.</a:t>
            </a:r>
            <a:endParaRPr lang="en-US" sz="1200" dirty="0"/>
          </a:p>
        </p:txBody>
      </p:sp>
      <p:sp>
        <p:nvSpPr>
          <p:cNvPr id="31" name="Text 12"/>
          <p:cNvSpPr/>
          <p:nvPr/>
        </p:nvSpPr>
        <p:spPr>
          <a:xfrm>
            <a:off x="7785497" y="65151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19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257300"/>
            <a:ext cx="6483251" cy="2476500"/>
          </a:xfrm>
          <a:prstGeom prst="rect">
            <a:avLst/>
          </a:prstGeom>
        </p:spPr>
      </p:pic>
      <p:pic>
        <p:nvPicPr>
          <p:cNvPr id="6" name="Image 4" descr="preencoded.png"/>
          <p:cNvPicPr>
            <a:picLocks noChangeAspect="1"/>
          </p:cNvPicPr>
          <p:nvPr/>
        </p:nvPicPr>
        <p:blipFill>
          <a:blip r:embed="rId7"/>
          <a:stretch>
            <a:fillRect/>
          </a:stretch>
        </p:blipFill>
        <p:spPr>
          <a:xfrm>
            <a:off x="457200" y="4419600"/>
            <a:ext cx="171450" cy="171450"/>
          </a:xfrm>
          <a:prstGeom prst="rect">
            <a:avLst/>
          </a:prstGeom>
        </p:spPr>
      </p:pic>
      <p:pic>
        <p:nvPicPr>
          <p:cNvPr id="7" name="Image 5" descr="preencoded.png"/>
          <p:cNvPicPr>
            <a:picLocks noChangeAspect="1"/>
          </p:cNvPicPr>
          <p:nvPr/>
        </p:nvPicPr>
        <p:blipFill>
          <a:blip r:embed="rId8"/>
          <a:stretch>
            <a:fillRect/>
          </a:stretch>
        </p:blipFill>
        <p:spPr>
          <a:xfrm>
            <a:off x="457200" y="4800600"/>
            <a:ext cx="171450" cy="171450"/>
          </a:xfrm>
          <a:prstGeom prst="rect">
            <a:avLst/>
          </a:prstGeom>
        </p:spPr>
      </p:pic>
      <p:pic>
        <p:nvPicPr>
          <p:cNvPr id="8" name="Image 6" descr="preencoded.png"/>
          <p:cNvPicPr>
            <a:picLocks noChangeAspect="1"/>
          </p:cNvPicPr>
          <p:nvPr/>
        </p:nvPicPr>
        <p:blipFill>
          <a:blip r:embed="rId9"/>
          <a:stretch>
            <a:fillRect/>
          </a:stretch>
        </p:blipFill>
        <p:spPr>
          <a:xfrm>
            <a:off x="457200" y="5181600"/>
            <a:ext cx="219075" cy="171450"/>
          </a:xfrm>
          <a:prstGeom prst="rect">
            <a:avLst/>
          </a:prstGeom>
        </p:spPr>
      </p:pic>
      <p:pic>
        <p:nvPicPr>
          <p:cNvPr id="9" name="Image 7" descr="preencoded.png"/>
          <p:cNvPicPr>
            <a:picLocks noChangeAspect="1"/>
          </p:cNvPicPr>
          <p:nvPr/>
        </p:nvPicPr>
        <p:blipFill>
          <a:blip r:embed="rId10"/>
          <a:stretch>
            <a:fillRect/>
          </a:stretch>
        </p:blipFill>
        <p:spPr>
          <a:xfrm>
            <a:off x="7169051" y="1257300"/>
            <a:ext cx="4565600" cy="4152900"/>
          </a:xfrm>
          <a:prstGeom prst="rect">
            <a:avLst/>
          </a:prstGeom>
        </p:spPr>
      </p:pic>
      <p:pic>
        <p:nvPicPr>
          <p:cNvPr id="10" name="Image 8" descr="preencoded.png"/>
          <p:cNvPicPr>
            <a:picLocks noChangeAspect="1"/>
          </p:cNvPicPr>
          <p:nvPr/>
        </p:nvPicPr>
        <p:blipFill>
          <a:blip r:embed="rId11"/>
          <a:stretch>
            <a:fillRect/>
          </a:stretch>
        </p:blipFill>
        <p:spPr>
          <a:xfrm>
            <a:off x="7397651" y="1943100"/>
            <a:ext cx="304800" cy="381000"/>
          </a:xfrm>
          <a:prstGeom prst="rect">
            <a:avLst/>
          </a:prstGeom>
        </p:spPr>
      </p:pic>
      <p:pic>
        <p:nvPicPr>
          <p:cNvPr id="11" name="Image 9" descr="preencoded.png"/>
          <p:cNvPicPr>
            <a:picLocks noChangeAspect="1"/>
          </p:cNvPicPr>
          <p:nvPr/>
        </p:nvPicPr>
        <p:blipFill>
          <a:blip r:embed="rId12"/>
          <a:stretch>
            <a:fillRect/>
          </a:stretch>
        </p:blipFill>
        <p:spPr>
          <a:xfrm>
            <a:off x="7473851" y="2047875"/>
            <a:ext cx="152400" cy="152400"/>
          </a:xfrm>
          <a:prstGeom prst="rect">
            <a:avLst/>
          </a:prstGeom>
        </p:spPr>
      </p:pic>
      <p:pic>
        <p:nvPicPr>
          <p:cNvPr id="12" name="Image 10" descr="preencoded.png"/>
          <p:cNvPicPr>
            <a:picLocks noChangeAspect="1"/>
          </p:cNvPicPr>
          <p:nvPr/>
        </p:nvPicPr>
        <p:blipFill>
          <a:blip r:embed="rId13"/>
          <a:stretch>
            <a:fillRect/>
          </a:stretch>
        </p:blipFill>
        <p:spPr>
          <a:xfrm>
            <a:off x="7397651" y="2819400"/>
            <a:ext cx="323850" cy="381000"/>
          </a:xfrm>
          <a:prstGeom prst="rect">
            <a:avLst/>
          </a:prstGeom>
        </p:spPr>
      </p:pic>
      <p:pic>
        <p:nvPicPr>
          <p:cNvPr id="13" name="Image 11" descr="preencoded.png"/>
          <p:cNvPicPr>
            <a:picLocks noChangeAspect="1"/>
          </p:cNvPicPr>
          <p:nvPr/>
        </p:nvPicPr>
        <p:blipFill>
          <a:blip r:embed="rId14"/>
          <a:stretch>
            <a:fillRect/>
          </a:stretch>
        </p:blipFill>
        <p:spPr>
          <a:xfrm>
            <a:off x="7473851" y="2924175"/>
            <a:ext cx="171450" cy="152400"/>
          </a:xfrm>
          <a:prstGeom prst="rect">
            <a:avLst/>
          </a:prstGeom>
        </p:spPr>
      </p:pic>
      <p:pic>
        <p:nvPicPr>
          <p:cNvPr id="14" name="Image 12" descr="preencoded.png"/>
          <p:cNvPicPr>
            <a:picLocks noChangeAspect="1"/>
          </p:cNvPicPr>
          <p:nvPr/>
        </p:nvPicPr>
        <p:blipFill>
          <a:blip r:embed="rId15"/>
          <a:stretch>
            <a:fillRect/>
          </a:stretch>
        </p:blipFill>
        <p:spPr>
          <a:xfrm>
            <a:off x="7397651" y="3695700"/>
            <a:ext cx="342900" cy="381000"/>
          </a:xfrm>
          <a:prstGeom prst="rect">
            <a:avLst/>
          </a:prstGeom>
        </p:spPr>
      </p:pic>
      <p:pic>
        <p:nvPicPr>
          <p:cNvPr id="15" name="Image 13" descr="preencoded.png"/>
          <p:cNvPicPr>
            <a:picLocks noChangeAspect="1"/>
          </p:cNvPicPr>
          <p:nvPr/>
        </p:nvPicPr>
        <p:blipFill>
          <a:blip r:embed="rId16"/>
          <a:stretch>
            <a:fillRect/>
          </a:stretch>
        </p:blipFill>
        <p:spPr>
          <a:xfrm>
            <a:off x="7473851" y="3800475"/>
            <a:ext cx="190500" cy="152400"/>
          </a:xfrm>
          <a:prstGeom prst="rect">
            <a:avLst/>
          </a:prstGeom>
        </p:spPr>
      </p:pic>
      <p:sp>
        <p:nvSpPr>
          <p:cNvPr id="16" name="Text 0"/>
          <p:cNvSpPr/>
          <p:nvPr/>
        </p:nvSpPr>
        <p:spPr>
          <a:xfrm>
            <a:off x="457200" y="457200"/>
            <a:ext cx="1127760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Introduction</a:t>
            </a:r>
            <a:endParaRPr lang="en-US" sz="2700" dirty="0"/>
          </a:p>
        </p:txBody>
      </p:sp>
      <p:sp>
        <p:nvSpPr>
          <p:cNvPr id="17" name="Text 1"/>
          <p:cNvSpPr/>
          <p:nvPr/>
        </p:nvSpPr>
        <p:spPr>
          <a:xfrm>
            <a:off x="685800" y="1485900"/>
            <a:ext cx="6026051" cy="1066800"/>
          </a:xfrm>
          <a:prstGeom prst="rect">
            <a:avLst/>
          </a:prstGeom>
          <a:noFill/>
          <a:ln/>
        </p:spPr>
        <p:txBody>
          <a:bodyPr vert="horz" wrap="square" lIns="0" tIns="0" rIns="0" bIns="0" rtlCol="0" anchor="t"/>
          <a:lstStyle/>
          <a:p>
            <a:pPr marL="0" indent="0">
              <a:lnSpc>
                <a:spcPts val="2100"/>
              </a:lnSpc>
              <a:buNone/>
            </a:pPr>
            <a:r>
              <a:rPr lang="en-US" sz="1500" dirty="0">
                <a:solidFill>
                  <a:srgbClr val="FFFFFF"/>
                </a:solidFill>
                <a:latin typeface="ui-sans-serif" pitchFamily="34" charset="0"/>
                <a:ea typeface="ui-sans-serif" pitchFamily="34" charset="-122"/>
                <a:cs typeface="ui-sans-serif" pitchFamily="34" charset="-120"/>
              </a:rPr>
              <a:t>Digital technology is transforming mental healthcare, particularly in the field of neuropsychiatry, which deals with cognitive, emotional, and </a:t>
            </a:r>
            <a:r>
              <a:rPr lang="en-US" sz="1500" dirty="0" err="1" smtClean="0">
                <a:solidFill>
                  <a:srgbClr val="FFFFFF"/>
                </a:solidFill>
                <a:latin typeface="ui-sans-serif" pitchFamily="34" charset="0"/>
                <a:ea typeface="ui-sans-serif" pitchFamily="34" charset="-122"/>
                <a:cs typeface="ui-sans-serif" pitchFamily="34" charset="-120"/>
              </a:rPr>
              <a:t>behavioural</a:t>
            </a:r>
            <a:r>
              <a:rPr lang="en-US" sz="1500" dirty="0" smtClean="0">
                <a:solidFill>
                  <a:srgbClr val="FFFFFF"/>
                </a:solidFill>
                <a:latin typeface="ui-sans-serif" pitchFamily="34" charset="0"/>
                <a:ea typeface="ui-sans-serif" pitchFamily="34" charset="-122"/>
                <a:cs typeface="ui-sans-serif" pitchFamily="34" charset="-120"/>
              </a:rPr>
              <a:t> </a:t>
            </a:r>
            <a:r>
              <a:rPr lang="en-US" sz="1500" dirty="0">
                <a:solidFill>
                  <a:srgbClr val="FFFFFF"/>
                </a:solidFill>
                <a:latin typeface="ui-sans-serif" pitchFamily="34" charset="0"/>
                <a:ea typeface="ui-sans-serif" pitchFamily="34" charset="-122"/>
                <a:cs typeface="ui-sans-serif" pitchFamily="34" charset="-120"/>
              </a:rPr>
              <a:t>disorders resulting from neurological injuries.</a:t>
            </a:r>
            <a:endParaRPr lang="en-US" sz="1500" dirty="0"/>
          </a:p>
        </p:txBody>
      </p:sp>
      <p:sp>
        <p:nvSpPr>
          <p:cNvPr id="18" name="Text 2"/>
          <p:cNvSpPr/>
          <p:nvPr/>
        </p:nvSpPr>
        <p:spPr>
          <a:xfrm>
            <a:off x="685800" y="2705100"/>
            <a:ext cx="6026051" cy="8001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These conditions often lead to long-term distress and require continuous, accessible, and </a:t>
            </a:r>
            <a:r>
              <a:rPr lang="en-US" sz="1350" dirty="0" err="1" smtClean="0">
                <a:solidFill>
                  <a:srgbClr val="FFFFFF"/>
                </a:solidFill>
                <a:latin typeface="ui-sans-serif" pitchFamily="34" charset="0"/>
                <a:ea typeface="ui-sans-serif" pitchFamily="34" charset="-122"/>
                <a:cs typeface="ui-sans-serif" pitchFamily="34" charset="-120"/>
              </a:rPr>
              <a:t>personalised</a:t>
            </a:r>
            <a:r>
              <a:rPr lang="en-US" sz="1350" dirty="0" smtClean="0">
                <a:solidFill>
                  <a:srgbClr val="FFFFFF"/>
                </a:solidFill>
                <a:latin typeface="ui-sans-serif" pitchFamily="34" charset="0"/>
                <a:ea typeface="ui-sans-serif" pitchFamily="34" charset="-122"/>
                <a:cs typeface="ui-sans-serif" pitchFamily="34" charset="-120"/>
              </a:rPr>
              <a:t> </a:t>
            </a:r>
            <a:r>
              <a:rPr lang="en-US" sz="1350" dirty="0">
                <a:solidFill>
                  <a:srgbClr val="FFFFFF"/>
                </a:solidFill>
                <a:latin typeface="ui-sans-serif" pitchFamily="34" charset="0"/>
                <a:ea typeface="ui-sans-serif" pitchFamily="34" charset="-122"/>
                <a:cs typeface="ui-sans-serif" pitchFamily="34" charset="-120"/>
              </a:rPr>
              <a:t>support—areas where digital platforms can make a significant difference.</a:t>
            </a:r>
            <a:endParaRPr lang="en-US" sz="1350" dirty="0"/>
          </a:p>
        </p:txBody>
      </p:sp>
      <p:sp>
        <p:nvSpPr>
          <p:cNvPr id="19" name="Text 3"/>
          <p:cNvSpPr/>
          <p:nvPr/>
        </p:nvSpPr>
        <p:spPr>
          <a:xfrm>
            <a:off x="457200" y="3962400"/>
            <a:ext cx="7779901"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The Transformative Potential</a:t>
            </a:r>
            <a:endParaRPr lang="en-US" sz="1800" dirty="0"/>
          </a:p>
        </p:txBody>
      </p:sp>
      <p:sp>
        <p:nvSpPr>
          <p:cNvPr id="20" name="Text 4"/>
          <p:cNvSpPr/>
          <p:nvPr/>
        </p:nvSpPr>
        <p:spPr>
          <a:xfrm>
            <a:off x="742950" y="4381500"/>
            <a:ext cx="5151358" cy="2667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Bridge geographical and logistical barriers to care</a:t>
            </a:r>
            <a:endParaRPr lang="en-US" sz="1350" dirty="0"/>
          </a:p>
        </p:txBody>
      </p:sp>
      <p:sp>
        <p:nvSpPr>
          <p:cNvPr id="21" name="Text 5"/>
          <p:cNvSpPr/>
          <p:nvPr/>
        </p:nvSpPr>
        <p:spPr>
          <a:xfrm>
            <a:off x="742950" y="4762500"/>
            <a:ext cx="4885253" cy="2667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Provide continuous assessment and monitoring</a:t>
            </a:r>
            <a:endParaRPr lang="en-US" sz="1350" dirty="0"/>
          </a:p>
        </p:txBody>
      </p:sp>
      <p:sp>
        <p:nvSpPr>
          <p:cNvPr id="22" name="Text 6"/>
          <p:cNvSpPr/>
          <p:nvPr/>
        </p:nvSpPr>
        <p:spPr>
          <a:xfrm>
            <a:off x="790575" y="5143500"/>
            <a:ext cx="4532174" cy="2667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Enable </a:t>
            </a:r>
            <a:r>
              <a:rPr lang="en-US" sz="1350" dirty="0" err="1" smtClean="0">
                <a:solidFill>
                  <a:srgbClr val="FFFFFF"/>
                </a:solidFill>
                <a:latin typeface="ui-sans-serif" pitchFamily="34" charset="0"/>
                <a:ea typeface="ui-sans-serif" pitchFamily="34" charset="-122"/>
                <a:cs typeface="ui-sans-serif" pitchFamily="34" charset="-120"/>
              </a:rPr>
              <a:t>personalised</a:t>
            </a:r>
            <a:r>
              <a:rPr lang="en-US" sz="1350" dirty="0">
                <a:solidFill>
                  <a:srgbClr val="FFFFFF"/>
                </a:solidFill>
                <a:latin typeface="ui-sans-serif" pitchFamily="34" charset="0"/>
                <a:ea typeface="ui-sans-serif" pitchFamily="34" charset="-122"/>
                <a:cs typeface="ui-sans-serif" pitchFamily="34" charset="-120"/>
              </a:rPr>
              <a:t>, adaptive interventions</a:t>
            </a:r>
            <a:endParaRPr lang="en-US" sz="1350" dirty="0"/>
          </a:p>
        </p:txBody>
      </p:sp>
      <p:sp>
        <p:nvSpPr>
          <p:cNvPr id="23" name="Text 7"/>
          <p:cNvSpPr/>
          <p:nvPr/>
        </p:nvSpPr>
        <p:spPr>
          <a:xfrm>
            <a:off x="7397651" y="1485900"/>
            <a:ext cx="410840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Focus on TBI</a:t>
            </a:r>
            <a:endParaRPr lang="en-US" sz="1800" dirty="0"/>
          </a:p>
        </p:txBody>
      </p:sp>
      <p:sp>
        <p:nvSpPr>
          <p:cNvPr id="24" name="Text 8"/>
          <p:cNvSpPr/>
          <p:nvPr/>
        </p:nvSpPr>
        <p:spPr>
          <a:xfrm>
            <a:off x="7816751" y="1943100"/>
            <a:ext cx="442716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Traumatic/Acquired Brain Injury (TBI/ABI)</a:t>
            </a:r>
            <a:endParaRPr lang="en-US" sz="1200" dirty="0"/>
          </a:p>
        </p:txBody>
      </p:sp>
      <p:sp>
        <p:nvSpPr>
          <p:cNvPr id="25" name="Text 9"/>
          <p:cNvSpPr/>
          <p:nvPr/>
        </p:nvSpPr>
        <p:spPr>
          <a:xfrm>
            <a:off x="7816751" y="2171700"/>
            <a:ext cx="368930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Neurological conditions causing cognitive, emotional, and behavioral disorders</a:t>
            </a:r>
            <a:endParaRPr lang="en-US" sz="1200" dirty="0"/>
          </a:p>
        </p:txBody>
      </p:sp>
      <p:sp>
        <p:nvSpPr>
          <p:cNvPr id="26" name="Text 10"/>
          <p:cNvSpPr/>
          <p:nvPr/>
        </p:nvSpPr>
        <p:spPr>
          <a:xfrm>
            <a:off x="7835801" y="2819400"/>
            <a:ext cx="367025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Clinical Challenges</a:t>
            </a:r>
            <a:endParaRPr lang="en-US" sz="1200" dirty="0"/>
          </a:p>
        </p:txBody>
      </p:sp>
      <p:sp>
        <p:nvSpPr>
          <p:cNvPr id="27" name="Text 11"/>
          <p:cNvSpPr/>
          <p:nvPr/>
        </p:nvSpPr>
        <p:spPr>
          <a:xfrm>
            <a:off x="7835801" y="3048000"/>
            <a:ext cx="367025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Ongoing cognitive deficits, emotional dysregulation, and family burden</a:t>
            </a:r>
            <a:endParaRPr lang="en-US" sz="1200" dirty="0"/>
          </a:p>
        </p:txBody>
      </p:sp>
      <p:sp>
        <p:nvSpPr>
          <p:cNvPr id="28" name="Text 12"/>
          <p:cNvSpPr/>
          <p:nvPr/>
        </p:nvSpPr>
        <p:spPr>
          <a:xfrm>
            <a:off x="7854851" y="3695700"/>
            <a:ext cx="365120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Digital Solutions</a:t>
            </a:r>
            <a:endParaRPr lang="en-US" sz="1200" dirty="0"/>
          </a:p>
        </p:txBody>
      </p:sp>
      <p:sp>
        <p:nvSpPr>
          <p:cNvPr id="29" name="Text 13"/>
          <p:cNvSpPr/>
          <p:nvPr/>
        </p:nvSpPr>
        <p:spPr>
          <a:xfrm>
            <a:off x="7854851" y="3924300"/>
            <a:ext cx="365120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Targeted, accessible, and continuous support for patients and families</a:t>
            </a:r>
            <a:endParaRPr lang="en-US" sz="1200" dirty="0"/>
          </a:p>
        </p:txBody>
      </p:sp>
      <p:sp>
        <p:nvSpPr>
          <p:cNvPr id="30" name="Text 14"/>
          <p:cNvSpPr/>
          <p:nvPr/>
        </p:nvSpPr>
        <p:spPr>
          <a:xfrm>
            <a:off x="7870329" y="6515100"/>
            <a:ext cx="4911685"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2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752600"/>
            <a:ext cx="3606701" cy="3352800"/>
          </a:xfrm>
          <a:prstGeom prst="rect">
            <a:avLst/>
          </a:prstGeom>
        </p:spPr>
      </p:pic>
      <p:pic>
        <p:nvPicPr>
          <p:cNvPr id="6" name="Image 4" descr="preencoded.png"/>
          <p:cNvPicPr>
            <a:picLocks noChangeAspect="1"/>
          </p:cNvPicPr>
          <p:nvPr/>
        </p:nvPicPr>
        <p:blipFill>
          <a:blip r:embed="rId7"/>
          <a:stretch>
            <a:fillRect/>
          </a:stretch>
        </p:blipFill>
        <p:spPr>
          <a:xfrm>
            <a:off x="685800" y="2038350"/>
            <a:ext cx="419100" cy="495300"/>
          </a:xfrm>
          <a:prstGeom prst="rect">
            <a:avLst/>
          </a:prstGeom>
        </p:spPr>
      </p:pic>
      <p:pic>
        <p:nvPicPr>
          <p:cNvPr id="7" name="Image 5" descr="preencoded.png"/>
          <p:cNvPicPr>
            <a:picLocks noChangeAspect="1"/>
          </p:cNvPicPr>
          <p:nvPr/>
        </p:nvPicPr>
        <p:blipFill>
          <a:blip r:embed="rId8"/>
          <a:stretch>
            <a:fillRect/>
          </a:stretch>
        </p:blipFill>
        <p:spPr>
          <a:xfrm>
            <a:off x="800100" y="2152650"/>
            <a:ext cx="190500" cy="266700"/>
          </a:xfrm>
          <a:prstGeom prst="rect">
            <a:avLst/>
          </a:prstGeom>
        </p:spPr>
      </p:pic>
      <p:pic>
        <p:nvPicPr>
          <p:cNvPr id="8" name="Image 6" descr="preencoded.png"/>
          <p:cNvPicPr>
            <a:picLocks noChangeAspect="1"/>
          </p:cNvPicPr>
          <p:nvPr/>
        </p:nvPicPr>
        <p:blipFill>
          <a:blip r:embed="rId9"/>
          <a:stretch>
            <a:fillRect/>
          </a:stretch>
        </p:blipFill>
        <p:spPr>
          <a:xfrm>
            <a:off x="685800" y="2781300"/>
            <a:ext cx="152400" cy="152400"/>
          </a:xfrm>
          <a:prstGeom prst="rect">
            <a:avLst/>
          </a:prstGeom>
        </p:spPr>
      </p:pic>
      <p:pic>
        <p:nvPicPr>
          <p:cNvPr id="9" name="Image 7" descr="preencoded.png"/>
          <p:cNvPicPr>
            <a:picLocks noChangeAspect="1"/>
          </p:cNvPicPr>
          <p:nvPr/>
        </p:nvPicPr>
        <p:blipFill>
          <a:blip r:embed="rId9"/>
          <a:stretch>
            <a:fillRect/>
          </a:stretch>
        </p:blipFill>
        <p:spPr>
          <a:xfrm>
            <a:off x="685800" y="3352800"/>
            <a:ext cx="152400" cy="152400"/>
          </a:xfrm>
          <a:prstGeom prst="rect">
            <a:avLst/>
          </a:prstGeom>
        </p:spPr>
      </p:pic>
      <p:pic>
        <p:nvPicPr>
          <p:cNvPr id="10" name="Image 8" descr="preencoded.png"/>
          <p:cNvPicPr>
            <a:picLocks noChangeAspect="1"/>
          </p:cNvPicPr>
          <p:nvPr/>
        </p:nvPicPr>
        <p:blipFill>
          <a:blip r:embed="rId9"/>
          <a:stretch>
            <a:fillRect/>
          </a:stretch>
        </p:blipFill>
        <p:spPr>
          <a:xfrm>
            <a:off x="685800" y="3924300"/>
            <a:ext cx="152400" cy="152400"/>
          </a:xfrm>
          <a:prstGeom prst="rect">
            <a:avLst/>
          </a:prstGeom>
        </p:spPr>
      </p:pic>
      <p:pic>
        <p:nvPicPr>
          <p:cNvPr id="11" name="Image 9" descr="preencoded.png"/>
          <p:cNvPicPr>
            <a:picLocks noChangeAspect="1"/>
          </p:cNvPicPr>
          <p:nvPr/>
        </p:nvPicPr>
        <p:blipFill>
          <a:blip r:embed="rId10"/>
          <a:stretch>
            <a:fillRect/>
          </a:stretch>
        </p:blipFill>
        <p:spPr>
          <a:xfrm>
            <a:off x="4292501" y="1752600"/>
            <a:ext cx="3606850" cy="3352800"/>
          </a:xfrm>
          <a:prstGeom prst="rect">
            <a:avLst/>
          </a:prstGeom>
        </p:spPr>
      </p:pic>
      <p:pic>
        <p:nvPicPr>
          <p:cNvPr id="12" name="Image 10" descr="preencoded.png"/>
          <p:cNvPicPr>
            <a:picLocks noChangeAspect="1"/>
          </p:cNvPicPr>
          <p:nvPr/>
        </p:nvPicPr>
        <p:blipFill>
          <a:blip r:embed="rId11"/>
          <a:stretch>
            <a:fillRect/>
          </a:stretch>
        </p:blipFill>
        <p:spPr>
          <a:xfrm>
            <a:off x="4521101" y="2038350"/>
            <a:ext cx="419100" cy="495300"/>
          </a:xfrm>
          <a:prstGeom prst="rect">
            <a:avLst/>
          </a:prstGeom>
        </p:spPr>
      </p:pic>
      <p:pic>
        <p:nvPicPr>
          <p:cNvPr id="13" name="Image 11" descr="preencoded.png"/>
          <p:cNvPicPr>
            <a:picLocks noChangeAspect="1"/>
          </p:cNvPicPr>
          <p:nvPr/>
        </p:nvPicPr>
        <p:blipFill>
          <a:blip r:embed="rId12"/>
          <a:stretch>
            <a:fillRect/>
          </a:stretch>
        </p:blipFill>
        <p:spPr>
          <a:xfrm>
            <a:off x="4635401" y="2152650"/>
            <a:ext cx="190500" cy="266700"/>
          </a:xfrm>
          <a:prstGeom prst="rect">
            <a:avLst/>
          </a:prstGeom>
        </p:spPr>
      </p:pic>
      <p:pic>
        <p:nvPicPr>
          <p:cNvPr id="14" name="Image 12" descr="preencoded.png"/>
          <p:cNvPicPr>
            <a:picLocks noChangeAspect="1"/>
          </p:cNvPicPr>
          <p:nvPr/>
        </p:nvPicPr>
        <p:blipFill>
          <a:blip r:embed="rId9"/>
          <a:stretch>
            <a:fillRect/>
          </a:stretch>
        </p:blipFill>
        <p:spPr>
          <a:xfrm>
            <a:off x="4521101" y="2781300"/>
            <a:ext cx="152400" cy="152400"/>
          </a:xfrm>
          <a:prstGeom prst="rect">
            <a:avLst/>
          </a:prstGeom>
        </p:spPr>
      </p:pic>
      <p:pic>
        <p:nvPicPr>
          <p:cNvPr id="15" name="Image 13" descr="preencoded.png"/>
          <p:cNvPicPr>
            <a:picLocks noChangeAspect="1"/>
          </p:cNvPicPr>
          <p:nvPr/>
        </p:nvPicPr>
        <p:blipFill>
          <a:blip r:embed="rId9"/>
          <a:stretch>
            <a:fillRect/>
          </a:stretch>
        </p:blipFill>
        <p:spPr>
          <a:xfrm>
            <a:off x="4521101" y="3352800"/>
            <a:ext cx="152400" cy="152400"/>
          </a:xfrm>
          <a:prstGeom prst="rect">
            <a:avLst/>
          </a:prstGeom>
        </p:spPr>
      </p:pic>
      <p:pic>
        <p:nvPicPr>
          <p:cNvPr id="16" name="Image 14" descr="preencoded.png"/>
          <p:cNvPicPr>
            <a:picLocks noChangeAspect="1"/>
          </p:cNvPicPr>
          <p:nvPr/>
        </p:nvPicPr>
        <p:blipFill>
          <a:blip r:embed="rId9"/>
          <a:stretch>
            <a:fillRect/>
          </a:stretch>
        </p:blipFill>
        <p:spPr>
          <a:xfrm>
            <a:off x="4521101" y="3924300"/>
            <a:ext cx="152400" cy="152400"/>
          </a:xfrm>
          <a:prstGeom prst="rect">
            <a:avLst/>
          </a:prstGeom>
        </p:spPr>
      </p:pic>
      <p:pic>
        <p:nvPicPr>
          <p:cNvPr id="17" name="Image 15" descr="preencoded.png"/>
          <p:cNvPicPr>
            <a:picLocks noChangeAspect="1"/>
          </p:cNvPicPr>
          <p:nvPr/>
        </p:nvPicPr>
        <p:blipFill>
          <a:blip r:embed="rId13"/>
          <a:stretch>
            <a:fillRect/>
          </a:stretch>
        </p:blipFill>
        <p:spPr>
          <a:xfrm>
            <a:off x="8127950" y="1752600"/>
            <a:ext cx="3606701" cy="3352800"/>
          </a:xfrm>
          <a:prstGeom prst="rect">
            <a:avLst/>
          </a:prstGeom>
        </p:spPr>
      </p:pic>
      <p:pic>
        <p:nvPicPr>
          <p:cNvPr id="18" name="Image 16" descr="preencoded.png"/>
          <p:cNvPicPr>
            <a:picLocks noChangeAspect="1"/>
          </p:cNvPicPr>
          <p:nvPr/>
        </p:nvPicPr>
        <p:blipFill>
          <a:blip r:embed="rId14"/>
          <a:stretch>
            <a:fillRect/>
          </a:stretch>
        </p:blipFill>
        <p:spPr>
          <a:xfrm>
            <a:off x="8356550" y="1981200"/>
            <a:ext cx="419100" cy="495300"/>
          </a:xfrm>
          <a:prstGeom prst="rect">
            <a:avLst/>
          </a:prstGeom>
        </p:spPr>
      </p:pic>
      <p:pic>
        <p:nvPicPr>
          <p:cNvPr id="19" name="Image 17" descr="preencoded.png"/>
          <p:cNvPicPr>
            <a:picLocks noChangeAspect="1"/>
          </p:cNvPicPr>
          <p:nvPr/>
        </p:nvPicPr>
        <p:blipFill>
          <a:blip r:embed="rId15"/>
          <a:stretch>
            <a:fillRect/>
          </a:stretch>
        </p:blipFill>
        <p:spPr>
          <a:xfrm>
            <a:off x="8470850" y="2095500"/>
            <a:ext cx="190500" cy="266700"/>
          </a:xfrm>
          <a:prstGeom prst="rect">
            <a:avLst/>
          </a:prstGeom>
        </p:spPr>
      </p:pic>
      <p:pic>
        <p:nvPicPr>
          <p:cNvPr id="20" name="Image 18" descr="preencoded.png"/>
          <p:cNvPicPr>
            <a:picLocks noChangeAspect="1"/>
          </p:cNvPicPr>
          <p:nvPr/>
        </p:nvPicPr>
        <p:blipFill>
          <a:blip r:embed="rId9"/>
          <a:stretch>
            <a:fillRect/>
          </a:stretch>
        </p:blipFill>
        <p:spPr>
          <a:xfrm>
            <a:off x="8356550" y="2667000"/>
            <a:ext cx="152400" cy="152400"/>
          </a:xfrm>
          <a:prstGeom prst="rect">
            <a:avLst/>
          </a:prstGeom>
        </p:spPr>
      </p:pic>
      <p:pic>
        <p:nvPicPr>
          <p:cNvPr id="21" name="Image 19" descr="preencoded.png"/>
          <p:cNvPicPr>
            <a:picLocks noChangeAspect="1"/>
          </p:cNvPicPr>
          <p:nvPr/>
        </p:nvPicPr>
        <p:blipFill>
          <a:blip r:embed="rId9"/>
          <a:stretch>
            <a:fillRect/>
          </a:stretch>
        </p:blipFill>
        <p:spPr>
          <a:xfrm>
            <a:off x="8356550" y="3238500"/>
            <a:ext cx="152400" cy="152400"/>
          </a:xfrm>
          <a:prstGeom prst="rect">
            <a:avLst/>
          </a:prstGeom>
        </p:spPr>
      </p:pic>
      <p:pic>
        <p:nvPicPr>
          <p:cNvPr id="22" name="Image 20" descr="preencoded.png"/>
          <p:cNvPicPr>
            <a:picLocks noChangeAspect="1"/>
          </p:cNvPicPr>
          <p:nvPr/>
        </p:nvPicPr>
        <p:blipFill>
          <a:blip r:embed="rId9"/>
          <a:stretch>
            <a:fillRect/>
          </a:stretch>
        </p:blipFill>
        <p:spPr>
          <a:xfrm>
            <a:off x="8356550" y="3810000"/>
            <a:ext cx="152400" cy="152400"/>
          </a:xfrm>
          <a:prstGeom prst="rect">
            <a:avLst/>
          </a:prstGeom>
        </p:spPr>
      </p:pic>
      <p:pic>
        <p:nvPicPr>
          <p:cNvPr id="23" name="Image 21" descr="preencoded.png"/>
          <p:cNvPicPr>
            <a:picLocks noChangeAspect="1"/>
          </p:cNvPicPr>
          <p:nvPr/>
        </p:nvPicPr>
        <p:blipFill>
          <a:blip r:embed="rId16"/>
          <a:stretch>
            <a:fillRect/>
          </a:stretch>
        </p:blipFill>
        <p:spPr>
          <a:xfrm>
            <a:off x="457200" y="5334000"/>
            <a:ext cx="11277600" cy="838200"/>
          </a:xfrm>
          <a:prstGeom prst="rect">
            <a:avLst/>
          </a:prstGeom>
        </p:spPr>
      </p:pic>
      <p:pic>
        <p:nvPicPr>
          <p:cNvPr id="24" name="Image 22" descr="preencoded.png"/>
          <p:cNvPicPr>
            <a:picLocks noChangeAspect="1"/>
          </p:cNvPicPr>
          <p:nvPr/>
        </p:nvPicPr>
        <p:blipFill>
          <a:blip r:embed="rId17"/>
          <a:stretch>
            <a:fillRect/>
          </a:stretch>
        </p:blipFill>
        <p:spPr>
          <a:xfrm>
            <a:off x="609600" y="5600700"/>
            <a:ext cx="171450" cy="304800"/>
          </a:xfrm>
          <a:prstGeom prst="rect">
            <a:avLst/>
          </a:prstGeom>
        </p:spPr>
      </p:pic>
      <p:sp>
        <p:nvSpPr>
          <p:cNvPr id="25" name="Text 0"/>
          <p:cNvSpPr/>
          <p:nvPr/>
        </p:nvSpPr>
        <p:spPr>
          <a:xfrm>
            <a:off x="457200" y="457200"/>
            <a:ext cx="1127760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Emerging Technologies</a:t>
            </a:r>
            <a:endParaRPr lang="en-US" sz="2700" dirty="0"/>
          </a:p>
        </p:txBody>
      </p:sp>
      <p:sp>
        <p:nvSpPr>
          <p:cNvPr id="26" name="Text 1"/>
          <p:cNvSpPr/>
          <p:nvPr/>
        </p:nvSpPr>
        <p:spPr>
          <a:xfrm>
            <a:off x="457200" y="1257300"/>
            <a:ext cx="13533120" cy="266700"/>
          </a:xfrm>
          <a:prstGeom prst="rect">
            <a:avLst/>
          </a:prstGeom>
          <a:noFill/>
          <a:ln/>
        </p:spPr>
        <p:txBody>
          <a:bodyPr vert="horz" wrap="square" lIns="0" tIns="0" rIns="0" bIns="0" rtlCol="0" anchor="t"/>
          <a:lstStyle/>
          <a:p>
            <a:pPr marL="0" indent="0">
              <a:lnSpc>
                <a:spcPts val="2100"/>
              </a:lnSpc>
              <a:buNone/>
            </a:pPr>
            <a:r>
              <a:rPr lang="en-US" sz="1500" dirty="0">
                <a:solidFill>
                  <a:srgbClr val="D1D5DB"/>
                </a:solidFill>
                <a:latin typeface="ui-sans-serif" pitchFamily="34" charset="0"/>
                <a:ea typeface="ui-sans-serif" pitchFamily="34" charset="-122"/>
                <a:cs typeface="ui-sans-serif" pitchFamily="34" charset="-120"/>
              </a:rPr>
              <a:t>The future of digital neuropsychiatry lies in these promising innovations that are poised to transform TBI care:</a:t>
            </a:r>
            <a:endParaRPr lang="en-US" sz="1500" dirty="0"/>
          </a:p>
        </p:txBody>
      </p:sp>
      <p:sp>
        <p:nvSpPr>
          <p:cNvPr id="27" name="Text 2"/>
          <p:cNvSpPr/>
          <p:nvPr/>
        </p:nvSpPr>
        <p:spPr>
          <a:xfrm>
            <a:off x="1219200" y="1981200"/>
            <a:ext cx="2616101" cy="6096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AI-driven </a:t>
            </a:r>
            <a:r>
              <a:rPr lang="en-US" sz="1800" b="1" dirty="0" err="1" smtClean="0">
                <a:solidFill>
                  <a:srgbClr val="5EEAD4"/>
                </a:solidFill>
                <a:latin typeface="ui-sans-serif" pitchFamily="34" charset="0"/>
                <a:ea typeface="ui-sans-serif" pitchFamily="34" charset="-122"/>
                <a:cs typeface="ui-sans-serif" pitchFamily="34" charset="-120"/>
              </a:rPr>
              <a:t>Personalisation</a:t>
            </a:r>
            <a:endParaRPr lang="en-US" sz="1800" dirty="0"/>
          </a:p>
        </p:txBody>
      </p:sp>
      <p:sp>
        <p:nvSpPr>
          <p:cNvPr id="28" name="Text 3"/>
          <p:cNvSpPr/>
          <p:nvPr/>
        </p:nvSpPr>
        <p:spPr>
          <a:xfrm>
            <a:off x="914400" y="274320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Adaptive interventions that evolve with patient needs</a:t>
            </a:r>
            <a:endParaRPr lang="en-US" sz="1200" dirty="0"/>
          </a:p>
        </p:txBody>
      </p:sp>
      <p:sp>
        <p:nvSpPr>
          <p:cNvPr id="29" name="Text 4"/>
          <p:cNvSpPr/>
          <p:nvPr/>
        </p:nvSpPr>
        <p:spPr>
          <a:xfrm>
            <a:off x="914400" y="331470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Real-time symptom monitoring and feedback</a:t>
            </a:r>
            <a:endParaRPr lang="en-US" sz="1200" dirty="0"/>
          </a:p>
        </p:txBody>
      </p:sp>
      <p:sp>
        <p:nvSpPr>
          <p:cNvPr id="30" name="Text 5"/>
          <p:cNvSpPr/>
          <p:nvPr/>
        </p:nvSpPr>
        <p:spPr>
          <a:xfrm>
            <a:off x="914400" y="388620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Automated cognitive support based on performance</a:t>
            </a:r>
            <a:endParaRPr lang="en-US" sz="1200" dirty="0"/>
          </a:p>
        </p:txBody>
      </p:sp>
      <p:sp>
        <p:nvSpPr>
          <p:cNvPr id="31" name="Text 6"/>
          <p:cNvSpPr/>
          <p:nvPr/>
        </p:nvSpPr>
        <p:spPr>
          <a:xfrm>
            <a:off x="685800" y="4495800"/>
            <a:ext cx="3149501" cy="381000"/>
          </a:xfrm>
          <a:prstGeom prst="rect">
            <a:avLst/>
          </a:prstGeom>
          <a:noFill/>
          <a:ln/>
        </p:spPr>
        <p:txBody>
          <a:bodyPr vert="horz" wrap="square" lIns="0" tIns="0" rIns="0" bIns="0" rtlCol="0" anchor="t"/>
          <a:lstStyle/>
          <a:p>
            <a:pPr marL="0" indent="0">
              <a:lnSpc>
                <a:spcPts val="1500"/>
              </a:lnSpc>
              <a:buNone/>
            </a:pPr>
            <a:r>
              <a:rPr lang="en-US" sz="1050" i="1" dirty="0">
                <a:solidFill>
                  <a:srgbClr val="9CA3AF"/>
                </a:solidFill>
                <a:latin typeface="ui-sans-serif" pitchFamily="34" charset="0"/>
                <a:ea typeface="ui-sans-serif" pitchFamily="34" charset="-122"/>
                <a:cs typeface="ui-sans-serif" pitchFamily="34" charset="-120"/>
              </a:rPr>
              <a:t>*Future potential not yet fully </a:t>
            </a:r>
            <a:r>
              <a:rPr lang="en-US" sz="1050" i="1" dirty="0" err="1" smtClean="0">
                <a:solidFill>
                  <a:srgbClr val="9CA3AF"/>
                </a:solidFill>
                <a:latin typeface="ui-sans-serif" pitchFamily="34" charset="0"/>
                <a:ea typeface="ui-sans-serif" pitchFamily="34" charset="-122"/>
                <a:cs typeface="ui-sans-serif" pitchFamily="34" charset="-120"/>
              </a:rPr>
              <a:t>realised</a:t>
            </a:r>
            <a:r>
              <a:rPr lang="en-US" sz="1050" i="1" dirty="0" smtClean="0">
                <a:solidFill>
                  <a:srgbClr val="9CA3AF"/>
                </a:solidFill>
                <a:latin typeface="ui-sans-serif" pitchFamily="34" charset="0"/>
                <a:ea typeface="ui-sans-serif" pitchFamily="34" charset="-122"/>
                <a:cs typeface="ui-sans-serif" pitchFamily="34" charset="-120"/>
              </a:rPr>
              <a:t> </a:t>
            </a:r>
            <a:r>
              <a:rPr lang="en-US" sz="1050" i="1" dirty="0">
                <a:solidFill>
                  <a:srgbClr val="9CA3AF"/>
                </a:solidFill>
                <a:latin typeface="ui-sans-serif" pitchFamily="34" charset="0"/>
                <a:ea typeface="ui-sans-serif" pitchFamily="34" charset="-122"/>
                <a:cs typeface="ui-sans-serif" pitchFamily="34" charset="-120"/>
              </a:rPr>
              <a:t>in TBI care</a:t>
            </a:r>
            <a:endParaRPr lang="en-US" sz="1050" dirty="0"/>
          </a:p>
        </p:txBody>
      </p:sp>
      <p:sp>
        <p:nvSpPr>
          <p:cNvPr id="32" name="Text 7"/>
          <p:cNvSpPr/>
          <p:nvPr/>
        </p:nvSpPr>
        <p:spPr>
          <a:xfrm>
            <a:off x="5054501" y="1981200"/>
            <a:ext cx="2616250" cy="6096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Neuroimaging Integration</a:t>
            </a:r>
            <a:endParaRPr lang="en-US" sz="1800" dirty="0"/>
          </a:p>
        </p:txBody>
      </p:sp>
      <p:sp>
        <p:nvSpPr>
          <p:cNvPr id="33" name="Text 8"/>
          <p:cNvSpPr/>
          <p:nvPr/>
        </p:nvSpPr>
        <p:spPr>
          <a:xfrm>
            <a:off x="4749701" y="2743200"/>
            <a:ext cx="29210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Non-invasive brain monitoring technologies</a:t>
            </a:r>
            <a:endParaRPr lang="en-US" sz="1200" dirty="0"/>
          </a:p>
        </p:txBody>
      </p:sp>
      <p:sp>
        <p:nvSpPr>
          <p:cNvPr id="34" name="Text 9"/>
          <p:cNvSpPr/>
          <p:nvPr/>
        </p:nvSpPr>
        <p:spPr>
          <a:xfrm>
            <a:off x="4749701" y="3314700"/>
            <a:ext cx="29210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Portable EEG and fNIRS devices for clinical use</a:t>
            </a:r>
            <a:endParaRPr lang="en-US" sz="1200" dirty="0"/>
          </a:p>
        </p:txBody>
      </p:sp>
      <p:sp>
        <p:nvSpPr>
          <p:cNvPr id="35" name="Text 10"/>
          <p:cNvSpPr/>
          <p:nvPr/>
        </p:nvSpPr>
        <p:spPr>
          <a:xfrm>
            <a:off x="4749701" y="3886200"/>
            <a:ext cx="29210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AI analysis of brain imaging data for injury patterns</a:t>
            </a:r>
            <a:endParaRPr lang="en-US" sz="1200" dirty="0"/>
          </a:p>
        </p:txBody>
      </p:sp>
      <p:sp>
        <p:nvSpPr>
          <p:cNvPr id="36" name="Text 11"/>
          <p:cNvSpPr/>
          <p:nvPr/>
        </p:nvSpPr>
        <p:spPr>
          <a:xfrm>
            <a:off x="4521101" y="4495800"/>
            <a:ext cx="3149650" cy="381000"/>
          </a:xfrm>
          <a:prstGeom prst="rect">
            <a:avLst/>
          </a:prstGeom>
          <a:noFill/>
          <a:ln/>
        </p:spPr>
        <p:txBody>
          <a:bodyPr vert="horz" wrap="square" lIns="0" tIns="0" rIns="0" bIns="0" rtlCol="0" anchor="t"/>
          <a:lstStyle/>
          <a:p>
            <a:pPr marL="0" indent="0">
              <a:lnSpc>
                <a:spcPts val="1500"/>
              </a:lnSpc>
              <a:buNone/>
            </a:pPr>
            <a:r>
              <a:rPr lang="en-US" sz="1050" i="1" dirty="0">
                <a:solidFill>
                  <a:srgbClr val="9CA3AF"/>
                </a:solidFill>
                <a:latin typeface="ui-sans-serif" pitchFamily="34" charset="0"/>
                <a:ea typeface="ui-sans-serif" pitchFamily="34" charset="-122"/>
                <a:cs typeface="ui-sans-serif" pitchFamily="34" charset="-120"/>
              </a:rPr>
              <a:t>*Requires further validation for routine clinical application</a:t>
            </a:r>
            <a:endParaRPr lang="en-US" sz="1050" dirty="0"/>
          </a:p>
        </p:txBody>
      </p:sp>
      <p:sp>
        <p:nvSpPr>
          <p:cNvPr id="37" name="Text 12"/>
          <p:cNvSpPr/>
          <p:nvPr/>
        </p:nvSpPr>
        <p:spPr>
          <a:xfrm>
            <a:off x="8889950" y="2076450"/>
            <a:ext cx="3077528"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Predictive Analytics</a:t>
            </a:r>
            <a:endParaRPr lang="en-US" sz="1800" dirty="0"/>
          </a:p>
        </p:txBody>
      </p:sp>
      <p:sp>
        <p:nvSpPr>
          <p:cNvPr id="38" name="Text 13"/>
          <p:cNvSpPr/>
          <p:nvPr/>
        </p:nvSpPr>
        <p:spPr>
          <a:xfrm>
            <a:off x="8585150" y="262890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Early identification of patients at risk for poor outcomes</a:t>
            </a:r>
            <a:endParaRPr lang="en-US" sz="1200" dirty="0"/>
          </a:p>
        </p:txBody>
      </p:sp>
      <p:sp>
        <p:nvSpPr>
          <p:cNvPr id="39" name="Text 14"/>
          <p:cNvSpPr/>
          <p:nvPr/>
        </p:nvSpPr>
        <p:spPr>
          <a:xfrm>
            <a:off x="8585150" y="320040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Real-time monitoring of recovery trajectories</a:t>
            </a:r>
            <a:endParaRPr lang="en-US" sz="1200" dirty="0"/>
          </a:p>
        </p:txBody>
      </p:sp>
      <p:sp>
        <p:nvSpPr>
          <p:cNvPr id="40" name="Text 15"/>
          <p:cNvSpPr/>
          <p:nvPr/>
        </p:nvSpPr>
        <p:spPr>
          <a:xfrm>
            <a:off x="8585150" y="3771900"/>
            <a:ext cx="29209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Resource </a:t>
            </a:r>
            <a:r>
              <a:rPr lang="en-US" sz="1200" dirty="0" err="1" smtClean="0">
                <a:solidFill>
                  <a:srgbClr val="D1D5DB"/>
                </a:solidFill>
                <a:latin typeface="ui-sans-serif" pitchFamily="34" charset="0"/>
                <a:ea typeface="ui-sans-serif" pitchFamily="34" charset="-122"/>
                <a:cs typeface="ui-sans-serif" pitchFamily="34" charset="-120"/>
              </a:rPr>
              <a:t>optimisation</a:t>
            </a:r>
            <a:r>
              <a:rPr lang="en-US" sz="1200" dirty="0" smtClean="0">
                <a:solidFill>
                  <a:srgbClr val="D1D5DB"/>
                </a:solidFill>
                <a:latin typeface="ui-sans-serif" pitchFamily="34" charset="0"/>
                <a:ea typeface="ui-sans-serif" pitchFamily="34" charset="-122"/>
                <a:cs typeface="ui-sans-serif" pitchFamily="34" charset="-120"/>
              </a:rPr>
              <a:t> </a:t>
            </a:r>
            <a:r>
              <a:rPr lang="en-US" sz="1200" dirty="0">
                <a:solidFill>
                  <a:srgbClr val="D1D5DB"/>
                </a:solidFill>
                <a:latin typeface="ui-sans-serif" pitchFamily="34" charset="0"/>
                <a:ea typeface="ui-sans-serif" pitchFamily="34" charset="-122"/>
                <a:cs typeface="ui-sans-serif" pitchFamily="34" charset="-120"/>
              </a:rPr>
              <a:t>through outcome prediction</a:t>
            </a:r>
            <a:endParaRPr lang="en-US" sz="1200" dirty="0"/>
          </a:p>
        </p:txBody>
      </p:sp>
      <p:sp>
        <p:nvSpPr>
          <p:cNvPr id="41" name="Text 16"/>
          <p:cNvSpPr/>
          <p:nvPr/>
        </p:nvSpPr>
        <p:spPr>
          <a:xfrm>
            <a:off x="8356550" y="4381500"/>
            <a:ext cx="3149501" cy="381000"/>
          </a:xfrm>
          <a:prstGeom prst="rect">
            <a:avLst/>
          </a:prstGeom>
          <a:noFill/>
          <a:ln/>
        </p:spPr>
        <p:txBody>
          <a:bodyPr vert="horz" wrap="square" lIns="0" tIns="0" rIns="0" bIns="0" rtlCol="0" anchor="t"/>
          <a:lstStyle/>
          <a:p>
            <a:pPr marL="0" indent="0">
              <a:lnSpc>
                <a:spcPts val="1500"/>
              </a:lnSpc>
              <a:buNone/>
            </a:pPr>
            <a:r>
              <a:rPr lang="en-US" sz="1050" i="1" dirty="0">
                <a:solidFill>
                  <a:srgbClr val="9CA3AF"/>
                </a:solidFill>
                <a:latin typeface="ui-sans-serif" pitchFamily="34" charset="0"/>
                <a:ea typeface="ui-sans-serif" pitchFamily="34" charset="-122"/>
                <a:cs typeface="ui-sans-serif" pitchFamily="34" charset="-120"/>
              </a:rPr>
              <a:t>*Requires large-scale validation in diverse TBI populations</a:t>
            </a:r>
            <a:endParaRPr lang="en-US" sz="1050" dirty="0"/>
          </a:p>
        </p:txBody>
      </p:sp>
      <p:sp>
        <p:nvSpPr>
          <p:cNvPr id="42" name="Text 17"/>
          <p:cNvSpPr/>
          <p:nvPr/>
        </p:nvSpPr>
        <p:spPr>
          <a:xfrm>
            <a:off x="895350" y="5486400"/>
            <a:ext cx="10687050" cy="533400"/>
          </a:xfrm>
          <a:prstGeom prst="rect">
            <a:avLst/>
          </a:prstGeom>
          <a:noFill/>
          <a:ln/>
        </p:spPr>
        <p:txBody>
          <a:bodyPr vert="horz" wrap="square" lIns="0" tIns="0" rIns="0" bIns="0" rtlCol="0" anchor="t"/>
          <a:lstStyle/>
          <a:p>
            <a:pPr marL="0" indent="0">
              <a:lnSpc>
                <a:spcPts val="2100"/>
              </a:lnSpc>
              <a:buNone/>
            </a:pPr>
            <a:r>
              <a:rPr lang="en-US" sz="1350" dirty="0">
                <a:solidFill>
                  <a:srgbClr val="D1D5DB"/>
                </a:solidFill>
                <a:latin typeface="ui-sans-serif" pitchFamily="34" charset="0"/>
                <a:ea typeface="ui-sans-serif" pitchFamily="34" charset="-122"/>
                <a:cs typeface="ui-sans-serif" pitchFamily="34" charset="-120"/>
              </a:rPr>
              <a:t>These technologies converge to create a new paradigm of precision neuropsychiatry, moving toward </a:t>
            </a:r>
            <a:r>
              <a:rPr lang="en-US" sz="1350" dirty="0" err="1" smtClean="0">
                <a:solidFill>
                  <a:srgbClr val="D1D5DB"/>
                </a:solidFill>
                <a:latin typeface="ui-sans-serif" pitchFamily="34" charset="0"/>
                <a:ea typeface="ui-sans-serif" pitchFamily="34" charset="-122"/>
                <a:cs typeface="ui-sans-serif" pitchFamily="34" charset="-120"/>
              </a:rPr>
              <a:t>personalised</a:t>
            </a:r>
            <a:r>
              <a:rPr lang="en-US" sz="1350" dirty="0" smtClean="0">
                <a:solidFill>
                  <a:srgbClr val="D1D5DB"/>
                </a:solidFill>
                <a:latin typeface="ui-sans-serif" pitchFamily="34" charset="0"/>
                <a:ea typeface="ui-sans-serif" pitchFamily="34" charset="-122"/>
                <a:cs typeface="ui-sans-serif" pitchFamily="34" charset="-120"/>
              </a:rPr>
              <a:t> </a:t>
            </a:r>
            <a:r>
              <a:rPr lang="en-US" sz="1350" dirty="0">
                <a:solidFill>
                  <a:srgbClr val="D1D5DB"/>
                </a:solidFill>
                <a:latin typeface="ui-sans-serif" pitchFamily="34" charset="0"/>
                <a:ea typeface="ui-sans-serif" pitchFamily="34" charset="-122"/>
                <a:cs typeface="ui-sans-serif" pitchFamily="34" charset="-120"/>
              </a:rPr>
              <a:t>care based on individual patient data.</a:t>
            </a:r>
            <a:endParaRPr lang="en-US" sz="1350" dirty="0"/>
          </a:p>
        </p:txBody>
      </p:sp>
      <p:sp>
        <p:nvSpPr>
          <p:cNvPr id="43" name="Text 18"/>
          <p:cNvSpPr/>
          <p:nvPr/>
        </p:nvSpPr>
        <p:spPr>
          <a:xfrm>
            <a:off x="7785497" y="65151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20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70485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2095500"/>
            <a:ext cx="5524500" cy="1714500"/>
          </a:xfrm>
          <a:prstGeom prst="rect">
            <a:avLst/>
          </a:prstGeom>
        </p:spPr>
      </p:pic>
      <p:pic>
        <p:nvPicPr>
          <p:cNvPr id="6" name="Image 4" descr="preencoded.png"/>
          <p:cNvPicPr>
            <a:picLocks noChangeAspect="1"/>
          </p:cNvPicPr>
          <p:nvPr/>
        </p:nvPicPr>
        <p:blipFill>
          <a:blip r:embed="rId7"/>
          <a:stretch>
            <a:fillRect/>
          </a:stretch>
        </p:blipFill>
        <p:spPr>
          <a:xfrm>
            <a:off x="647700" y="2286000"/>
            <a:ext cx="476250" cy="476250"/>
          </a:xfrm>
          <a:prstGeom prst="rect">
            <a:avLst/>
          </a:prstGeom>
        </p:spPr>
      </p:pic>
      <p:pic>
        <p:nvPicPr>
          <p:cNvPr id="7" name="Image 5" descr="preencoded.png"/>
          <p:cNvPicPr>
            <a:picLocks noChangeAspect="1"/>
          </p:cNvPicPr>
          <p:nvPr/>
        </p:nvPicPr>
        <p:blipFill>
          <a:blip r:embed="rId8"/>
          <a:stretch>
            <a:fillRect/>
          </a:stretch>
        </p:blipFill>
        <p:spPr>
          <a:xfrm>
            <a:off x="742950" y="2371725"/>
            <a:ext cx="285750" cy="304800"/>
          </a:xfrm>
          <a:prstGeom prst="rect">
            <a:avLst/>
          </a:prstGeom>
        </p:spPr>
      </p:pic>
      <p:pic>
        <p:nvPicPr>
          <p:cNvPr id="8" name="Image 6" descr="preencoded.png"/>
          <p:cNvPicPr>
            <a:picLocks noChangeAspect="1"/>
          </p:cNvPicPr>
          <p:nvPr/>
        </p:nvPicPr>
        <p:blipFill>
          <a:blip r:embed="rId9"/>
          <a:stretch>
            <a:fillRect/>
          </a:stretch>
        </p:blipFill>
        <p:spPr>
          <a:xfrm>
            <a:off x="1276350" y="2667000"/>
            <a:ext cx="76200" cy="152400"/>
          </a:xfrm>
          <a:prstGeom prst="rect">
            <a:avLst/>
          </a:prstGeom>
        </p:spPr>
      </p:pic>
      <p:pic>
        <p:nvPicPr>
          <p:cNvPr id="9" name="Image 7" descr="preencoded.png"/>
          <p:cNvPicPr>
            <a:picLocks noChangeAspect="1"/>
          </p:cNvPicPr>
          <p:nvPr/>
        </p:nvPicPr>
        <p:blipFill>
          <a:blip r:embed="rId9"/>
          <a:stretch>
            <a:fillRect/>
          </a:stretch>
        </p:blipFill>
        <p:spPr>
          <a:xfrm>
            <a:off x="1276350" y="3200400"/>
            <a:ext cx="76200" cy="152400"/>
          </a:xfrm>
          <a:prstGeom prst="rect">
            <a:avLst/>
          </a:prstGeom>
        </p:spPr>
      </p:pic>
      <p:pic>
        <p:nvPicPr>
          <p:cNvPr id="10" name="Image 8" descr="preencoded.png"/>
          <p:cNvPicPr>
            <a:picLocks noChangeAspect="1"/>
          </p:cNvPicPr>
          <p:nvPr/>
        </p:nvPicPr>
        <p:blipFill>
          <a:blip r:embed="rId10"/>
          <a:stretch>
            <a:fillRect/>
          </a:stretch>
        </p:blipFill>
        <p:spPr>
          <a:xfrm>
            <a:off x="6210300" y="2095500"/>
            <a:ext cx="5524500" cy="1714500"/>
          </a:xfrm>
          <a:prstGeom prst="rect">
            <a:avLst/>
          </a:prstGeom>
        </p:spPr>
      </p:pic>
      <p:pic>
        <p:nvPicPr>
          <p:cNvPr id="11" name="Image 9" descr="preencoded.png"/>
          <p:cNvPicPr>
            <a:picLocks noChangeAspect="1"/>
          </p:cNvPicPr>
          <p:nvPr/>
        </p:nvPicPr>
        <p:blipFill>
          <a:blip r:embed="rId11"/>
          <a:stretch>
            <a:fillRect/>
          </a:stretch>
        </p:blipFill>
        <p:spPr>
          <a:xfrm>
            <a:off x="6400800" y="2286000"/>
            <a:ext cx="476250" cy="476250"/>
          </a:xfrm>
          <a:prstGeom prst="rect">
            <a:avLst/>
          </a:prstGeom>
        </p:spPr>
      </p:pic>
      <p:pic>
        <p:nvPicPr>
          <p:cNvPr id="12" name="Image 10" descr="preencoded.png"/>
          <p:cNvPicPr>
            <a:picLocks noChangeAspect="1"/>
          </p:cNvPicPr>
          <p:nvPr/>
        </p:nvPicPr>
        <p:blipFill>
          <a:blip r:embed="rId12"/>
          <a:stretch>
            <a:fillRect/>
          </a:stretch>
        </p:blipFill>
        <p:spPr>
          <a:xfrm>
            <a:off x="6538913" y="2371725"/>
            <a:ext cx="200025" cy="304800"/>
          </a:xfrm>
          <a:prstGeom prst="rect">
            <a:avLst/>
          </a:prstGeom>
        </p:spPr>
      </p:pic>
      <p:pic>
        <p:nvPicPr>
          <p:cNvPr id="13" name="Image 11" descr="preencoded.png"/>
          <p:cNvPicPr>
            <a:picLocks noChangeAspect="1"/>
          </p:cNvPicPr>
          <p:nvPr/>
        </p:nvPicPr>
        <p:blipFill>
          <a:blip r:embed="rId13"/>
          <a:stretch>
            <a:fillRect/>
          </a:stretch>
        </p:blipFill>
        <p:spPr>
          <a:xfrm>
            <a:off x="7029450" y="2667000"/>
            <a:ext cx="76200" cy="152400"/>
          </a:xfrm>
          <a:prstGeom prst="rect">
            <a:avLst/>
          </a:prstGeom>
        </p:spPr>
      </p:pic>
      <p:pic>
        <p:nvPicPr>
          <p:cNvPr id="14" name="Image 12" descr="preencoded.png"/>
          <p:cNvPicPr>
            <a:picLocks noChangeAspect="1"/>
          </p:cNvPicPr>
          <p:nvPr/>
        </p:nvPicPr>
        <p:blipFill>
          <a:blip r:embed="rId13"/>
          <a:stretch>
            <a:fillRect/>
          </a:stretch>
        </p:blipFill>
        <p:spPr>
          <a:xfrm>
            <a:off x="7029450" y="2971800"/>
            <a:ext cx="76200" cy="152400"/>
          </a:xfrm>
          <a:prstGeom prst="rect">
            <a:avLst/>
          </a:prstGeom>
        </p:spPr>
      </p:pic>
      <p:pic>
        <p:nvPicPr>
          <p:cNvPr id="15" name="Image 13" descr="preencoded.png"/>
          <p:cNvPicPr>
            <a:picLocks noChangeAspect="1"/>
          </p:cNvPicPr>
          <p:nvPr/>
        </p:nvPicPr>
        <p:blipFill>
          <a:blip r:embed="rId14"/>
          <a:stretch>
            <a:fillRect/>
          </a:stretch>
        </p:blipFill>
        <p:spPr>
          <a:xfrm>
            <a:off x="457200" y="4038600"/>
            <a:ext cx="5524500" cy="1485900"/>
          </a:xfrm>
          <a:prstGeom prst="rect">
            <a:avLst/>
          </a:prstGeom>
        </p:spPr>
      </p:pic>
      <p:pic>
        <p:nvPicPr>
          <p:cNvPr id="16" name="Image 14" descr="preencoded.png"/>
          <p:cNvPicPr>
            <a:picLocks noChangeAspect="1"/>
          </p:cNvPicPr>
          <p:nvPr/>
        </p:nvPicPr>
        <p:blipFill>
          <a:blip r:embed="rId15"/>
          <a:stretch>
            <a:fillRect/>
          </a:stretch>
        </p:blipFill>
        <p:spPr>
          <a:xfrm>
            <a:off x="647700" y="4229100"/>
            <a:ext cx="476250" cy="476250"/>
          </a:xfrm>
          <a:prstGeom prst="rect">
            <a:avLst/>
          </a:prstGeom>
        </p:spPr>
      </p:pic>
      <p:pic>
        <p:nvPicPr>
          <p:cNvPr id="17" name="Image 15" descr="preencoded.png"/>
          <p:cNvPicPr>
            <a:picLocks noChangeAspect="1"/>
          </p:cNvPicPr>
          <p:nvPr/>
        </p:nvPicPr>
        <p:blipFill>
          <a:blip r:embed="rId16"/>
          <a:stretch>
            <a:fillRect/>
          </a:stretch>
        </p:blipFill>
        <p:spPr>
          <a:xfrm>
            <a:off x="757238" y="4314825"/>
            <a:ext cx="257175" cy="304800"/>
          </a:xfrm>
          <a:prstGeom prst="rect">
            <a:avLst/>
          </a:prstGeom>
        </p:spPr>
      </p:pic>
      <p:pic>
        <p:nvPicPr>
          <p:cNvPr id="18" name="Image 16" descr="preencoded.png"/>
          <p:cNvPicPr>
            <a:picLocks noChangeAspect="1"/>
          </p:cNvPicPr>
          <p:nvPr/>
        </p:nvPicPr>
        <p:blipFill>
          <a:blip r:embed="rId17"/>
          <a:stretch>
            <a:fillRect/>
          </a:stretch>
        </p:blipFill>
        <p:spPr>
          <a:xfrm>
            <a:off x="1276350" y="4610100"/>
            <a:ext cx="76200" cy="152400"/>
          </a:xfrm>
          <a:prstGeom prst="rect">
            <a:avLst/>
          </a:prstGeom>
        </p:spPr>
      </p:pic>
      <p:pic>
        <p:nvPicPr>
          <p:cNvPr id="19" name="Image 17" descr="preencoded.png"/>
          <p:cNvPicPr>
            <a:picLocks noChangeAspect="1"/>
          </p:cNvPicPr>
          <p:nvPr/>
        </p:nvPicPr>
        <p:blipFill>
          <a:blip r:embed="rId17"/>
          <a:stretch>
            <a:fillRect/>
          </a:stretch>
        </p:blipFill>
        <p:spPr>
          <a:xfrm>
            <a:off x="1276350" y="4914900"/>
            <a:ext cx="76200" cy="152400"/>
          </a:xfrm>
          <a:prstGeom prst="rect">
            <a:avLst/>
          </a:prstGeom>
        </p:spPr>
      </p:pic>
      <p:pic>
        <p:nvPicPr>
          <p:cNvPr id="20" name="Image 18" descr="preencoded.png"/>
          <p:cNvPicPr>
            <a:picLocks noChangeAspect="1"/>
          </p:cNvPicPr>
          <p:nvPr/>
        </p:nvPicPr>
        <p:blipFill>
          <a:blip r:embed="rId18"/>
          <a:stretch>
            <a:fillRect/>
          </a:stretch>
        </p:blipFill>
        <p:spPr>
          <a:xfrm>
            <a:off x="6210300" y="4038600"/>
            <a:ext cx="5524500" cy="1485900"/>
          </a:xfrm>
          <a:prstGeom prst="rect">
            <a:avLst/>
          </a:prstGeom>
        </p:spPr>
      </p:pic>
      <p:pic>
        <p:nvPicPr>
          <p:cNvPr id="21" name="Image 19" descr="preencoded.png"/>
          <p:cNvPicPr>
            <a:picLocks noChangeAspect="1"/>
          </p:cNvPicPr>
          <p:nvPr/>
        </p:nvPicPr>
        <p:blipFill>
          <a:blip r:embed="rId19"/>
          <a:stretch>
            <a:fillRect/>
          </a:stretch>
        </p:blipFill>
        <p:spPr>
          <a:xfrm>
            <a:off x="6400800" y="4229100"/>
            <a:ext cx="476250" cy="476250"/>
          </a:xfrm>
          <a:prstGeom prst="rect">
            <a:avLst/>
          </a:prstGeom>
        </p:spPr>
      </p:pic>
      <p:pic>
        <p:nvPicPr>
          <p:cNvPr id="22" name="Image 20" descr="preencoded.png"/>
          <p:cNvPicPr>
            <a:picLocks noChangeAspect="1"/>
          </p:cNvPicPr>
          <p:nvPr/>
        </p:nvPicPr>
        <p:blipFill>
          <a:blip r:embed="rId20"/>
          <a:stretch>
            <a:fillRect/>
          </a:stretch>
        </p:blipFill>
        <p:spPr>
          <a:xfrm>
            <a:off x="6496050" y="4314825"/>
            <a:ext cx="285750" cy="304800"/>
          </a:xfrm>
          <a:prstGeom prst="rect">
            <a:avLst/>
          </a:prstGeom>
        </p:spPr>
      </p:pic>
      <p:pic>
        <p:nvPicPr>
          <p:cNvPr id="23" name="Image 21" descr="preencoded.png"/>
          <p:cNvPicPr>
            <a:picLocks noChangeAspect="1"/>
          </p:cNvPicPr>
          <p:nvPr/>
        </p:nvPicPr>
        <p:blipFill>
          <a:blip r:embed="rId21"/>
          <a:stretch>
            <a:fillRect/>
          </a:stretch>
        </p:blipFill>
        <p:spPr>
          <a:xfrm>
            <a:off x="7029450" y="4610100"/>
            <a:ext cx="76200" cy="152400"/>
          </a:xfrm>
          <a:prstGeom prst="rect">
            <a:avLst/>
          </a:prstGeom>
        </p:spPr>
      </p:pic>
      <p:pic>
        <p:nvPicPr>
          <p:cNvPr id="24" name="Image 22" descr="preencoded.png"/>
          <p:cNvPicPr>
            <a:picLocks noChangeAspect="1"/>
          </p:cNvPicPr>
          <p:nvPr/>
        </p:nvPicPr>
        <p:blipFill>
          <a:blip r:embed="rId21"/>
          <a:stretch>
            <a:fillRect/>
          </a:stretch>
        </p:blipFill>
        <p:spPr>
          <a:xfrm>
            <a:off x="7029450" y="4914900"/>
            <a:ext cx="76200" cy="152400"/>
          </a:xfrm>
          <a:prstGeom prst="rect">
            <a:avLst/>
          </a:prstGeom>
        </p:spPr>
      </p:pic>
      <p:pic>
        <p:nvPicPr>
          <p:cNvPr id="25" name="Image 23" descr="preencoded.png"/>
          <p:cNvPicPr>
            <a:picLocks noChangeAspect="1"/>
          </p:cNvPicPr>
          <p:nvPr/>
        </p:nvPicPr>
        <p:blipFill>
          <a:blip r:embed="rId22"/>
          <a:stretch>
            <a:fillRect/>
          </a:stretch>
        </p:blipFill>
        <p:spPr>
          <a:xfrm>
            <a:off x="457200" y="5829300"/>
            <a:ext cx="11277600" cy="762000"/>
          </a:xfrm>
          <a:prstGeom prst="rect">
            <a:avLst/>
          </a:prstGeom>
        </p:spPr>
      </p:pic>
      <p:pic>
        <p:nvPicPr>
          <p:cNvPr id="26" name="Image 24" descr="preencoded.png"/>
          <p:cNvPicPr>
            <a:picLocks noChangeAspect="1"/>
          </p:cNvPicPr>
          <p:nvPr/>
        </p:nvPicPr>
        <p:blipFill>
          <a:blip r:embed="rId23"/>
          <a:stretch>
            <a:fillRect/>
          </a:stretch>
        </p:blipFill>
        <p:spPr>
          <a:xfrm>
            <a:off x="609600" y="6076950"/>
            <a:ext cx="190500" cy="266700"/>
          </a:xfrm>
          <a:prstGeom prst="rect">
            <a:avLst/>
          </a:prstGeom>
        </p:spPr>
      </p:pic>
      <p:sp>
        <p:nvSpPr>
          <p:cNvPr id="27" name="Text 0"/>
          <p:cNvSpPr/>
          <p:nvPr/>
        </p:nvSpPr>
        <p:spPr>
          <a:xfrm>
            <a:off x="457200" y="457200"/>
            <a:ext cx="1127760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Ethical Considerations</a:t>
            </a:r>
            <a:endParaRPr lang="en-US" sz="2700" dirty="0"/>
          </a:p>
        </p:txBody>
      </p:sp>
      <p:sp>
        <p:nvSpPr>
          <p:cNvPr id="28" name="Text 1"/>
          <p:cNvSpPr/>
          <p:nvPr/>
        </p:nvSpPr>
        <p:spPr>
          <a:xfrm>
            <a:off x="457200" y="1257300"/>
            <a:ext cx="11277600" cy="533400"/>
          </a:xfrm>
          <a:prstGeom prst="rect">
            <a:avLst/>
          </a:prstGeom>
          <a:noFill/>
          <a:ln/>
        </p:spPr>
        <p:txBody>
          <a:bodyPr vert="horz" wrap="square" lIns="0" tIns="0" rIns="0" bIns="0" rtlCol="0" anchor="t"/>
          <a:lstStyle/>
          <a:p>
            <a:pPr marL="0" indent="0">
              <a:lnSpc>
                <a:spcPts val="2100"/>
              </a:lnSpc>
              <a:buNone/>
            </a:pPr>
            <a:r>
              <a:rPr lang="en-US" sz="1500" dirty="0">
                <a:solidFill>
                  <a:srgbClr val="FFFFFF"/>
                </a:solidFill>
                <a:latin typeface="ui-sans-serif" pitchFamily="34" charset="0"/>
                <a:ea typeface="ui-sans-serif" pitchFamily="34" charset="-122"/>
                <a:cs typeface="ui-sans-serif" pitchFamily="34" charset="-120"/>
              </a:rPr>
              <a:t>Digital technology use in neuropsychiatry presents unique ethical challenges, particularly when working with TBI patients who may have vulnerable cognitive profiles.</a:t>
            </a:r>
            <a:endParaRPr lang="en-US" sz="1500" dirty="0"/>
          </a:p>
        </p:txBody>
      </p:sp>
      <p:sp>
        <p:nvSpPr>
          <p:cNvPr id="29" name="Text 2"/>
          <p:cNvSpPr/>
          <p:nvPr/>
        </p:nvSpPr>
        <p:spPr>
          <a:xfrm>
            <a:off x="1276350" y="2286000"/>
            <a:ext cx="4514850" cy="266700"/>
          </a:xfrm>
          <a:prstGeom prst="rect">
            <a:avLst/>
          </a:prstGeom>
          <a:noFill/>
          <a:ln/>
        </p:spPr>
        <p:txBody>
          <a:bodyPr vert="horz" wrap="square" lIns="0" tIns="0" rIns="0" bIns="0" rtlCol="0" anchor="t"/>
          <a:lstStyle/>
          <a:p>
            <a:pPr marL="0" indent="0">
              <a:lnSpc>
                <a:spcPts val="2100"/>
              </a:lnSpc>
              <a:buNone/>
            </a:pPr>
            <a:r>
              <a:rPr lang="en-US" sz="1500" b="1" dirty="0">
                <a:solidFill>
                  <a:srgbClr val="FCA5A5"/>
                </a:solidFill>
                <a:latin typeface="ui-sans-serif" pitchFamily="34" charset="0"/>
                <a:ea typeface="ui-sans-serif" pitchFamily="34" charset="-122"/>
                <a:cs typeface="ui-sans-serif" pitchFamily="34" charset="-120"/>
              </a:rPr>
              <a:t>Privacy Concerns</a:t>
            </a:r>
            <a:endParaRPr lang="en-US" sz="1500" dirty="0"/>
          </a:p>
        </p:txBody>
      </p:sp>
      <p:sp>
        <p:nvSpPr>
          <p:cNvPr id="30" name="Text 3"/>
          <p:cNvSpPr/>
          <p:nvPr/>
        </p:nvSpPr>
        <p:spPr>
          <a:xfrm>
            <a:off x="1428750" y="2628900"/>
            <a:ext cx="43624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Cognitive impairments in TBI patients may affect ability to understand privacy implications</a:t>
            </a:r>
            <a:endParaRPr lang="en-US" sz="1200" dirty="0"/>
          </a:p>
        </p:txBody>
      </p:sp>
      <p:sp>
        <p:nvSpPr>
          <p:cNvPr id="31" name="Text 4"/>
          <p:cNvSpPr/>
          <p:nvPr/>
        </p:nvSpPr>
        <p:spPr>
          <a:xfrm>
            <a:off x="1428750" y="3162300"/>
            <a:ext cx="43624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Need for </a:t>
            </a:r>
            <a:r>
              <a:rPr lang="en-US" sz="1200" dirty="0" err="1" smtClean="0">
                <a:solidFill>
                  <a:srgbClr val="D1D5DB"/>
                </a:solidFill>
                <a:latin typeface="ui-sans-serif" pitchFamily="34" charset="0"/>
                <a:ea typeface="ui-sans-serif" pitchFamily="34" charset="-122"/>
                <a:cs typeface="ui-sans-serif" pitchFamily="34" charset="-120"/>
              </a:rPr>
              <a:t>specialised</a:t>
            </a:r>
            <a:r>
              <a:rPr lang="en-US" sz="1200" dirty="0" smtClean="0">
                <a:solidFill>
                  <a:srgbClr val="D1D5DB"/>
                </a:solidFill>
                <a:latin typeface="ui-sans-serif" pitchFamily="34" charset="0"/>
                <a:ea typeface="ui-sans-serif" pitchFamily="34" charset="-122"/>
                <a:cs typeface="ui-sans-serif" pitchFamily="34" charset="-120"/>
              </a:rPr>
              <a:t> </a:t>
            </a:r>
            <a:r>
              <a:rPr lang="en-US" sz="1200" dirty="0">
                <a:solidFill>
                  <a:srgbClr val="D1D5DB"/>
                </a:solidFill>
                <a:latin typeface="ui-sans-serif" pitchFamily="34" charset="0"/>
                <a:ea typeface="ui-sans-serif" pitchFamily="34" charset="-122"/>
                <a:cs typeface="ui-sans-serif" pitchFamily="34" charset="-120"/>
              </a:rPr>
              <a:t>consent processes for vulnerable populations</a:t>
            </a:r>
            <a:endParaRPr lang="en-US" sz="1200" dirty="0"/>
          </a:p>
        </p:txBody>
      </p:sp>
      <p:sp>
        <p:nvSpPr>
          <p:cNvPr id="32" name="Text 5"/>
          <p:cNvSpPr/>
          <p:nvPr/>
        </p:nvSpPr>
        <p:spPr>
          <a:xfrm>
            <a:off x="7029450" y="2286000"/>
            <a:ext cx="4514850" cy="266700"/>
          </a:xfrm>
          <a:prstGeom prst="rect">
            <a:avLst/>
          </a:prstGeom>
          <a:noFill/>
          <a:ln/>
        </p:spPr>
        <p:txBody>
          <a:bodyPr vert="horz" wrap="square" lIns="0" tIns="0" rIns="0" bIns="0" rtlCol="0" anchor="t"/>
          <a:lstStyle/>
          <a:p>
            <a:pPr marL="0" indent="0">
              <a:lnSpc>
                <a:spcPts val="2100"/>
              </a:lnSpc>
              <a:buNone/>
            </a:pPr>
            <a:r>
              <a:rPr lang="en-US" sz="1500" b="1" dirty="0">
                <a:solidFill>
                  <a:srgbClr val="FDE047"/>
                </a:solidFill>
                <a:latin typeface="ui-sans-serif" pitchFamily="34" charset="0"/>
                <a:ea typeface="ui-sans-serif" pitchFamily="34" charset="-122"/>
                <a:cs typeface="ui-sans-serif" pitchFamily="34" charset="-120"/>
              </a:rPr>
              <a:t>Data Security</a:t>
            </a:r>
            <a:endParaRPr lang="en-US" sz="1500" dirty="0"/>
          </a:p>
        </p:txBody>
      </p:sp>
      <p:sp>
        <p:nvSpPr>
          <p:cNvPr id="33" name="Text 6"/>
          <p:cNvSpPr/>
          <p:nvPr/>
        </p:nvSpPr>
        <p:spPr>
          <a:xfrm>
            <a:off x="7181850" y="2628900"/>
            <a:ext cx="5150465"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Protecting sensitive neurological and psychological data</a:t>
            </a:r>
            <a:endParaRPr lang="en-US" sz="1200" dirty="0"/>
          </a:p>
        </p:txBody>
      </p:sp>
      <p:sp>
        <p:nvSpPr>
          <p:cNvPr id="34" name="Text 7"/>
          <p:cNvSpPr/>
          <p:nvPr/>
        </p:nvSpPr>
        <p:spPr>
          <a:xfrm>
            <a:off x="7181850" y="2933700"/>
            <a:ext cx="43624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Secure data storage and transmission protocols for clinical use</a:t>
            </a:r>
            <a:endParaRPr lang="en-US" sz="1200" dirty="0"/>
          </a:p>
        </p:txBody>
      </p:sp>
      <p:sp>
        <p:nvSpPr>
          <p:cNvPr id="35" name="Text 8"/>
          <p:cNvSpPr/>
          <p:nvPr/>
        </p:nvSpPr>
        <p:spPr>
          <a:xfrm>
            <a:off x="1276350" y="4229100"/>
            <a:ext cx="4111079" cy="266700"/>
          </a:xfrm>
          <a:prstGeom prst="rect">
            <a:avLst/>
          </a:prstGeom>
          <a:noFill/>
          <a:ln/>
        </p:spPr>
        <p:txBody>
          <a:bodyPr vert="horz" wrap="square" lIns="0" tIns="0" rIns="0" bIns="0" rtlCol="0" anchor="t"/>
          <a:lstStyle/>
          <a:p>
            <a:pPr marL="0" indent="0">
              <a:lnSpc>
                <a:spcPts val="2100"/>
              </a:lnSpc>
              <a:buNone/>
            </a:pPr>
            <a:r>
              <a:rPr lang="en-US" sz="1500" b="1" dirty="0">
                <a:solidFill>
                  <a:srgbClr val="D8B4FE"/>
                </a:solidFill>
                <a:latin typeface="ui-sans-serif" pitchFamily="34" charset="0"/>
                <a:ea typeface="ui-sans-serif" pitchFamily="34" charset="-122"/>
                <a:cs typeface="ui-sans-serif" pitchFamily="34" charset="-120"/>
              </a:rPr>
              <a:t>Informed Consent</a:t>
            </a:r>
            <a:endParaRPr lang="en-US" sz="1500" dirty="0"/>
          </a:p>
        </p:txBody>
      </p:sp>
      <p:sp>
        <p:nvSpPr>
          <p:cNvPr id="36" name="Text 9"/>
          <p:cNvSpPr/>
          <p:nvPr/>
        </p:nvSpPr>
        <p:spPr>
          <a:xfrm>
            <a:off x="1428750" y="4572000"/>
            <a:ext cx="4741307"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Adapted consent processes for cognitive limitations</a:t>
            </a:r>
            <a:endParaRPr lang="en-US" sz="1200" dirty="0"/>
          </a:p>
        </p:txBody>
      </p:sp>
      <p:sp>
        <p:nvSpPr>
          <p:cNvPr id="37" name="Text 10"/>
          <p:cNvSpPr/>
          <p:nvPr/>
        </p:nvSpPr>
        <p:spPr>
          <a:xfrm>
            <a:off x="1428750" y="4876800"/>
            <a:ext cx="4750415"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Ongoing consent discussions as technology evolves</a:t>
            </a:r>
            <a:endParaRPr lang="en-US" sz="1200" dirty="0"/>
          </a:p>
        </p:txBody>
      </p:sp>
      <p:sp>
        <p:nvSpPr>
          <p:cNvPr id="38" name="Text 11"/>
          <p:cNvSpPr/>
          <p:nvPr/>
        </p:nvSpPr>
        <p:spPr>
          <a:xfrm>
            <a:off x="7029450" y="4229100"/>
            <a:ext cx="5417820"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Vulnerability &amp; Equity</a:t>
            </a:r>
            <a:endParaRPr lang="en-US" sz="1500" dirty="0"/>
          </a:p>
        </p:txBody>
      </p:sp>
      <p:sp>
        <p:nvSpPr>
          <p:cNvPr id="39" name="Text 12"/>
          <p:cNvSpPr/>
          <p:nvPr/>
        </p:nvSpPr>
        <p:spPr>
          <a:xfrm>
            <a:off x="7181850" y="4572000"/>
            <a:ext cx="4526459"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Ensuring equitable access to digital interventions</a:t>
            </a:r>
            <a:endParaRPr lang="en-US" sz="1200" dirty="0"/>
          </a:p>
        </p:txBody>
      </p:sp>
      <p:sp>
        <p:nvSpPr>
          <p:cNvPr id="40" name="Text 13"/>
          <p:cNvSpPr/>
          <p:nvPr/>
        </p:nvSpPr>
        <p:spPr>
          <a:xfrm>
            <a:off x="7181850" y="4876800"/>
            <a:ext cx="43624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Protecting against exploitation of cognitive vulnerabilities</a:t>
            </a:r>
            <a:endParaRPr lang="en-US" sz="1200" dirty="0"/>
          </a:p>
        </p:txBody>
      </p:sp>
      <p:sp>
        <p:nvSpPr>
          <p:cNvPr id="41" name="Text 14"/>
          <p:cNvSpPr/>
          <p:nvPr/>
        </p:nvSpPr>
        <p:spPr>
          <a:xfrm>
            <a:off x="914400" y="5981700"/>
            <a:ext cx="10668000" cy="457200"/>
          </a:xfrm>
          <a:prstGeom prst="rect">
            <a:avLst/>
          </a:prstGeom>
          <a:noFill/>
          <a:ln/>
        </p:spPr>
        <p:txBody>
          <a:bodyPr vert="horz" wrap="square" lIns="0" tIns="0" rIns="0" bIns="0" rtlCol="0" anchor="t"/>
          <a:lstStyle/>
          <a:p>
            <a:pPr marL="0" indent="0">
              <a:lnSpc>
                <a:spcPts val="1800"/>
              </a:lnSpc>
              <a:buNone/>
            </a:pPr>
            <a:r>
              <a:rPr lang="en-US" sz="1200" b="1" dirty="0">
                <a:solidFill>
                  <a:srgbClr val="D1D5DB"/>
                </a:solidFill>
                <a:latin typeface="ui-sans-serif" pitchFamily="34" charset="0"/>
                <a:ea typeface="ui-sans-serif" pitchFamily="34" charset="-122"/>
                <a:cs typeface="ui-sans-serif" pitchFamily="34" charset="-120"/>
              </a:rPr>
              <a:t>Critical consideration:</a:t>
            </a:r>
            <a:r>
              <a:rPr lang="en-US" sz="1200" dirty="0">
                <a:solidFill>
                  <a:srgbClr val="D1D5DB"/>
                </a:solidFill>
                <a:latin typeface="ui-sans-serif" pitchFamily="34" charset="0"/>
                <a:ea typeface="ui-sans-serif" pitchFamily="34" charset="-122"/>
                <a:cs typeface="ui-sans-serif" pitchFamily="34" charset="-120"/>
              </a:rPr>
              <a:t> TBI patients may have impaired decision-making capacity, communication abilities, and understanding of technology risks, requiring </a:t>
            </a:r>
            <a:r>
              <a:rPr lang="en-US" sz="1200" dirty="0" err="1" smtClean="0">
                <a:solidFill>
                  <a:srgbClr val="D1D5DB"/>
                </a:solidFill>
                <a:latin typeface="ui-sans-serif" pitchFamily="34" charset="0"/>
                <a:ea typeface="ui-sans-serif" pitchFamily="34" charset="-122"/>
                <a:cs typeface="ui-sans-serif" pitchFamily="34" charset="-120"/>
              </a:rPr>
              <a:t>specialised</a:t>
            </a:r>
            <a:r>
              <a:rPr lang="en-US" sz="1200" dirty="0" smtClean="0">
                <a:solidFill>
                  <a:srgbClr val="D1D5DB"/>
                </a:solidFill>
                <a:latin typeface="ui-sans-serif" pitchFamily="34" charset="0"/>
                <a:ea typeface="ui-sans-serif" pitchFamily="34" charset="-122"/>
                <a:cs typeface="ui-sans-serif" pitchFamily="34" charset="-120"/>
              </a:rPr>
              <a:t> </a:t>
            </a:r>
            <a:r>
              <a:rPr lang="en-US" sz="1200" dirty="0">
                <a:solidFill>
                  <a:srgbClr val="D1D5DB"/>
                </a:solidFill>
                <a:latin typeface="ui-sans-serif" pitchFamily="34" charset="0"/>
                <a:ea typeface="ui-sans-serif" pitchFamily="34" charset="-122"/>
                <a:cs typeface="ui-sans-serif" pitchFamily="34" charset="-120"/>
              </a:rPr>
              <a:t>ethical oversight.</a:t>
            </a:r>
            <a:endParaRPr lang="en-US" sz="1200" dirty="0"/>
          </a:p>
        </p:txBody>
      </p:sp>
      <p:sp>
        <p:nvSpPr>
          <p:cNvPr id="42" name="Text 15"/>
          <p:cNvSpPr/>
          <p:nvPr/>
        </p:nvSpPr>
        <p:spPr>
          <a:xfrm>
            <a:off x="7891823" y="657225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21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914400" cy="38100"/>
          </a:xfrm>
          <a:prstGeom prst="rect">
            <a:avLst/>
          </a:prstGeom>
        </p:spPr>
      </p:pic>
      <p:pic>
        <p:nvPicPr>
          <p:cNvPr id="5" name="Image 3" descr="preencoded.png"/>
          <p:cNvPicPr>
            <a:picLocks noChangeAspect="1"/>
          </p:cNvPicPr>
          <p:nvPr/>
        </p:nvPicPr>
        <p:blipFill>
          <a:blip r:embed="rId6"/>
          <a:stretch>
            <a:fillRect/>
          </a:stretch>
        </p:blipFill>
        <p:spPr>
          <a:xfrm>
            <a:off x="457200" y="1714500"/>
            <a:ext cx="3632150" cy="2552700"/>
          </a:xfrm>
          <a:prstGeom prst="rect">
            <a:avLst/>
          </a:prstGeom>
        </p:spPr>
      </p:pic>
      <p:pic>
        <p:nvPicPr>
          <p:cNvPr id="6" name="Image 4" descr="preencoded.png"/>
          <p:cNvPicPr>
            <a:picLocks noChangeAspect="1"/>
          </p:cNvPicPr>
          <p:nvPr/>
        </p:nvPicPr>
        <p:blipFill>
          <a:blip r:embed="rId7"/>
          <a:stretch>
            <a:fillRect/>
          </a:stretch>
        </p:blipFill>
        <p:spPr>
          <a:xfrm>
            <a:off x="647700" y="1924050"/>
            <a:ext cx="466725" cy="495300"/>
          </a:xfrm>
          <a:prstGeom prst="rect">
            <a:avLst/>
          </a:prstGeom>
        </p:spPr>
      </p:pic>
      <p:pic>
        <p:nvPicPr>
          <p:cNvPr id="7" name="Image 5" descr="preencoded.png"/>
          <p:cNvPicPr>
            <a:picLocks noChangeAspect="1"/>
          </p:cNvPicPr>
          <p:nvPr/>
        </p:nvPicPr>
        <p:blipFill>
          <a:blip r:embed="rId8"/>
          <a:stretch>
            <a:fillRect/>
          </a:stretch>
        </p:blipFill>
        <p:spPr>
          <a:xfrm>
            <a:off x="762000" y="2038350"/>
            <a:ext cx="238125" cy="266700"/>
          </a:xfrm>
          <a:prstGeom prst="rect">
            <a:avLst/>
          </a:prstGeom>
        </p:spPr>
      </p:pic>
      <p:pic>
        <p:nvPicPr>
          <p:cNvPr id="8" name="Image 6" descr="preencoded.png"/>
          <p:cNvPicPr>
            <a:picLocks noChangeAspect="1"/>
          </p:cNvPicPr>
          <p:nvPr/>
        </p:nvPicPr>
        <p:blipFill>
          <a:blip r:embed="rId9"/>
          <a:stretch>
            <a:fillRect/>
          </a:stretch>
        </p:blipFill>
        <p:spPr>
          <a:xfrm>
            <a:off x="647700" y="2609850"/>
            <a:ext cx="114300" cy="152400"/>
          </a:xfrm>
          <a:prstGeom prst="rect">
            <a:avLst/>
          </a:prstGeom>
        </p:spPr>
      </p:pic>
      <p:pic>
        <p:nvPicPr>
          <p:cNvPr id="9" name="Image 7" descr="preencoded.png"/>
          <p:cNvPicPr>
            <a:picLocks noChangeAspect="1"/>
          </p:cNvPicPr>
          <p:nvPr/>
        </p:nvPicPr>
        <p:blipFill>
          <a:blip r:embed="rId9"/>
          <a:stretch>
            <a:fillRect/>
          </a:stretch>
        </p:blipFill>
        <p:spPr>
          <a:xfrm>
            <a:off x="647700" y="3143250"/>
            <a:ext cx="114300" cy="152400"/>
          </a:xfrm>
          <a:prstGeom prst="rect">
            <a:avLst/>
          </a:prstGeom>
        </p:spPr>
      </p:pic>
      <p:pic>
        <p:nvPicPr>
          <p:cNvPr id="10" name="Image 8" descr="preencoded.png"/>
          <p:cNvPicPr>
            <a:picLocks noChangeAspect="1"/>
          </p:cNvPicPr>
          <p:nvPr/>
        </p:nvPicPr>
        <p:blipFill>
          <a:blip r:embed="rId9"/>
          <a:stretch>
            <a:fillRect/>
          </a:stretch>
        </p:blipFill>
        <p:spPr>
          <a:xfrm>
            <a:off x="647700" y="3676650"/>
            <a:ext cx="114300" cy="152400"/>
          </a:xfrm>
          <a:prstGeom prst="rect">
            <a:avLst/>
          </a:prstGeom>
        </p:spPr>
      </p:pic>
      <p:pic>
        <p:nvPicPr>
          <p:cNvPr id="11" name="Image 9" descr="preencoded.png"/>
          <p:cNvPicPr>
            <a:picLocks noChangeAspect="1"/>
          </p:cNvPicPr>
          <p:nvPr/>
        </p:nvPicPr>
        <p:blipFill>
          <a:blip r:embed="rId10"/>
          <a:stretch>
            <a:fillRect/>
          </a:stretch>
        </p:blipFill>
        <p:spPr>
          <a:xfrm>
            <a:off x="4279850" y="1714500"/>
            <a:ext cx="3632150" cy="2552700"/>
          </a:xfrm>
          <a:prstGeom prst="rect">
            <a:avLst/>
          </a:prstGeom>
        </p:spPr>
      </p:pic>
      <p:pic>
        <p:nvPicPr>
          <p:cNvPr id="12" name="Image 10" descr="preencoded.png"/>
          <p:cNvPicPr>
            <a:picLocks noChangeAspect="1"/>
          </p:cNvPicPr>
          <p:nvPr/>
        </p:nvPicPr>
        <p:blipFill>
          <a:blip r:embed="rId11"/>
          <a:stretch>
            <a:fillRect/>
          </a:stretch>
        </p:blipFill>
        <p:spPr>
          <a:xfrm>
            <a:off x="4470350" y="1924050"/>
            <a:ext cx="419100" cy="495300"/>
          </a:xfrm>
          <a:prstGeom prst="rect">
            <a:avLst/>
          </a:prstGeom>
        </p:spPr>
      </p:pic>
      <p:pic>
        <p:nvPicPr>
          <p:cNvPr id="13" name="Image 11" descr="preencoded.png"/>
          <p:cNvPicPr>
            <a:picLocks noChangeAspect="1"/>
          </p:cNvPicPr>
          <p:nvPr/>
        </p:nvPicPr>
        <p:blipFill>
          <a:blip r:embed="rId12"/>
          <a:stretch>
            <a:fillRect/>
          </a:stretch>
        </p:blipFill>
        <p:spPr>
          <a:xfrm>
            <a:off x="4584650" y="2038350"/>
            <a:ext cx="190500" cy="266700"/>
          </a:xfrm>
          <a:prstGeom prst="rect">
            <a:avLst/>
          </a:prstGeom>
        </p:spPr>
      </p:pic>
      <p:pic>
        <p:nvPicPr>
          <p:cNvPr id="14" name="Image 12" descr="preencoded.png"/>
          <p:cNvPicPr>
            <a:picLocks noChangeAspect="1"/>
          </p:cNvPicPr>
          <p:nvPr/>
        </p:nvPicPr>
        <p:blipFill>
          <a:blip r:embed="rId13"/>
          <a:stretch>
            <a:fillRect/>
          </a:stretch>
        </p:blipFill>
        <p:spPr>
          <a:xfrm>
            <a:off x="4470350" y="2609850"/>
            <a:ext cx="114300" cy="152400"/>
          </a:xfrm>
          <a:prstGeom prst="rect">
            <a:avLst/>
          </a:prstGeom>
        </p:spPr>
      </p:pic>
      <p:pic>
        <p:nvPicPr>
          <p:cNvPr id="15" name="Image 13" descr="preencoded.png"/>
          <p:cNvPicPr>
            <a:picLocks noChangeAspect="1"/>
          </p:cNvPicPr>
          <p:nvPr/>
        </p:nvPicPr>
        <p:blipFill>
          <a:blip r:embed="rId13"/>
          <a:stretch>
            <a:fillRect/>
          </a:stretch>
        </p:blipFill>
        <p:spPr>
          <a:xfrm>
            <a:off x="4470350" y="3143250"/>
            <a:ext cx="114300" cy="152400"/>
          </a:xfrm>
          <a:prstGeom prst="rect">
            <a:avLst/>
          </a:prstGeom>
        </p:spPr>
      </p:pic>
      <p:pic>
        <p:nvPicPr>
          <p:cNvPr id="16" name="Image 14" descr="preencoded.png"/>
          <p:cNvPicPr>
            <a:picLocks noChangeAspect="1"/>
          </p:cNvPicPr>
          <p:nvPr/>
        </p:nvPicPr>
        <p:blipFill>
          <a:blip r:embed="rId13"/>
          <a:stretch>
            <a:fillRect/>
          </a:stretch>
        </p:blipFill>
        <p:spPr>
          <a:xfrm>
            <a:off x="4470350" y="3448050"/>
            <a:ext cx="114300" cy="152400"/>
          </a:xfrm>
          <a:prstGeom prst="rect">
            <a:avLst/>
          </a:prstGeom>
        </p:spPr>
      </p:pic>
      <p:pic>
        <p:nvPicPr>
          <p:cNvPr id="17" name="Image 15" descr="preencoded.png"/>
          <p:cNvPicPr>
            <a:picLocks noChangeAspect="1"/>
          </p:cNvPicPr>
          <p:nvPr/>
        </p:nvPicPr>
        <p:blipFill>
          <a:blip r:embed="rId14"/>
          <a:stretch>
            <a:fillRect/>
          </a:stretch>
        </p:blipFill>
        <p:spPr>
          <a:xfrm>
            <a:off x="8102501" y="1714500"/>
            <a:ext cx="3632299" cy="2552700"/>
          </a:xfrm>
          <a:prstGeom prst="rect">
            <a:avLst/>
          </a:prstGeom>
        </p:spPr>
      </p:pic>
      <p:pic>
        <p:nvPicPr>
          <p:cNvPr id="18" name="Image 16" descr="preencoded.png"/>
          <p:cNvPicPr>
            <a:picLocks noChangeAspect="1"/>
          </p:cNvPicPr>
          <p:nvPr/>
        </p:nvPicPr>
        <p:blipFill>
          <a:blip r:embed="rId15"/>
          <a:stretch>
            <a:fillRect/>
          </a:stretch>
        </p:blipFill>
        <p:spPr>
          <a:xfrm>
            <a:off x="8293001" y="1924050"/>
            <a:ext cx="466725" cy="495300"/>
          </a:xfrm>
          <a:prstGeom prst="rect">
            <a:avLst/>
          </a:prstGeom>
        </p:spPr>
      </p:pic>
      <p:pic>
        <p:nvPicPr>
          <p:cNvPr id="19" name="Image 17" descr="preencoded.png"/>
          <p:cNvPicPr>
            <a:picLocks noChangeAspect="1"/>
          </p:cNvPicPr>
          <p:nvPr/>
        </p:nvPicPr>
        <p:blipFill>
          <a:blip r:embed="rId16"/>
          <a:stretch>
            <a:fillRect/>
          </a:stretch>
        </p:blipFill>
        <p:spPr>
          <a:xfrm>
            <a:off x="8407301" y="2038350"/>
            <a:ext cx="238125" cy="266700"/>
          </a:xfrm>
          <a:prstGeom prst="rect">
            <a:avLst/>
          </a:prstGeom>
        </p:spPr>
      </p:pic>
      <p:pic>
        <p:nvPicPr>
          <p:cNvPr id="20" name="Image 18" descr="preencoded.png"/>
          <p:cNvPicPr>
            <a:picLocks noChangeAspect="1"/>
          </p:cNvPicPr>
          <p:nvPr/>
        </p:nvPicPr>
        <p:blipFill>
          <a:blip r:embed="rId17"/>
          <a:stretch>
            <a:fillRect/>
          </a:stretch>
        </p:blipFill>
        <p:spPr>
          <a:xfrm>
            <a:off x="8293001" y="2609850"/>
            <a:ext cx="114300" cy="152400"/>
          </a:xfrm>
          <a:prstGeom prst="rect">
            <a:avLst/>
          </a:prstGeom>
        </p:spPr>
      </p:pic>
      <p:pic>
        <p:nvPicPr>
          <p:cNvPr id="21" name="Image 19" descr="preencoded.png"/>
          <p:cNvPicPr>
            <a:picLocks noChangeAspect="1"/>
          </p:cNvPicPr>
          <p:nvPr/>
        </p:nvPicPr>
        <p:blipFill>
          <a:blip r:embed="rId17"/>
          <a:stretch>
            <a:fillRect/>
          </a:stretch>
        </p:blipFill>
        <p:spPr>
          <a:xfrm>
            <a:off x="8293001" y="3143250"/>
            <a:ext cx="114300" cy="152400"/>
          </a:xfrm>
          <a:prstGeom prst="rect">
            <a:avLst/>
          </a:prstGeom>
        </p:spPr>
      </p:pic>
      <p:pic>
        <p:nvPicPr>
          <p:cNvPr id="22" name="Image 20" descr="preencoded.png"/>
          <p:cNvPicPr>
            <a:picLocks noChangeAspect="1"/>
          </p:cNvPicPr>
          <p:nvPr/>
        </p:nvPicPr>
        <p:blipFill>
          <a:blip r:embed="rId17"/>
          <a:stretch>
            <a:fillRect/>
          </a:stretch>
        </p:blipFill>
        <p:spPr>
          <a:xfrm>
            <a:off x="8293001" y="3676650"/>
            <a:ext cx="114300" cy="152400"/>
          </a:xfrm>
          <a:prstGeom prst="rect">
            <a:avLst/>
          </a:prstGeom>
        </p:spPr>
      </p:pic>
      <p:pic>
        <p:nvPicPr>
          <p:cNvPr id="23" name="Image 21" descr="preencoded.png"/>
          <p:cNvPicPr>
            <a:picLocks noChangeAspect="1"/>
          </p:cNvPicPr>
          <p:nvPr/>
        </p:nvPicPr>
        <p:blipFill>
          <a:blip r:embed="rId18"/>
          <a:stretch>
            <a:fillRect/>
          </a:stretch>
        </p:blipFill>
        <p:spPr>
          <a:xfrm>
            <a:off x="457200" y="4533900"/>
            <a:ext cx="11277600" cy="1371600"/>
          </a:xfrm>
          <a:prstGeom prst="rect">
            <a:avLst/>
          </a:prstGeom>
        </p:spPr>
      </p:pic>
      <p:pic>
        <p:nvPicPr>
          <p:cNvPr id="24" name="Image 22" descr="preencoded.png"/>
          <p:cNvPicPr>
            <a:picLocks noChangeAspect="1"/>
          </p:cNvPicPr>
          <p:nvPr/>
        </p:nvPicPr>
        <p:blipFill>
          <a:blip r:embed="rId19"/>
          <a:stretch>
            <a:fillRect/>
          </a:stretch>
        </p:blipFill>
        <p:spPr>
          <a:xfrm>
            <a:off x="647700" y="4762500"/>
            <a:ext cx="219075" cy="190500"/>
          </a:xfrm>
          <a:prstGeom prst="rect">
            <a:avLst/>
          </a:prstGeom>
        </p:spPr>
      </p:pic>
      <p:pic>
        <p:nvPicPr>
          <p:cNvPr id="25" name="Image 23" descr="preencoded.png"/>
          <p:cNvPicPr>
            <a:picLocks noChangeAspect="1"/>
          </p:cNvPicPr>
          <p:nvPr/>
        </p:nvPicPr>
        <p:blipFill>
          <a:blip r:embed="rId20"/>
          <a:stretch>
            <a:fillRect/>
          </a:stretch>
        </p:blipFill>
        <p:spPr>
          <a:xfrm>
            <a:off x="647700" y="5105400"/>
            <a:ext cx="342900" cy="381000"/>
          </a:xfrm>
          <a:prstGeom prst="rect">
            <a:avLst/>
          </a:prstGeom>
        </p:spPr>
      </p:pic>
      <p:pic>
        <p:nvPicPr>
          <p:cNvPr id="26" name="Image 24" descr="preencoded.png"/>
          <p:cNvPicPr>
            <a:picLocks noChangeAspect="1"/>
          </p:cNvPicPr>
          <p:nvPr/>
        </p:nvPicPr>
        <p:blipFill>
          <a:blip r:embed="rId21"/>
          <a:stretch>
            <a:fillRect/>
          </a:stretch>
        </p:blipFill>
        <p:spPr>
          <a:xfrm>
            <a:off x="723900" y="5210175"/>
            <a:ext cx="190500" cy="152400"/>
          </a:xfrm>
          <a:prstGeom prst="rect">
            <a:avLst/>
          </a:prstGeom>
        </p:spPr>
      </p:pic>
      <p:pic>
        <p:nvPicPr>
          <p:cNvPr id="27" name="Image 25" descr="preencoded.png"/>
          <p:cNvPicPr>
            <a:picLocks noChangeAspect="1"/>
          </p:cNvPicPr>
          <p:nvPr/>
        </p:nvPicPr>
        <p:blipFill>
          <a:blip r:embed="rId22"/>
          <a:stretch>
            <a:fillRect/>
          </a:stretch>
        </p:blipFill>
        <p:spPr>
          <a:xfrm>
            <a:off x="4330601" y="5105400"/>
            <a:ext cx="304800" cy="381000"/>
          </a:xfrm>
          <a:prstGeom prst="rect">
            <a:avLst/>
          </a:prstGeom>
        </p:spPr>
      </p:pic>
      <p:pic>
        <p:nvPicPr>
          <p:cNvPr id="28" name="Image 26" descr="preencoded.png"/>
          <p:cNvPicPr>
            <a:picLocks noChangeAspect="1"/>
          </p:cNvPicPr>
          <p:nvPr/>
        </p:nvPicPr>
        <p:blipFill>
          <a:blip r:embed="rId23"/>
          <a:stretch>
            <a:fillRect/>
          </a:stretch>
        </p:blipFill>
        <p:spPr>
          <a:xfrm>
            <a:off x="4406801" y="5210175"/>
            <a:ext cx="152400" cy="152400"/>
          </a:xfrm>
          <a:prstGeom prst="rect">
            <a:avLst/>
          </a:prstGeom>
        </p:spPr>
      </p:pic>
      <p:pic>
        <p:nvPicPr>
          <p:cNvPr id="29" name="Image 27" descr="preencoded.png"/>
          <p:cNvPicPr>
            <a:picLocks noChangeAspect="1"/>
          </p:cNvPicPr>
          <p:nvPr/>
        </p:nvPicPr>
        <p:blipFill>
          <a:blip r:embed="rId24"/>
          <a:stretch>
            <a:fillRect/>
          </a:stretch>
        </p:blipFill>
        <p:spPr>
          <a:xfrm>
            <a:off x="8013650" y="5105400"/>
            <a:ext cx="304800" cy="381000"/>
          </a:xfrm>
          <a:prstGeom prst="rect">
            <a:avLst/>
          </a:prstGeom>
        </p:spPr>
      </p:pic>
      <p:pic>
        <p:nvPicPr>
          <p:cNvPr id="30" name="Image 28" descr="preencoded.png"/>
          <p:cNvPicPr>
            <a:picLocks noChangeAspect="1"/>
          </p:cNvPicPr>
          <p:nvPr/>
        </p:nvPicPr>
        <p:blipFill>
          <a:blip r:embed="rId25"/>
          <a:stretch>
            <a:fillRect/>
          </a:stretch>
        </p:blipFill>
        <p:spPr>
          <a:xfrm>
            <a:off x="8089850" y="5210175"/>
            <a:ext cx="152400" cy="152400"/>
          </a:xfrm>
          <a:prstGeom prst="rect">
            <a:avLst/>
          </a:prstGeom>
        </p:spPr>
      </p:pic>
      <p:sp>
        <p:nvSpPr>
          <p:cNvPr id="31"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Best Practices for Technology Selection</a:t>
            </a:r>
            <a:endParaRPr lang="en-US" sz="2700" dirty="0"/>
          </a:p>
        </p:txBody>
      </p:sp>
      <p:sp>
        <p:nvSpPr>
          <p:cNvPr id="32" name="Text 1"/>
          <p:cNvSpPr/>
          <p:nvPr/>
        </p:nvSpPr>
        <p:spPr>
          <a:xfrm>
            <a:off x="457200" y="1181100"/>
            <a:ext cx="13533120" cy="266700"/>
          </a:xfrm>
          <a:prstGeom prst="rect">
            <a:avLst/>
          </a:prstGeom>
          <a:noFill/>
          <a:ln/>
        </p:spPr>
        <p:txBody>
          <a:bodyPr vert="horz" wrap="square" lIns="0" tIns="0" rIns="0" bIns="0" rtlCol="0" anchor="t"/>
          <a:lstStyle/>
          <a:p>
            <a:pPr marL="0" indent="0">
              <a:lnSpc>
                <a:spcPts val="2100"/>
              </a:lnSpc>
              <a:buNone/>
            </a:pPr>
            <a:r>
              <a:rPr lang="en-US" sz="1350" dirty="0">
                <a:solidFill>
                  <a:srgbClr val="D1D5DB"/>
                </a:solidFill>
                <a:latin typeface="ui-sans-serif" pitchFamily="34" charset="0"/>
                <a:ea typeface="ui-sans-serif" pitchFamily="34" charset="-122"/>
                <a:cs typeface="ui-sans-serif" pitchFamily="34" charset="-120"/>
              </a:rPr>
              <a:t>Guidelines for clinicians on evaluating and selecting appropriate digital tools for TBI patients</a:t>
            </a:r>
            <a:endParaRPr lang="en-US" sz="1350" dirty="0"/>
          </a:p>
        </p:txBody>
      </p:sp>
      <p:sp>
        <p:nvSpPr>
          <p:cNvPr id="33" name="Text 2"/>
          <p:cNvSpPr/>
          <p:nvPr/>
        </p:nvSpPr>
        <p:spPr>
          <a:xfrm>
            <a:off x="1228725" y="1905000"/>
            <a:ext cx="2670125" cy="5334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Patient-Centered Selection</a:t>
            </a:r>
            <a:endParaRPr lang="en-US" sz="1500" dirty="0"/>
          </a:p>
        </p:txBody>
      </p:sp>
      <p:sp>
        <p:nvSpPr>
          <p:cNvPr id="34" name="Text 3"/>
          <p:cNvSpPr/>
          <p:nvPr/>
        </p:nvSpPr>
        <p:spPr>
          <a:xfrm>
            <a:off x="838200" y="2552700"/>
            <a:ext cx="30606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Assess baseline technology comfort and literacy</a:t>
            </a:r>
            <a:endParaRPr lang="en-US" sz="1200" dirty="0"/>
          </a:p>
        </p:txBody>
      </p:sp>
      <p:sp>
        <p:nvSpPr>
          <p:cNvPr id="35" name="Text 4"/>
          <p:cNvSpPr/>
          <p:nvPr/>
        </p:nvSpPr>
        <p:spPr>
          <a:xfrm>
            <a:off x="838200" y="3086100"/>
            <a:ext cx="30606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Consider cognitive abilities and communication needs</a:t>
            </a:r>
            <a:endParaRPr lang="en-US" sz="1200" dirty="0"/>
          </a:p>
        </p:txBody>
      </p:sp>
      <p:sp>
        <p:nvSpPr>
          <p:cNvPr id="36" name="Text 5"/>
          <p:cNvSpPr/>
          <p:nvPr/>
        </p:nvSpPr>
        <p:spPr>
          <a:xfrm>
            <a:off x="838200" y="3619500"/>
            <a:ext cx="30606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Evaluate physical limitations affecting device interaction</a:t>
            </a:r>
            <a:endParaRPr lang="en-US" sz="1200" dirty="0"/>
          </a:p>
        </p:txBody>
      </p:sp>
      <p:sp>
        <p:nvSpPr>
          <p:cNvPr id="37" name="Text 6"/>
          <p:cNvSpPr/>
          <p:nvPr/>
        </p:nvSpPr>
        <p:spPr>
          <a:xfrm>
            <a:off x="5003750" y="1905000"/>
            <a:ext cx="2717750" cy="533400"/>
          </a:xfrm>
          <a:prstGeom prst="rect">
            <a:avLst/>
          </a:prstGeom>
          <a:noFill/>
          <a:ln/>
        </p:spPr>
        <p:txBody>
          <a:bodyPr vert="horz" wrap="square" lIns="0" tIns="0" rIns="0" bIns="0" rtlCol="0" anchor="t"/>
          <a:lstStyle/>
          <a:p>
            <a:pPr marL="0" indent="0">
              <a:lnSpc>
                <a:spcPts val="2100"/>
              </a:lnSpc>
              <a:buNone/>
            </a:pPr>
            <a:r>
              <a:rPr lang="en-US" sz="1500" b="1" dirty="0">
                <a:solidFill>
                  <a:srgbClr val="D8B4FE"/>
                </a:solidFill>
                <a:latin typeface="ui-sans-serif" pitchFamily="34" charset="0"/>
                <a:ea typeface="ui-sans-serif" pitchFamily="34" charset="-122"/>
                <a:cs typeface="ui-sans-serif" pitchFamily="34" charset="-120"/>
              </a:rPr>
              <a:t>Evidence-Based Selection</a:t>
            </a:r>
            <a:endParaRPr lang="en-US" sz="1500" dirty="0"/>
          </a:p>
        </p:txBody>
      </p:sp>
      <p:sp>
        <p:nvSpPr>
          <p:cNvPr id="38" name="Text 7"/>
          <p:cNvSpPr/>
          <p:nvPr/>
        </p:nvSpPr>
        <p:spPr>
          <a:xfrm>
            <a:off x="4660850" y="2552700"/>
            <a:ext cx="306065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Review systematic reviews and meta-analyses</a:t>
            </a:r>
            <a:endParaRPr lang="en-US" sz="1200" dirty="0"/>
          </a:p>
        </p:txBody>
      </p:sp>
      <p:sp>
        <p:nvSpPr>
          <p:cNvPr id="39" name="Text 8"/>
          <p:cNvSpPr/>
          <p:nvPr/>
        </p:nvSpPr>
        <p:spPr>
          <a:xfrm>
            <a:off x="4660850" y="3086100"/>
            <a:ext cx="3080385"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Check GRADE ratings of evidence</a:t>
            </a:r>
            <a:endParaRPr lang="en-US" sz="1200" dirty="0"/>
          </a:p>
        </p:txBody>
      </p:sp>
      <p:sp>
        <p:nvSpPr>
          <p:cNvPr id="40" name="Text 9"/>
          <p:cNvSpPr/>
          <p:nvPr/>
        </p:nvSpPr>
        <p:spPr>
          <a:xfrm>
            <a:off x="4660850" y="3390900"/>
            <a:ext cx="3624382"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Consider effect sizes (e.g., SMD values)</a:t>
            </a:r>
            <a:endParaRPr lang="en-US" sz="1200" dirty="0"/>
          </a:p>
        </p:txBody>
      </p:sp>
      <p:sp>
        <p:nvSpPr>
          <p:cNvPr id="41" name="Text 10"/>
          <p:cNvSpPr/>
          <p:nvPr/>
        </p:nvSpPr>
        <p:spPr>
          <a:xfrm>
            <a:off x="8874026" y="1905000"/>
            <a:ext cx="2670274" cy="533400"/>
          </a:xfrm>
          <a:prstGeom prst="rect">
            <a:avLst/>
          </a:prstGeom>
          <a:noFill/>
          <a:ln/>
        </p:spPr>
        <p:txBody>
          <a:bodyPr vert="horz" wrap="square" lIns="0" tIns="0" rIns="0" bIns="0" rtlCol="0" anchor="t"/>
          <a:lstStyle/>
          <a:p>
            <a:pPr marL="0" indent="0">
              <a:lnSpc>
                <a:spcPts val="2100"/>
              </a:lnSpc>
              <a:buNone/>
            </a:pPr>
            <a:r>
              <a:rPr lang="en-US" sz="1500" b="1" dirty="0">
                <a:solidFill>
                  <a:srgbClr val="FF7F50"/>
                </a:solidFill>
                <a:latin typeface="ui-sans-serif" pitchFamily="34" charset="0"/>
                <a:ea typeface="ui-sans-serif" pitchFamily="34" charset="-122"/>
                <a:cs typeface="ui-sans-serif" pitchFamily="34" charset="-120"/>
              </a:rPr>
              <a:t>Implementation-Focused Selection</a:t>
            </a:r>
            <a:endParaRPr lang="en-US" sz="1500" dirty="0"/>
          </a:p>
        </p:txBody>
      </p:sp>
      <p:sp>
        <p:nvSpPr>
          <p:cNvPr id="42" name="Text 11"/>
          <p:cNvSpPr/>
          <p:nvPr/>
        </p:nvSpPr>
        <p:spPr>
          <a:xfrm>
            <a:off x="8483501" y="2552700"/>
            <a:ext cx="3060799"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Consider rural/urban implementation contexts</a:t>
            </a:r>
            <a:endParaRPr lang="en-US" sz="1200" dirty="0"/>
          </a:p>
        </p:txBody>
      </p:sp>
      <p:sp>
        <p:nvSpPr>
          <p:cNvPr id="43" name="Text 12"/>
          <p:cNvSpPr/>
          <p:nvPr/>
        </p:nvSpPr>
        <p:spPr>
          <a:xfrm>
            <a:off x="8483501" y="3086100"/>
            <a:ext cx="3060799"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Assess resource requirements and sustainability</a:t>
            </a:r>
            <a:endParaRPr lang="en-US" sz="1200" dirty="0"/>
          </a:p>
        </p:txBody>
      </p:sp>
      <p:sp>
        <p:nvSpPr>
          <p:cNvPr id="44" name="Text 13"/>
          <p:cNvSpPr/>
          <p:nvPr/>
        </p:nvSpPr>
        <p:spPr>
          <a:xfrm>
            <a:off x="8483501" y="3619500"/>
            <a:ext cx="3060799"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E5E7EB"/>
                </a:solidFill>
                <a:latin typeface="ui-sans-serif" pitchFamily="34" charset="0"/>
                <a:ea typeface="ui-sans-serif" pitchFamily="34" charset="-122"/>
                <a:cs typeface="ui-sans-serif" pitchFamily="34" charset="-120"/>
              </a:rPr>
              <a:t>Evaluate integration with existing care pathways</a:t>
            </a:r>
            <a:endParaRPr lang="en-US" sz="1200" dirty="0"/>
          </a:p>
        </p:txBody>
      </p:sp>
      <p:sp>
        <p:nvSpPr>
          <p:cNvPr id="45" name="Text 14"/>
          <p:cNvSpPr/>
          <p:nvPr/>
        </p:nvSpPr>
        <p:spPr>
          <a:xfrm>
            <a:off x="981075" y="4724400"/>
            <a:ext cx="10896600"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Cross-Cutting Considerations</a:t>
            </a:r>
            <a:endParaRPr lang="en-US" sz="1500" dirty="0"/>
          </a:p>
        </p:txBody>
      </p:sp>
      <p:sp>
        <p:nvSpPr>
          <p:cNvPr id="46" name="Text 15"/>
          <p:cNvSpPr/>
          <p:nvPr/>
        </p:nvSpPr>
        <p:spPr>
          <a:xfrm>
            <a:off x="1066800" y="5105400"/>
            <a:ext cx="3733681"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Stakeholder Priorities</a:t>
            </a:r>
            <a:endParaRPr lang="en-US" sz="1200" dirty="0"/>
          </a:p>
        </p:txBody>
      </p:sp>
      <p:sp>
        <p:nvSpPr>
          <p:cNvPr id="47" name="Text 16"/>
          <p:cNvSpPr/>
          <p:nvPr/>
        </p:nvSpPr>
        <p:spPr>
          <a:xfrm>
            <a:off x="1066800" y="5334000"/>
            <a:ext cx="3111401" cy="3810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Include patients, caregivers, and clinicians in selection</a:t>
            </a:r>
            <a:endParaRPr lang="en-US" sz="1050" dirty="0"/>
          </a:p>
        </p:txBody>
      </p:sp>
      <p:sp>
        <p:nvSpPr>
          <p:cNvPr id="48" name="Text 17"/>
          <p:cNvSpPr/>
          <p:nvPr/>
        </p:nvSpPr>
        <p:spPr>
          <a:xfrm>
            <a:off x="4711601" y="5105400"/>
            <a:ext cx="314965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Accessibility</a:t>
            </a:r>
            <a:endParaRPr lang="en-US" sz="1200" dirty="0"/>
          </a:p>
        </p:txBody>
      </p:sp>
      <p:sp>
        <p:nvSpPr>
          <p:cNvPr id="49" name="Text 18"/>
          <p:cNvSpPr/>
          <p:nvPr/>
        </p:nvSpPr>
        <p:spPr>
          <a:xfrm>
            <a:off x="4711601" y="5334000"/>
            <a:ext cx="3149650" cy="3810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Ensure tools are accessible to diverse populations</a:t>
            </a:r>
            <a:endParaRPr lang="en-US" sz="1050" dirty="0"/>
          </a:p>
        </p:txBody>
      </p:sp>
      <p:sp>
        <p:nvSpPr>
          <p:cNvPr id="50" name="Text 19"/>
          <p:cNvSpPr/>
          <p:nvPr/>
        </p:nvSpPr>
        <p:spPr>
          <a:xfrm>
            <a:off x="8394650" y="5105400"/>
            <a:ext cx="3779401"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Outcome Measurement</a:t>
            </a:r>
            <a:endParaRPr lang="en-US" sz="1200" dirty="0"/>
          </a:p>
        </p:txBody>
      </p:sp>
      <p:sp>
        <p:nvSpPr>
          <p:cNvPr id="51" name="Text 20"/>
          <p:cNvSpPr/>
          <p:nvPr/>
        </p:nvSpPr>
        <p:spPr>
          <a:xfrm>
            <a:off x="8394650" y="5334000"/>
            <a:ext cx="3149501" cy="3810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Select tools with valid and reliable assessment methods</a:t>
            </a:r>
            <a:endParaRPr lang="en-US" sz="1050" dirty="0"/>
          </a:p>
        </p:txBody>
      </p:sp>
      <p:sp>
        <p:nvSpPr>
          <p:cNvPr id="52" name="Text 21"/>
          <p:cNvSpPr/>
          <p:nvPr/>
        </p:nvSpPr>
        <p:spPr>
          <a:xfrm>
            <a:off x="7785497" y="65151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22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7620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676400"/>
            <a:ext cx="5524500" cy="2628900"/>
          </a:xfrm>
          <a:prstGeom prst="rect">
            <a:avLst/>
          </a:prstGeom>
        </p:spPr>
      </p:pic>
      <p:pic>
        <p:nvPicPr>
          <p:cNvPr id="6" name="Image 4" descr="preencoded.png"/>
          <p:cNvPicPr>
            <a:picLocks noChangeAspect="1"/>
          </p:cNvPicPr>
          <p:nvPr/>
        </p:nvPicPr>
        <p:blipFill>
          <a:blip r:embed="rId7"/>
          <a:stretch>
            <a:fillRect/>
          </a:stretch>
        </p:blipFill>
        <p:spPr>
          <a:xfrm>
            <a:off x="647700" y="1866900"/>
            <a:ext cx="342900" cy="381000"/>
          </a:xfrm>
          <a:prstGeom prst="rect">
            <a:avLst/>
          </a:prstGeom>
        </p:spPr>
      </p:pic>
      <p:pic>
        <p:nvPicPr>
          <p:cNvPr id="7" name="Image 5" descr="preencoded.png"/>
          <p:cNvPicPr>
            <a:picLocks noChangeAspect="1"/>
          </p:cNvPicPr>
          <p:nvPr/>
        </p:nvPicPr>
        <p:blipFill>
          <a:blip r:embed="rId8"/>
          <a:stretch>
            <a:fillRect/>
          </a:stretch>
        </p:blipFill>
        <p:spPr>
          <a:xfrm>
            <a:off x="723900" y="1971675"/>
            <a:ext cx="190500" cy="152400"/>
          </a:xfrm>
          <a:prstGeom prst="rect">
            <a:avLst/>
          </a:prstGeom>
        </p:spPr>
      </p:pic>
      <p:pic>
        <p:nvPicPr>
          <p:cNvPr id="8" name="Image 6" descr="preencoded.png"/>
          <p:cNvPicPr>
            <a:picLocks noChangeAspect="1"/>
          </p:cNvPicPr>
          <p:nvPr/>
        </p:nvPicPr>
        <p:blipFill>
          <a:blip r:embed="rId9"/>
          <a:stretch>
            <a:fillRect/>
          </a:stretch>
        </p:blipFill>
        <p:spPr>
          <a:xfrm>
            <a:off x="723900" y="2743200"/>
            <a:ext cx="152400" cy="152400"/>
          </a:xfrm>
          <a:prstGeom prst="rect">
            <a:avLst/>
          </a:prstGeom>
        </p:spPr>
      </p:pic>
      <p:pic>
        <p:nvPicPr>
          <p:cNvPr id="9" name="Image 7" descr="preencoded.png"/>
          <p:cNvPicPr>
            <a:picLocks noChangeAspect="1"/>
          </p:cNvPicPr>
          <p:nvPr/>
        </p:nvPicPr>
        <p:blipFill>
          <a:blip r:embed="rId9"/>
          <a:stretch>
            <a:fillRect/>
          </a:stretch>
        </p:blipFill>
        <p:spPr>
          <a:xfrm>
            <a:off x="723900" y="3276600"/>
            <a:ext cx="152400" cy="152400"/>
          </a:xfrm>
          <a:prstGeom prst="rect">
            <a:avLst/>
          </a:prstGeom>
        </p:spPr>
      </p:pic>
      <p:pic>
        <p:nvPicPr>
          <p:cNvPr id="10" name="Image 8" descr="preencoded.png"/>
          <p:cNvPicPr>
            <a:picLocks noChangeAspect="1"/>
          </p:cNvPicPr>
          <p:nvPr/>
        </p:nvPicPr>
        <p:blipFill>
          <a:blip r:embed="rId10"/>
          <a:stretch>
            <a:fillRect/>
          </a:stretch>
        </p:blipFill>
        <p:spPr>
          <a:xfrm>
            <a:off x="762000" y="3905250"/>
            <a:ext cx="133350" cy="133350"/>
          </a:xfrm>
          <a:prstGeom prst="rect">
            <a:avLst/>
          </a:prstGeom>
        </p:spPr>
      </p:pic>
      <p:pic>
        <p:nvPicPr>
          <p:cNvPr id="11" name="Image 9" descr="preencoded.png"/>
          <p:cNvPicPr>
            <a:picLocks noChangeAspect="1"/>
          </p:cNvPicPr>
          <p:nvPr/>
        </p:nvPicPr>
        <p:blipFill>
          <a:blip r:embed="rId11"/>
          <a:stretch>
            <a:fillRect/>
          </a:stretch>
        </p:blipFill>
        <p:spPr>
          <a:xfrm>
            <a:off x="4112270" y="3905250"/>
            <a:ext cx="152400" cy="133350"/>
          </a:xfrm>
          <a:prstGeom prst="rect">
            <a:avLst/>
          </a:prstGeom>
        </p:spPr>
      </p:pic>
      <p:pic>
        <p:nvPicPr>
          <p:cNvPr id="12" name="Image 10" descr="preencoded.png"/>
          <p:cNvPicPr>
            <a:picLocks noChangeAspect="1"/>
          </p:cNvPicPr>
          <p:nvPr/>
        </p:nvPicPr>
        <p:blipFill>
          <a:blip r:embed="rId6"/>
          <a:stretch>
            <a:fillRect/>
          </a:stretch>
        </p:blipFill>
        <p:spPr>
          <a:xfrm>
            <a:off x="6210300" y="1676400"/>
            <a:ext cx="5524500" cy="2628900"/>
          </a:xfrm>
          <a:prstGeom prst="rect">
            <a:avLst/>
          </a:prstGeom>
        </p:spPr>
      </p:pic>
      <p:pic>
        <p:nvPicPr>
          <p:cNvPr id="13" name="Image 11" descr="preencoded.png"/>
          <p:cNvPicPr>
            <a:picLocks noChangeAspect="1"/>
          </p:cNvPicPr>
          <p:nvPr/>
        </p:nvPicPr>
        <p:blipFill>
          <a:blip r:embed="rId12"/>
          <a:stretch>
            <a:fillRect/>
          </a:stretch>
        </p:blipFill>
        <p:spPr>
          <a:xfrm>
            <a:off x="6400800" y="1866900"/>
            <a:ext cx="304800" cy="381000"/>
          </a:xfrm>
          <a:prstGeom prst="rect">
            <a:avLst/>
          </a:prstGeom>
        </p:spPr>
      </p:pic>
      <p:pic>
        <p:nvPicPr>
          <p:cNvPr id="14" name="Image 12" descr="preencoded.png"/>
          <p:cNvPicPr>
            <a:picLocks noChangeAspect="1"/>
          </p:cNvPicPr>
          <p:nvPr/>
        </p:nvPicPr>
        <p:blipFill>
          <a:blip r:embed="rId13"/>
          <a:stretch>
            <a:fillRect/>
          </a:stretch>
        </p:blipFill>
        <p:spPr>
          <a:xfrm>
            <a:off x="6477000" y="1971675"/>
            <a:ext cx="152400" cy="152400"/>
          </a:xfrm>
          <a:prstGeom prst="rect">
            <a:avLst/>
          </a:prstGeom>
        </p:spPr>
      </p:pic>
      <p:pic>
        <p:nvPicPr>
          <p:cNvPr id="15" name="Image 13" descr="preencoded.png"/>
          <p:cNvPicPr>
            <a:picLocks noChangeAspect="1"/>
          </p:cNvPicPr>
          <p:nvPr/>
        </p:nvPicPr>
        <p:blipFill>
          <a:blip r:embed="rId9"/>
          <a:stretch>
            <a:fillRect/>
          </a:stretch>
        </p:blipFill>
        <p:spPr>
          <a:xfrm>
            <a:off x="6477000" y="2476500"/>
            <a:ext cx="152400" cy="152400"/>
          </a:xfrm>
          <a:prstGeom prst="rect">
            <a:avLst/>
          </a:prstGeom>
        </p:spPr>
      </p:pic>
      <p:pic>
        <p:nvPicPr>
          <p:cNvPr id="16" name="Image 14" descr="preencoded.png"/>
          <p:cNvPicPr>
            <a:picLocks noChangeAspect="1"/>
          </p:cNvPicPr>
          <p:nvPr/>
        </p:nvPicPr>
        <p:blipFill>
          <a:blip r:embed="rId9"/>
          <a:stretch>
            <a:fillRect/>
          </a:stretch>
        </p:blipFill>
        <p:spPr>
          <a:xfrm>
            <a:off x="6477000" y="2781300"/>
            <a:ext cx="152400" cy="152400"/>
          </a:xfrm>
          <a:prstGeom prst="rect">
            <a:avLst/>
          </a:prstGeom>
        </p:spPr>
      </p:pic>
      <p:pic>
        <p:nvPicPr>
          <p:cNvPr id="17" name="Image 15" descr="preencoded.png"/>
          <p:cNvPicPr>
            <a:picLocks noChangeAspect="1"/>
          </p:cNvPicPr>
          <p:nvPr/>
        </p:nvPicPr>
        <p:blipFill>
          <a:blip r:embed="rId14"/>
          <a:stretch>
            <a:fillRect/>
          </a:stretch>
        </p:blipFill>
        <p:spPr>
          <a:xfrm>
            <a:off x="6515100" y="3409950"/>
            <a:ext cx="133350" cy="133350"/>
          </a:xfrm>
          <a:prstGeom prst="rect">
            <a:avLst/>
          </a:prstGeom>
        </p:spPr>
      </p:pic>
      <p:pic>
        <p:nvPicPr>
          <p:cNvPr id="18" name="Image 16" descr="preencoded.png"/>
          <p:cNvPicPr>
            <a:picLocks noChangeAspect="1"/>
          </p:cNvPicPr>
          <p:nvPr/>
        </p:nvPicPr>
        <p:blipFill>
          <a:blip r:embed="rId15"/>
          <a:stretch>
            <a:fillRect/>
          </a:stretch>
        </p:blipFill>
        <p:spPr>
          <a:xfrm>
            <a:off x="10076259" y="3409950"/>
            <a:ext cx="171450" cy="133350"/>
          </a:xfrm>
          <a:prstGeom prst="rect">
            <a:avLst/>
          </a:prstGeom>
        </p:spPr>
      </p:pic>
      <p:pic>
        <p:nvPicPr>
          <p:cNvPr id="19" name="Image 17" descr="preencoded.png"/>
          <p:cNvPicPr>
            <a:picLocks noChangeAspect="1"/>
          </p:cNvPicPr>
          <p:nvPr/>
        </p:nvPicPr>
        <p:blipFill>
          <a:blip r:embed="rId16"/>
          <a:stretch>
            <a:fillRect/>
          </a:stretch>
        </p:blipFill>
        <p:spPr>
          <a:xfrm>
            <a:off x="457200" y="4533900"/>
            <a:ext cx="5524500" cy="1905000"/>
          </a:xfrm>
          <a:prstGeom prst="rect">
            <a:avLst/>
          </a:prstGeom>
        </p:spPr>
      </p:pic>
      <p:pic>
        <p:nvPicPr>
          <p:cNvPr id="20" name="Image 18" descr="preencoded.png"/>
          <p:cNvPicPr>
            <a:picLocks noChangeAspect="1"/>
          </p:cNvPicPr>
          <p:nvPr/>
        </p:nvPicPr>
        <p:blipFill>
          <a:blip r:embed="rId17"/>
          <a:stretch>
            <a:fillRect/>
          </a:stretch>
        </p:blipFill>
        <p:spPr>
          <a:xfrm>
            <a:off x="647700" y="4724400"/>
            <a:ext cx="304800" cy="381000"/>
          </a:xfrm>
          <a:prstGeom prst="rect">
            <a:avLst/>
          </a:prstGeom>
        </p:spPr>
      </p:pic>
      <p:pic>
        <p:nvPicPr>
          <p:cNvPr id="21" name="Image 19" descr="preencoded.png"/>
          <p:cNvPicPr>
            <a:picLocks noChangeAspect="1"/>
          </p:cNvPicPr>
          <p:nvPr/>
        </p:nvPicPr>
        <p:blipFill>
          <a:blip r:embed="rId18"/>
          <a:stretch>
            <a:fillRect/>
          </a:stretch>
        </p:blipFill>
        <p:spPr>
          <a:xfrm>
            <a:off x="723900" y="4829175"/>
            <a:ext cx="152400" cy="152400"/>
          </a:xfrm>
          <a:prstGeom prst="rect">
            <a:avLst/>
          </a:prstGeom>
        </p:spPr>
      </p:pic>
      <p:pic>
        <p:nvPicPr>
          <p:cNvPr id="22" name="Image 20" descr="preencoded.png"/>
          <p:cNvPicPr>
            <a:picLocks noChangeAspect="1"/>
          </p:cNvPicPr>
          <p:nvPr/>
        </p:nvPicPr>
        <p:blipFill>
          <a:blip r:embed="rId9"/>
          <a:stretch>
            <a:fillRect/>
          </a:stretch>
        </p:blipFill>
        <p:spPr>
          <a:xfrm>
            <a:off x="723900" y="5334000"/>
            <a:ext cx="152400" cy="152400"/>
          </a:xfrm>
          <a:prstGeom prst="rect">
            <a:avLst/>
          </a:prstGeom>
        </p:spPr>
      </p:pic>
      <p:pic>
        <p:nvPicPr>
          <p:cNvPr id="23" name="Image 21" descr="preencoded.png"/>
          <p:cNvPicPr>
            <a:picLocks noChangeAspect="1"/>
          </p:cNvPicPr>
          <p:nvPr/>
        </p:nvPicPr>
        <p:blipFill>
          <a:blip r:embed="rId9"/>
          <a:stretch>
            <a:fillRect/>
          </a:stretch>
        </p:blipFill>
        <p:spPr>
          <a:xfrm>
            <a:off x="723900" y="5638800"/>
            <a:ext cx="152400" cy="152400"/>
          </a:xfrm>
          <a:prstGeom prst="rect">
            <a:avLst/>
          </a:prstGeom>
        </p:spPr>
      </p:pic>
      <p:pic>
        <p:nvPicPr>
          <p:cNvPr id="24" name="Image 22" descr="preencoded.png"/>
          <p:cNvPicPr>
            <a:picLocks noChangeAspect="1"/>
          </p:cNvPicPr>
          <p:nvPr/>
        </p:nvPicPr>
        <p:blipFill>
          <a:blip r:embed="rId19"/>
          <a:stretch>
            <a:fillRect/>
          </a:stretch>
        </p:blipFill>
        <p:spPr>
          <a:xfrm>
            <a:off x="762000" y="6038850"/>
            <a:ext cx="171450" cy="133350"/>
          </a:xfrm>
          <a:prstGeom prst="rect">
            <a:avLst/>
          </a:prstGeom>
        </p:spPr>
      </p:pic>
      <p:pic>
        <p:nvPicPr>
          <p:cNvPr id="25" name="Image 23" descr="preencoded.png"/>
          <p:cNvPicPr>
            <a:picLocks noChangeAspect="1"/>
          </p:cNvPicPr>
          <p:nvPr/>
        </p:nvPicPr>
        <p:blipFill>
          <a:blip r:embed="rId20"/>
          <a:stretch>
            <a:fillRect/>
          </a:stretch>
        </p:blipFill>
        <p:spPr>
          <a:xfrm>
            <a:off x="4575870" y="6038850"/>
            <a:ext cx="104775" cy="133350"/>
          </a:xfrm>
          <a:prstGeom prst="rect">
            <a:avLst/>
          </a:prstGeom>
        </p:spPr>
      </p:pic>
      <p:pic>
        <p:nvPicPr>
          <p:cNvPr id="26" name="Image 24" descr="preencoded.png"/>
          <p:cNvPicPr>
            <a:picLocks noChangeAspect="1"/>
          </p:cNvPicPr>
          <p:nvPr/>
        </p:nvPicPr>
        <p:blipFill>
          <a:blip r:embed="rId16"/>
          <a:stretch>
            <a:fillRect/>
          </a:stretch>
        </p:blipFill>
        <p:spPr>
          <a:xfrm>
            <a:off x="6210300" y="4533900"/>
            <a:ext cx="5524500" cy="1905000"/>
          </a:xfrm>
          <a:prstGeom prst="rect">
            <a:avLst/>
          </a:prstGeom>
        </p:spPr>
      </p:pic>
      <p:pic>
        <p:nvPicPr>
          <p:cNvPr id="27" name="Image 25" descr="preencoded.png"/>
          <p:cNvPicPr>
            <a:picLocks noChangeAspect="1"/>
          </p:cNvPicPr>
          <p:nvPr/>
        </p:nvPicPr>
        <p:blipFill>
          <a:blip r:embed="rId21"/>
          <a:stretch>
            <a:fillRect/>
          </a:stretch>
        </p:blipFill>
        <p:spPr>
          <a:xfrm>
            <a:off x="6400800" y="4724400"/>
            <a:ext cx="342900" cy="381000"/>
          </a:xfrm>
          <a:prstGeom prst="rect">
            <a:avLst/>
          </a:prstGeom>
        </p:spPr>
      </p:pic>
      <p:pic>
        <p:nvPicPr>
          <p:cNvPr id="28" name="Image 26" descr="preencoded.png"/>
          <p:cNvPicPr>
            <a:picLocks noChangeAspect="1"/>
          </p:cNvPicPr>
          <p:nvPr/>
        </p:nvPicPr>
        <p:blipFill>
          <a:blip r:embed="rId22"/>
          <a:stretch>
            <a:fillRect/>
          </a:stretch>
        </p:blipFill>
        <p:spPr>
          <a:xfrm>
            <a:off x="6477000" y="4829175"/>
            <a:ext cx="190500" cy="152400"/>
          </a:xfrm>
          <a:prstGeom prst="rect">
            <a:avLst/>
          </a:prstGeom>
        </p:spPr>
      </p:pic>
      <p:pic>
        <p:nvPicPr>
          <p:cNvPr id="29" name="Image 27" descr="preencoded.png"/>
          <p:cNvPicPr>
            <a:picLocks noChangeAspect="1"/>
          </p:cNvPicPr>
          <p:nvPr/>
        </p:nvPicPr>
        <p:blipFill>
          <a:blip r:embed="rId9"/>
          <a:stretch>
            <a:fillRect/>
          </a:stretch>
        </p:blipFill>
        <p:spPr>
          <a:xfrm>
            <a:off x="6477000" y="5334000"/>
            <a:ext cx="152400" cy="152400"/>
          </a:xfrm>
          <a:prstGeom prst="rect">
            <a:avLst/>
          </a:prstGeom>
        </p:spPr>
      </p:pic>
      <p:pic>
        <p:nvPicPr>
          <p:cNvPr id="30" name="Image 28" descr="preencoded.png"/>
          <p:cNvPicPr>
            <a:picLocks noChangeAspect="1"/>
          </p:cNvPicPr>
          <p:nvPr/>
        </p:nvPicPr>
        <p:blipFill>
          <a:blip r:embed="rId9"/>
          <a:stretch>
            <a:fillRect/>
          </a:stretch>
        </p:blipFill>
        <p:spPr>
          <a:xfrm>
            <a:off x="6477000" y="5638800"/>
            <a:ext cx="152400" cy="152400"/>
          </a:xfrm>
          <a:prstGeom prst="rect">
            <a:avLst/>
          </a:prstGeom>
        </p:spPr>
      </p:pic>
      <p:pic>
        <p:nvPicPr>
          <p:cNvPr id="31" name="Image 29" descr="preencoded.png"/>
          <p:cNvPicPr>
            <a:picLocks noChangeAspect="1"/>
          </p:cNvPicPr>
          <p:nvPr/>
        </p:nvPicPr>
        <p:blipFill>
          <a:blip r:embed="rId23"/>
          <a:stretch>
            <a:fillRect/>
          </a:stretch>
        </p:blipFill>
        <p:spPr>
          <a:xfrm>
            <a:off x="6515100" y="6038850"/>
            <a:ext cx="104775" cy="133350"/>
          </a:xfrm>
          <a:prstGeom prst="rect">
            <a:avLst/>
          </a:prstGeom>
        </p:spPr>
      </p:pic>
      <p:pic>
        <p:nvPicPr>
          <p:cNvPr id="32" name="Image 30" descr="preencoded.png"/>
          <p:cNvPicPr>
            <a:picLocks noChangeAspect="1"/>
          </p:cNvPicPr>
          <p:nvPr/>
        </p:nvPicPr>
        <p:blipFill>
          <a:blip r:embed="rId24"/>
          <a:stretch>
            <a:fillRect/>
          </a:stretch>
        </p:blipFill>
        <p:spPr>
          <a:xfrm>
            <a:off x="9852571" y="6038850"/>
            <a:ext cx="114300" cy="133350"/>
          </a:xfrm>
          <a:prstGeom prst="rect">
            <a:avLst/>
          </a:prstGeom>
        </p:spPr>
      </p:pic>
      <p:pic>
        <p:nvPicPr>
          <p:cNvPr id="33" name="Image 31" descr="preencoded.png"/>
          <p:cNvPicPr>
            <a:picLocks noChangeAspect="1"/>
          </p:cNvPicPr>
          <p:nvPr/>
        </p:nvPicPr>
        <p:blipFill>
          <a:blip r:embed="rId25"/>
          <a:stretch>
            <a:fillRect/>
          </a:stretch>
        </p:blipFill>
        <p:spPr>
          <a:xfrm>
            <a:off x="457200" y="6306879"/>
            <a:ext cx="11277600" cy="495300"/>
          </a:xfrm>
          <a:prstGeom prst="rect">
            <a:avLst/>
          </a:prstGeom>
        </p:spPr>
      </p:pic>
      <p:pic>
        <p:nvPicPr>
          <p:cNvPr id="34" name="Image 32" descr="preencoded.png"/>
          <p:cNvPicPr>
            <a:picLocks noChangeAspect="1"/>
          </p:cNvPicPr>
          <p:nvPr/>
        </p:nvPicPr>
        <p:blipFill>
          <a:blip r:embed="rId26"/>
          <a:stretch>
            <a:fillRect/>
          </a:stretch>
        </p:blipFill>
        <p:spPr>
          <a:xfrm>
            <a:off x="571500" y="6396148"/>
            <a:ext cx="133350" cy="171450"/>
          </a:xfrm>
          <a:prstGeom prst="rect">
            <a:avLst/>
          </a:prstGeom>
        </p:spPr>
      </p:pic>
      <p:sp>
        <p:nvSpPr>
          <p:cNvPr id="35" name="Text 0"/>
          <p:cNvSpPr/>
          <p:nvPr/>
        </p:nvSpPr>
        <p:spPr>
          <a:xfrm>
            <a:off x="457200" y="457200"/>
            <a:ext cx="1127760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Case Studies</a:t>
            </a:r>
            <a:endParaRPr lang="en-US" sz="2700" dirty="0"/>
          </a:p>
        </p:txBody>
      </p:sp>
      <p:sp>
        <p:nvSpPr>
          <p:cNvPr id="36" name="Text 1"/>
          <p:cNvSpPr/>
          <p:nvPr/>
        </p:nvSpPr>
        <p:spPr>
          <a:xfrm>
            <a:off x="457200" y="1181100"/>
            <a:ext cx="13533120" cy="266700"/>
          </a:xfrm>
          <a:prstGeom prst="rect">
            <a:avLst/>
          </a:prstGeom>
          <a:noFill/>
          <a:ln/>
        </p:spPr>
        <p:txBody>
          <a:bodyPr vert="horz" wrap="square" lIns="0" tIns="0" rIns="0" bIns="0" rtlCol="0" anchor="t"/>
          <a:lstStyle/>
          <a:p>
            <a:pPr marL="0" indent="0">
              <a:lnSpc>
                <a:spcPts val="2100"/>
              </a:lnSpc>
              <a:buNone/>
            </a:pPr>
            <a:r>
              <a:rPr lang="en-US" sz="1500" dirty="0">
                <a:solidFill>
                  <a:srgbClr val="D1D5DB"/>
                </a:solidFill>
                <a:latin typeface="ui-sans-serif" pitchFamily="34" charset="0"/>
                <a:ea typeface="ui-sans-serif" pitchFamily="34" charset="-122"/>
                <a:cs typeface="ui-sans-serif" pitchFamily="34" charset="-120"/>
              </a:rPr>
              <a:t>Real-world implementations of technology-enhanced TBI care:</a:t>
            </a:r>
            <a:endParaRPr lang="en-US" sz="1500" dirty="0"/>
          </a:p>
        </p:txBody>
      </p:sp>
      <p:sp>
        <p:nvSpPr>
          <p:cNvPr id="37" name="Text 2"/>
          <p:cNvSpPr/>
          <p:nvPr/>
        </p:nvSpPr>
        <p:spPr>
          <a:xfrm>
            <a:off x="1104900" y="1866900"/>
            <a:ext cx="4686300" cy="5334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Online Family Problem-Solving Intervention</a:t>
            </a:r>
            <a:endParaRPr lang="en-US" sz="1500" dirty="0"/>
          </a:p>
        </p:txBody>
      </p:sp>
      <p:sp>
        <p:nvSpPr>
          <p:cNvPr id="38" name="Text 3"/>
          <p:cNvSpPr/>
          <p:nvPr/>
        </p:nvSpPr>
        <p:spPr>
          <a:xfrm>
            <a:off x="1104900" y="2400300"/>
            <a:ext cx="4686300"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TBI Children's Families</a:t>
            </a:r>
            <a:endParaRPr lang="en-US" sz="1050" dirty="0"/>
          </a:p>
        </p:txBody>
      </p:sp>
      <p:sp>
        <p:nvSpPr>
          <p:cNvPr id="39" name="Text 4"/>
          <p:cNvSpPr/>
          <p:nvPr/>
        </p:nvSpPr>
        <p:spPr>
          <a:xfrm>
            <a:off x="952500" y="2705100"/>
            <a:ext cx="48387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Parents in OFPS group showed significant improvements in depression and anxiety</a:t>
            </a:r>
            <a:endParaRPr lang="en-US" sz="1200" dirty="0"/>
          </a:p>
        </p:txBody>
      </p:sp>
      <p:sp>
        <p:nvSpPr>
          <p:cNvPr id="40" name="Text 5"/>
          <p:cNvSpPr/>
          <p:nvPr/>
        </p:nvSpPr>
        <p:spPr>
          <a:xfrm>
            <a:off x="952500" y="3238500"/>
            <a:ext cx="48387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Technology users at home missed fewer sessions (7.64 vs 16.33 sessions)</a:t>
            </a:r>
            <a:endParaRPr lang="en-US" sz="1200" dirty="0"/>
          </a:p>
        </p:txBody>
      </p:sp>
      <p:sp>
        <p:nvSpPr>
          <p:cNvPr id="41" name="Text 6"/>
          <p:cNvSpPr/>
          <p:nvPr/>
        </p:nvSpPr>
        <p:spPr>
          <a:xfrm>
            <a:off x="933450" y="3848100"/>
            <a:ext cx="2155091" cy="266700"/>
          </a:xfrm>
          <a:prstGeom prst="rect">
            <a:avLst/>
          </a:prstGeom>
          <a:noFill/>
          <a:ln/>
        </p:spPr>
        <p:txBody>
          <a:bodyPr vert="horz" wrap="square" lIns="0" tIns="0" rIns="0" bIns="0" rtlCol="0" anchor="t"/>
          <a:lstStyle/>
          <a:p>
            <a:pPr marL="0" indent="0">
              <a:lnSpc>
                <a:spcPts val="1500"/>
              </a:lnSpc>
              <a:buNone/>
            </a:pPr>
            <a:r>
              <a:rPr lang="en-US" sz="1050" dirty="0">
                <a:solidFill>
                  <a:srgbClr val="4B0082"/>
                </a:solidFill>
                <a:latin typeface="ui-sans-serif" pitchFamily="34" charset="0"/>
                <a:ea typeface="ui-sans-serif" pitchFamily="34" charset="-122"/>
                <a:cs typeface="ui-sans-serif" pitchFamily="34" charset="-120"/>
              </a:rPr>
              <a:t> Improved Outcomes</a:t>
            </a:r>
            <a:endParaRPr lang="en-US" sz="1050" dirty="0"/>
          </a:p>
        </p:txBody>
      </p:sp>
      <p:sp>
        <p:nvSpPr>
          <p:cNvPr id="42" name="Text 7"/>
          <p:cNvSpPr/>
          <p:nvPr/>
        </p:nvSpPr>
        <p:spPr>
          <a:xfrm>
            <a:off x="4302770" y="3886200"/>
            <a:ext cx="2014716"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 Rural Implementation</a:t>
            </a:r>
            <a:endParaRPr lang="en-US" sz="1050" dirty="0"/>
          </a:p>
        </p:txBody>
      </p:sp>
      <p:sp>
        <p:nvSpPr>
          <p:cNvPr id="43" name="Text 8"/>
          <p:cNvSpPr/>
          <p:nvPr/>
        </p:nvSpPr>
        <p:spPr>
          <a:xfrm>
            <a:off x="6819900" y="1866900"/>
            <a:ext cx="3831550"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Digital Cognitive Intervention</a:t>
            </a:r>
            <a:endParaRPr lang="en-US" sz="1500" dirty="0"/>
          </a:p>
        </p:txBody>
      </p:sp>
      <p:sp>
        <p:nvSpPr>
          <p:cNvPr id="44" name="Text 9"/>
          <p:cNvSpPr/>
          <p:nvPr/>
        </p:nvSpPr>
        <p:spPr>
          <a:xfrm>
            <a:off x="6819900" y="2133600"/>
            <a:ext cx="3192959"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TBI/ABI Patients</a:t>
            </a:r>
            <a:endParaRPr lang="en-US" sz="1050" dirty="0"/>
          </a:p>
        </p:txBody>
      </p:sp>
      <p:sp>
        <p:nvSpPr>
          <p:cNvPr id="45" name="Text 10"/>
          <p:cNvSpPr/>
          <p:nvPr/>
        </p:nvSpPr>
        <p:spPr>
          <a:xfrm>
            <a:off x="6705600" y="2438400"/>
            <a:ext cx="5448360"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Significant improvements in cognitive function (SMD=0.59)</a:t>
            </a:r>
            <a:endParaRPr lang="en-US" sz="1200" dirty="0"/>
          </a:p>
        </p:txBody>
      </p:sp>
      <p:sp>
        <p:nvSpPr>
          <p:cNvPr id="46" name="Text 11"/>
          <p:cNvSpPr/>
          <p:nvPr/>
        </p:nvSpPr>
        <p:spPr>
          <a:xfrm>
            <a:off x="6705600" y="2743200"/>
            <a:ext cx="48387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Reduced neurobehavioral symptoms and improved ADL performance</a:t>
            </a:r>
            <a:endParaRPr lang="en-US" sz="1200" dirty="0"/>
          </a:p>
        </p:txBody>
      </p:sp>
      <p:sp>
        <p:nvSpPr>
          <p:cNvPr id="47" name="Text 12"/>
          <p:cNvSpPr/>
          <p:nvPr/>
        </p:nvSpPr>
        <p:spPr>
          <a:xfrm>
            <a:off x="6686550" y="3352800"/>
            <a:ext cx="1994356" cy="266700"/>
          </a:xfrm>
          <a:prstGeom prst="rect">
            <a:avLst/>
          </a:prstGeom>
          <a:noFill/>
          <a:ln/>
        </p:spPr>
        <p:txBody>
          <a:bodyPr vert="horz" wrap="square" lIns="0" tIns="0" rIns="0" bIns="0" rtlCol="0" anchor="t"/>
          <a:lstStyle/>
          <a:p>
            <a:pPr marL="0" indent="0">
              <a:lnSpc>
                <a:spcPts val="1500"/>
              </a:lnSpc>
              <a:buNone/>
            </a:pPr>
            <a:r>
              <a:rPr lang="en-US" sz="1050" dirty="0">
                <a:solidFill>
                  <a:srgbClr val="4B0082"/>
                </a:solidFill>
                <a:latin typeface="ui-sans-serif" pitchFamily="34" charset="0"/>
                <a:ea typeface="ui-sans-serif" pitchFamily="34" charset="-122"/>
                <a:cs typeface="ui-sans-serif" pitchFamily="34" charset="-120"/>
              </a:rPr>
              <a:t> Cognitive Benefits</a:t>
            </a:r>
            <a:endParaRPr lang="en-US" sz="1050" dirty="0"/>
          </a:p>
        </p:txBody>
      </p:sp>
      <p:sp>
        <p:nvSpPr>
          <p:cNvPr id="48" name="Text 13"/>
          <p:cNvSpPr/>
          <p:nvPr/>
        </p:nvSpPr>
        <p:spPr>
          <a:xfrm>
            <a:off x="10285809" y="3390900"/>
            <a:ext cx="1761649"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 VR-CI Applications</a:t>
            </a:r>
            <a:endParaRPr lang="en-US" sz="1050" dirty="0"/>
          </a:p>
        </p:txBody>
      </p:sp>
      <p:sp>
        <p:nvSpPr>
          <p:cNvPr id="49" name="Text 14"/>
          <p:cNvSpPr/>
          <p:nvPr/>
        </p:nvSpPr>
        <p:spPr>
          <a:xfrm>
            <a:off x="1066800" y="4724400"/>
            <a:ext cx="3308628"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Remote Monitoring Study</a:t>
            </a:r>
            <a:endParaRPr lang="en-US" sz="1500" dirty="0"/>
          </a:p>
        </p:txBody>
      </p:sp>
      <p:sp>
        <p:nvSpPr>
          <p:cNvPr id="50" name="Text 15"/>
          <p:cNvSpPr/>
          <p:nvPr/>
        </p:nvSpPr>
        <p:spPr>
          <a:xfrm>
            <a:off x="1066800" y="4991100"/>
            <a:ext cx="2757190"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mTBI Follow-up</a:t>
            </a:r>
            <a:endParaRPr lang="en-US" sz="1050" dirty="0"/>
          </a:p>
        </p:txBody>
      </p:sp>
      <p:sp>
        <p:nvSpPr>
          <p:cNvPr id="51" name="Text 16"/>
          <p:cNvSpPr/>
          <p:nvPr/>
        </p:nvSpPr>
        <p:spPr>
          <a:xfrm>
            <a:off x="952500" y="5295900"/>
            <a:ext cx="3992106"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67% participation rate at 3 days post-injury</a:t>
            </a:r>
            <a:endParaRPr lang="en-US" sz="1200" dirty="0"/>
          </a:p>
        </p:txBody>
      </p:sp>
      <p:sp>
        <p:nvSpPr>
          <p:cNvPr id="52" name="Text 17"/>
          <p:cNvSpPr/>
          <p:nvPr/>
        </p:nvSpPr>
        <p:spPr>
          <a:xfrm>
            <a:off x="952500" y="5600700"/>
            <a:ext cx="3509724"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57.5% at 1 month, 47.5% at 3 months</a:t>
            </a:r>
            <a:endParaRPr lang="en-US" sz="1200" dirty="0"/>
          </a:p>
        </p:txBody>
      </p:sp>
      <p:sp>
        <p:nvSpPr>
          <p:cNvPr id="53" name="Text 18"/>
          <p:cNvSpPr/>
          <p:nvPr/>
        </p:nvSpPr>
        <p:spPr>
          <a:xfrm>
            <a:off x="971550" y="5981700"/>
            <a:ext cx="2015966" cy="266700"/>
          </a:xfrm>
          <a:prstGeom prst="rect">
            <a:avLst/>
          </a:prstGeom>
          <a:noFill/>
          <a:ln/>
        </p:spPr>
        <p:txBody>
          <a:bodyPr vert="horz" wrap="square" lIns="0" tIns="0" rIns="0" bIns="0" rtlCol="0" anchor="t"/>
          <a:lstStyle/>
          <a:p>
            <a:pPr marL="0" indent="0">
              <a:lnSpc>
                <a:spcPts val="1500"/>
              </a:lnSpc>
              <a:buNone/>
            </a:pPr>
            <a:r>
              <a:rPr lang="en-US" sz="1050" dirty="0">
                <a:solidFill>
                  <a:srgbClr val="4B0082"/>
                </a:solidFill>
                <a:latin typeface="ui-sans-serif" pitchFamily="34" charset="0"/>
                <a:ea typeface="ui-sans-serif" pitchFamily="34" charset="-122"/>
                <a:cs typeface="ui-sans-serif" pitchFamily="34" charset="-120"/>
              </a:rPr>
              <a:t> High Engagement</a:t>
            </a:r>
            <a:endParaRPr lang="en-US" sz="1050" dirty="0"/>
          </a:p>
        </p:txBody>
      </p:sp>
      <p:sp>
        <p:nvSpPr>
          <p:cNvPr id="54" name="Text 19"/>
          <p:cNvSpPr/>
          <p:nvPr/>
        </p:nvSpPr>
        <p:spPr>
          <a:xfrm>
            <a:off x="4718745" y="6019800"/>
            <a:ext cx="1458397"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 Digital Tracking</a:t>
            </a:r>
            <a:endParaRPr lang="en-US" sz="1050" dirty="0"/>
          </a:p>
        </p:txBody>
      </p:sp>
      <p:sp>
        <p:nvSpPr>
          <p:cNvPr id="55" name="Text 20"/>
          <p:cNvSpPr/>
          <p:nvPr/>
        </p:nvSpPr>
        <p:spPr>
          <a:xfrm>
            <a:off x="6858000" y="4724400"/>
            <a:ext cx="3302020"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Digital Assessment Study</a:t>
            </a:r>
            <a:endParaRPr lang="en-US" sz="1500" dirty="0"/>
          </a:p>
        </p:txBody>
      </p:sp>
      <p:sp>
        <p:nvSpPr>
          <p:cNvPr id="56" name="Text 21"/>
          <p:cNvSpPr/>
          <p:nvPr/>
        </p:nvSpPr>
        <p:spPr>
          <a:xfrm>
            <a:off x="6858000" y="4991100"/>
            <a:ext cx="2751683"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ABI Patients</a:t>
            </a:r>
            <a:endParaRPr lang="en-US" sz="1050" dirty="0"/>
          </a:p>
        </p:txBody>
      </p:sp>
      <p:sp>
        <p:nvSpPr>
          <p:cNvPr id="57" name="Text 22"/>
          <p:cNvSpPr/>
          <p:nvPr/>
        </p:nvSpPr>
        <p:spPr>
          <a:xfrm>
            <a:off x="6705600" y="5295900"/>
            <a:ext cx="2824817"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94% completion rate for d-NPA</a:t>
            </a:r>
            <a:endParaRPr lang="en-US" sz="1200" dirty="0"/>
          </a:p>
        </p:txBody>
      </p:sp>
      <p:sp>
        <p:nvSpPr>
          <p:cNvPr id="58" name="Text 23"/>
          <p:cNvSpPr/>
          <p:nvPr/>
        </p:nvSpPr>
        <p:spPr>
          <a:xfrm>
            <a:off x="6705600" y="5600700"/>
            <a:ext cx="4127123"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Developed new norms for digital assessment</a:t>
            </a:r>
            <a:endParaRPr lang="en-US" sz="1200" dirty="0"/>
          </a:p>
        </p:txBody>
      </p:sp>
      <p:sp>
        <p:nvSpPr>
          <p:cNvPr id="59" name="Text 24"/>
          <p:cNvSpPr/>
          <p:nvPr/>
        </p:nvSpPr>
        <p:spPr>
          <a:xfrm>
            <a:off x="6657975" y="5981700"/>
            <a:ext cx="1296769" cy="266700"/>
          </a:xfrm>
          <a:prstGeom prst="rect">
            <a:avLst/>
          </a:prstGeom>
          <a:noFill/>
          <a:ln/>
        </p:spPr>
        <p:txBody>
          <a:bodyPr vert="horz" wrap="square" lIns="0" tIns="0" rIns="0" bIns="0" rtlCol="0" anchor="t"/>
          <a:lstStyle/>
          <a:p>
            <a:pPr marL="0" indent="0">
              <a:lnSpc>
                <a:spcPts val="1500"/>
              </a:lnSpc>
              <a:buNone/>
            </a:pPr>
            <a:r>
              <a:rPr lang="en-US" sz="1050" dirty="0">
                <a:solidFill>
                  <a:srgbClr val="4B0082"/>
                </a:solidFill>
                <a:latin typeface="ui-sans-serif" pitchFamily="34" charset="0"/>
                <a:ea typeface="ui-sans-serif" pitchFamily="34" charset="-122"/>
                <a:cs typeface="ui-sans-serif" pitchFamily="34" charset="-120"/>
              </a:rPr>
              <a:t> Feasibility</a:t>
            </a:r>
            <a:endParaRPr lang="en-US" sz="1050" dirty="0"/>
          </a:p>
        </p:txBody>
      </p:sp>
      <p:sp>
        <p:nvSpPr>
          <p:cNvPr id="60" name="Text 25"/>
          <p:cNvSpPr/>
          <p:nvPr/>
        </p:nvSpPr>
        <p:spPr>
          <a:xfrm>
            <a:off x="10004971" y="6019800"/>
            <a:ext cx="2030075"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 d-NPA Implementation</a:t>
            </a:r>
            <a:endParaRPr lang="en-US" sz="1050" dirty="0"/>
          </a:p>
        </p:txBody>
      </p:sp>
      <p:sp>
        <p:nvSpPr>
          <p:cNvPr id="61" name="Text 26"/>
          <p:cNvSpPr/>
          <p:nvPr/>
        </p:nvSpPr>
        <p:spPr>
          <a:xfrm>
            <a:off x="800100" y="6344093"/>
            <a:ext cx="13258800" cy="2667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 </a:t>
            </a:r>
            <a:r>
              <a:rPr lang="en-US" sz="1350" b="1" dirty="0">
                <a:solidFill>
                  <a:srgbClr val="FFFFFF"/>
                </a:solidFill>
                <a:latin typeface="ui-sans-serif" pitchFamily="34" charset="0"/>
                <a:ea typeface="ui-sans-serif" pitchFamily="34" charset="-122"/>
                <a:cs typeface="ui-sans-serif" pitchFamily="34" charset="-120"/>
              </a:rPr>
              <a:t>Key Insight:</a:t>
            </a:r>
            <a:r>
              <a:rPr lang="en-US" sz="1350" dirty="0">
                <a:solidFill>
                  <a:srgbClr val="FFFFFF"/>
                </a:solidFill>
                <a:latin typeface="ui-sans-serif" pitchFamily="34" charset="0"/>
                <a:ea typeface="ui-sans-serif" pitchFamily="34" charset="-122"/>
                <a:cs typeface="ui-sans-serif" pitchFamily="34" charset="-120"/>
              </a:rPr>
              <a:t> Digital interventions show promise across diverse settings, with technology adoption influencing engagement.</a:t>
            </a:r>
            <a:endParaRPr lang="en-US" sz="1350" dirty="0"/>
          </a:p>
        </p:txBody>
      </p:sp>
      <p:sp>
        <p:nvSpPr>
          <p:cNvPr id="62" name="Text 27"/>
          <p:cNvSpPr/>
          <p:nvPr/>
        </p:nvSpPr>
        <p:spPr>
          <a:xfrm>
            <a:off x="7785497" y="663959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23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181100"/>
            <a:ext cx="4565600" cy="4229100"/>
          </a:xfrm>
          <a:prstGeom prst="rect">
            <a:avLst/>
          </a:prstGeom>
        </p:spPr>
      </p:pic>
      <p:pic>
        <p:nvPicPr>
          <p:cNvPr id="6" name="Image 4" descr="preencoded.png"/>
          <p:cNvPicPr>
            <a:picLocks noChangeAspect="1"/>
          </p:cNvPicPr>
          <p:nvPr/>
        </p:nvPicPr>
        <p:blipFill>
          <a:blip r:embed="rId7"/>
          <a:stretch>
            <a:fillRect/>
          </a:stretch>
        </p:blipFill>
        <p:spPr>
          <a:xfrm>
            <a:off x="685800" y="1438275"/>
            <a:ext cx="228600" cy="228600"/>
          </a:xfrm>
          <a:prstGeom prst="rect">
            <a:avLst/>
          </a:prstGeom>
        </p:spPr>
      </p:pic>
      <p:pic>
        <p:nvPicPr>
          <p:cNvPr id="7" name="Image 5" descr="preencoded.png"/>
          <p:cNvPicPr>
            <a:picLocks noChangeAspect="1"/>
          </p:cNvPicPr>
          <p:nvPr/>
        </p:nvPicPr>
        <p:blipFill>
          <a:blip r:embed="rId8"/>
          <a:stretch>
            <a:fillRect/>
          </a:stretch>
        </p:blipFill>
        <p:spPr>
          <a:xfrm>
            <a:off x="685800" y="1866900"/>
            <a:ext cx="304800" cy="381000"/>
          </a:xfrm>
          <a:prstGeom prst="rect">
            <a:avLst/>
          </a:prstGeom>
        </p:spPr>
      </p:pic>
      <p:pic>
        <p:nvPicPr>
          <p:cNvPr id="8" name="Image 6" descr="preencoded.png"/>
          <p:cNvPicPr>
            <a:picLocks noChangeAspect="1"/>
          </p:cNvPicPr>
          <p:nvPr/>
        </p:nvPicPr>
        <p:blipFill>
          <a:blip r:embed="rId9"/>
          <a:stretch>
            <a:fillRect/>
          </a:stretch>
        </p:blipFill>
        <p:spPr>
          <a:xfrm>
            <a:off x="762000" y="1971675"/>
            <a:ext cx="152400" cy="152400"/>
          </a:xfrm>
          <a:prstGeom prst="rect">
            <a:avLst/>
          </a:prstGeom>
        </p:spPr>
      </p:pic>
      <p:pic>
        <p:nvPicPr>
          <p:cNvPr id="9" name="Image 7" descr="preencoded.png"/>
          <p:cNvPicPr>
            <a:picLocks noChangeAspect="1"/>
          </p:cNvPicPr>
          <p:nvPr/>
        </p:nvPicPr>
        <p:blipFill>
          <a:blip r:embed="rId10"/>
          <a:stretch>
            <a:fillRect/>
          </a:stretch>
        </p:blipFill>
        <p:spPr>
          <a:xfrm>
            <a:off x="685800" y="2667000"/>
            <a:ext cx="266700" cy="381000"/>
          </a:xfrm>
          <a:prstGeom prst="rect">
            <a:avLst/>
          </a:prstGeom>
        </p:spPr>
      </p:pic>
      <p:pic>
        <p:nvPicPr>
          <p:cNvPr id="10" name="Image 8" descr="preencoded.png"/>
          <p:cNvPicPr>
            <a:picLocks noChangeAspect="1"/>
          </p:cNvPicPr>
          <p:nvPr/>
        </p:nvPicPr>
        <p:blipFill>
          <a:blip r:embed="rId11"/>
          <a:stretch>
            <a:fillRect/>
          </a:stretch>
        </p:blipFill>
        <p:spPr>
          <a:xfrm>
            <a:off x="762000" y="2771775"/>
            <a:ext cx="114300" cy="152400"/>
          </a:xfrm>
          <a:prstGeom prst="rect">
            <a:avLst/>
          </a:prstGeom>
        </p:spPr>
      </p:pic>
      <p:pic>
        <p:nvPicPr>
          <p:cNvPr id="11" name="Image 9" descr="preencoded.png"/>
          <p:cNvPicPr>
            <a:picLocks noChangeAspect="1"/>
          </p:cNvPicPr>
          <p:nvPr/>
        </p:nvPicPr>
        <p:blipFill>
          <a:blip r:embed="rId8"/>
          <a:stretch>
            <a:fillRect/>
          </a:stretch>
        </p:blipFill>
        <p:spPr>
          <a:xfrm>
            <a:off x="685800" y="3238500"/>
            <a:ext cx="304800" cy="381000"/>
          </a:xfrm>
          <a:prstGeom prst="rect">
            <a:avLst/>
          </a:prstGeom>
        </p:spPr>
      </p:pic>
      <p:pic>
        <p:nvPicPr>
          <p:cNvPr id="12" name="Image 10" descr="preencoded.png"/>
          <p:cNvPicPr>
            <a:picLocks noChangeAspect="1"/>
          </p:cNvPicPr>
          <p:nvPr/>
        </p:nvPicPr>
        <p:blipFill>
          <a:blip r:embed="rId12"/>
          <a:stretch>
            <a:fillRect/>
          </a:stretch>
        </p:blipFill>
        <p:spPr>
          <a:xfrm>
            <a:off x="762000" y="3343275"/>
            <a:ext cx="152400" cy="152400"/>
          </a:xfrm>
          <a:prstGeom prst="rect">
            <a:avLst/>
          </a:prstGeom>
        </p:spPr>
      </p:pic>
      <p:pic>
        <p:nvPicPr>
          <p:cNvPr id="13" name="Image 11" descr="preencoded.png"/>
          <p:cNvPicPr>
            <a:picLocks noChangeAspect="1"/>
          </p:cNvPicPr>
          <p:nvPr/>
        </p:nvPicPr>
        <p:blipFill>
          <a:blip r:embed="rId8"/>
          <a:stretch>
            <a:fillRect/>
          </a:stretch>
        </p:blipFill>
        <p:spPr>
          <a:xfrm>
            <a:off x="685800" y="3810000"/>
            <a:ext cx="304800" cy="381000"/>
          </a:xfrm>
          <a:prstGeom prst="rect">
            <a:avLst/>
          </a:prstGeom>
        </p:spPr>
      </p:pic>
      <p:pic>
        <p:nvPicPr>
          <p:cNvPr id="14" name="Image 12" descr="preencoded.png"/>
          <p:cNvPicPr>
            <a:picLocks noChangeAspect="1"/>
          </p:cNvPicPr>
          <p:nvPr/>
        </p:nvPicPr>
        <p:blipFill>
          <a:blip r:embed="rId13"/>
          <a:stretch>
            <a:fillRect/>
          </a:stretch>
        </p:blipFill>
        <p:spPr>
          <a:xfrm>
            <a:off x="762000" y="3914775"/>
            <a:ext cx="152400" cy="152400"/>
          </a:xfrm>
          <a:prstGeom prst="rect">
            <a:avLst/>
          </a:prstGeom>
        </p:spPr>
      </p:pic>
      <p:pic>
        <p:nvPicPr>
          <p:cNvPr id="15" name="Image 13" descr="preencoded.png"/>
          <p:cNvPicPr>
            <a:picLocks noChangeAspect="1"/>
          </p:cNvPicPr>
          <p:nvPr/>
        </p:nvPicPr>
        <p:blipFill>
          <a:blip r:embed="rId14"/>
          <a:stretch>
            <a:fillRect/>
          </a:stretch>
        </p:blipFill>
        <p:spPr>
          <a:xfrm>
            <a:off x="685800" y="4381500"/>
            <a:ext cx="342900" cy="381000"/>
          </a:xfrm>
          <a:prstGeom prst="rect">
            <a:avLst/>
          </a:prstGeom>
        </p:spPr>
      </p:pic>
      <p:pic>
        <p:nvPicPr>
          <p:cNvPr id="16" name="Image 14" descr="preencoded.png"/>
          <p:cNvPicPr>
            <a:picLocks noChangeAspect="1"/>
          </p:cNvPicPr>
          <p:nvPr/>
        </p:nvPicPr>
        <p:blipFill>
          <a:blip r:embed="rId15"/>
          <a:stretch>
            <a:fillRect/>
          </a:stretch>
        </p:blipFill>
        <p:spPr>
          <a:xfrm>
            <a:off x="762000" y="4486275"/>
            <a:ext cx="190500" cy="152400"/>
          </a:xfrm>
          <a:prstGeom prst="rect">
            <a:avLst/>
          </a:prstGeom>
        </p:spPr>
      </p:pic>
      <p:pic>
        <p:nvPicPr>
          <p:cNvPr id="17" name="Image 15" descr="preencoded.png"/>
          <p:cNvPicPr>
            <a:picLocks noChangeAspect="1"/>
          </p:cNvPicPr>
          <p:nvPr/>
        </p:nvPicPr>
        <p:blipFill>
          <a:blip r:embed="rId16"/>
          <a:stretch>
            <a:fillRect/>
          </a:stretch>
        </p:blipFill>
        <p:spPr>
          <a:xfrm>
            <a:off x="5251400" y="1209675"/>
            <a:ext cx="171450" cy="228600"/>
          </a:xfrm>
          <a:prstGeom prst="rect">
            <a:avLst/>
          </a:prstGeom>
        </p:spPr>
      </p:pic>
      <p:pic>
        <p:nvPicPr>
          <p:cNvPr id="18" name="Image 16" descr="preencoded.png"/>
          <p:cNvPicPr>
            <a:picLocks noChangeAspect="1"/>
          </p:cNvPicPr>
          <p:nvPr/>
        </p:nvPicPr>
        <p:blipFill>
          <a:blip r:embed="rId17"/>
          <a:stretch>
            <a:fillRect/>
          </a:stretch>
        </p:blipFill>
        <p:spPr>
          <a:xfrm>
            <a:off x="5251400" y="1638300"/>
            <a:ext cx="3165425" cy="1333500"/>
          </a:xfrm>
          <a:prstGeom prst="rect">
            <a:avLst/>
          </a:prstGeom>
        </p:spPr>
      </p:pic>
      <p:pic>
        <p:nvPicPr>
          <p:cNvPr id="19" name="Image 17" descr="preencoded.png"/>
          <p:cNvPicPr>
            <a:picLocks noChangeAspect="1"/>
          </p:cNvPicPr>
          <p:nvPr/>
        </p:nvPicPr>
        <p:blipFill>
          <a:blip r:embed="rId18"/>
          <a:stretch>
            <a:fillRect/>
          </a:stretch>
        </p:blipFill>
        <p:spPr>
          <a:xfrm>
            <a:off x="5403800" y="1790700"/>
            <a:ext cx="342900" cy="381000"/>
          </a:xfrm>
          <a:prstGeom prst="rect">
            <a:avLst/>
          </a:prstGeom>
        </p:spPr>
      </p:pic>
      <p:pic>
        <p:nvPicPr>
          <p:cNvPr id="20" name="Image 18" descr="preencoded.png"/>
          <p:cNvPicPr>
            <a:picLocks noChangeAspect="1"/>
          </p:cNvPicPr>
          <p:nvPr/>
        </p:nvPicPr>
        <p:blipFill>
          <a:blip r:embed="rId19"/>
          <a:stretch>
            <a:fillRect/>
          </a:stretch>
        </p:blipFill>
        <p:spPr>
          <a:xfrm>
            <a:off x="5480000" y="1895475"/>
            <a:ext cx="190500" cy="152400"/>
          </a:xfrm>
          <a:prstGeom prst="rect">
            <a:avLst/>
          </a:prstGeom>
        </p:spPr>
      </p:pic>
      <p:pic>
        <p:nvPicPr>
          <p:cNvPr id="21" name="Image 19" descr="preencoded.png"/>
          <p:cNvPicPr>
            <a:picLocks noChangeAspect="1"/>
          </p:cNvPicPr>
          <p:nvPr/>
        </p:nvPicPr>
        <p:blipFill>
          <a:blip r:embed="rId20"/>
          <a:stretch>
            <a:fillRect/>
          </a:stretch>
        </p:blipFill>
        <p:spPr>
          <a:xfrm>
            <a:off x="8569226" y="1638300"/>
            <a:ext cx="3165425" cy="1333500"/>
          </a:xfrm>
          <a:prstGeom prst="rect">
            <a:avLst/>
          </a:prstGeom>
        </p:spPr>
      </p:pic>
      <p:pic>
        <p:nvPicPr>
          <p:cNvPr id="22" name="Image 20" descr="preencoded.png"/>
          <p:cNvPicPr>
            <a:picLocks noChangeAspect="1"/>
          </p:cNvPicPr>
          <p:nvPr/>
        </p:nvPicPr>
        <p:blipFill>
          <a:blip r:embed="rId21"/>
          <a:stretch>
            <a:fillRect/>
          </a:stretch>
        </p:blipFill>
        <p:spPr>
          <a:xfrm>
            <a:off x="8721626" y="1790700"/>
            <a:ext cx="323850" cy="381000"/>
          </a:xfrm>
          <a:prstGeom prst="rect">
            <a:avLst/>
          </a:prstGeom>
        </p:spPr>
      </p:pic>
      <p:pic>
        <p:nvPicPr>
          <p:cNvPr id="23" name="Image 21" descr="preencoded.png"/>
          <p:cNvPicPr>
            <a:picLocks noChangeAspect="1"/>
          </p:cNvPicPr>
          <p:nvPr/>
        </p:nvPicPr>
        <p:blipFill>
          <a:blip r:embed="rId22"/>
          <a:stretch>
            <a:fillRect/>
          </a:stretch>
        </p:blipFill>
        <p:spPr>
          <a:xfrm>
            <a:off x="8797826" y="1895475"/>
            <a:ext cx="171450" cy="152400"/>
          </a:xfrm>
          <a:prstGeom prst="rect">
            <a:avLst/>
          </a:prstGeom>
        </p:spPr>
      </p:pic>
      <p:pic>
        <p:nvPicPr>
          <p:cNvPr id="24" name="Image 22" descr="preencoded.png"/>
          <p:cNvPicPr>
            <a:picLocks noChangeAspect="1"/>
          </p:cNvPicPr>
          <p:nvPr/>
        </p:nvPicPr>
        <p:blipFill>
          <a:blip r:embed="rId17"/>
          <a:stretch>
            <a:fillRect/>
          </a:stretch>
        </p:blipFill>
        <p:spPr>
          <a:xfrm>
            <a:off x="5251400" y="3124200"/>
            <a:ext cx="3165425" cy="1333500"/>
          </a:xfrm>
          <a:prstGeom prst="rect">
            <a:avLst/>
          </a:prstGeom>
        </p:spPr>
      </p:pic>
      <p:pic>
        <p:nvPicPr>
          <p:cNvPr id="25" name="Image 23" descr="preencoded.png"/>
          <p:cNvPicPr>
            <a:picLocks noChangeAspect="1"/>
          </p:cNvPicPr>
          <p:nvPr/>
        </p:nvPicPr>
        <p:blipFill>
          <a:blip r:embed="rId23"/>
          <a:stretch>
            <a:fillRect/>
          </a:stretch>
        </p:blipFill>
        <p:spPr>
          <a:xfrm>
            <a:off x="5403800" y="3276600"/>
            <a:ext cx="304800" cy="381000"/>
          </a:xfrm>
          <a:prstGeom prst="rect">
            <a:avLst/>
          </a:prstGeom>
        </p:spPr>
      </p:pic>
      <p:pic>
        <p:nvPicPr>
          <p:cNvPr id="26" name="Image 24" descr="preencoded.png"/>
          <p:cNvPicPr>
            <a:picLocks noChangeAspect="1"/>
          </p:cNvPicPr>
          <p:nvPr/>
        </p:nvPicPr>
        <p:blipFill>
          <a:blip r:embed="rId24"/>
          <a:stretch>
            <a:fillRect/>
          </a:stretch>
        </p:blipFill>
        <p:spPr>
          <a:xfrm>
            <a:off x="5480000" y="3381375"/>
            <a:ext cx="152400" cy="152400"/>
          </a:xfrm>
          <a:prstGeom prst="rect">
            <a:avLst/>
          </a:prstGeom>
        </p:spPr>
      </p:pic>
      <p:pic>
        <p:nvPicPr>
          <p:cNvPr id="27" name="Image 25" descr="preencoded.png"/>
          <p:cNvPicPr>
            <a:picLocks noChangeAspect="1"/>
          </p:cNvPicPr>
          <p:nvPr/>
        </p:nvPicPr>
        <p:blipFill>
          <a:blip r:embed="rId25"/>
          <a:stretch>
            <a:fillRect/>
          </a:stretch>
        </p:blipFill>
        <p:spPr>
          <a:xfrm>
            <a:off x="8569226" y="3124200"/>
            <a:ext cx="3165425" cy="1333500"/>
          </a:xfrm>
          <a:prstGeom prst="rect">
            <a:avLst/>
          </a:prstGeom>
        </p:spPr>
      </p:pic>
      <p:pic>
        <p:nvPicPr>
          <p:cNvPr id="28" name="Image 26" descr="preencoded.png"/>
          <p:cNvPicPr>
            <a:picLocks noChangeAspect="1"/>
          </p:cNvPicPr>
          <p:nvPr/>
        </p:nvPicPr>
        <p:blipFill>
          <a:blip r:embed="rId26"/>
          <a:stretch>
            <a:fillRect/>
          </a:stretch>
        </p:blipFill>
        <p:spPr>
          <a:xfrm>
            <a:off x="8721626" y="3276600"/>
            <a:ext cx="342900" cy="381000"/>
          </a:xfrm>
          <a:prstGeom prst="rect">
            <a:avLst/>
          </a:prstGeom>
        </p:spPr>
      </p:pic>
      <p:pic>
        <p:nvPicPr>
          <p:cNvPr id="29" name="Image 27" descr="preencoded.png"/>
          <p:cNvPicPr>
            <a:picLocks noChangeAspect="1"/>
          </p:cNvPicPr>
          <p:nvPr/>
        </p:nvPicPr>
        <p:blipFill>
          <a:blip r:embed="rId27"/>
          <a:stretch>
            <a:fillRect/>
          </a:stretch>
        </p:blipFill>
        <p:spPr>
          <a:xfrm>
            <a:off x="8797826" y="3381375"/>
            <a:ext cx="190500" cy="152400"/>
          </a:xfrm>
          <a:prstGeom prst="rect">
            <a:avLst/>
          </a:prstGeom>
        </p:spPr>
      </p:pic>
      <p:pic>
        <p:nvPicPr>
          <p:cNvPr id="30" name="Image 28" descr="preencoded.png"/>
          <p:cNvPicPr>
            <a:picLocks noChangeAspect="1"/>
          </p:cNvPicPr>
          <p:nvPr/>
        </p:nvPicPr>
        <p:blipFill>
          <a:blip r:embed="rId28"/>
          <a:stretch>
            <a:fillRect/>
          </a:stretch>
        </p:blipFill>
        <p:spPr>
          <a:xfrm>
            <a:off x="5251400" y="4648200"/>
            <a:ext cx="6483251" cy="762000"/>
          </a:xfrm>
          <a:prstGeom prst="rect">
            <a:avLst/>
          </a:prstGeom>
        </p:spPr>
      </p:pic>
      <p:pic>
        <p:nvPicPr>
          <p:cNvPr id="31" name="Image 29" descr="preencoded.png"/>
          <p:cNvPicPr>
            <a:picLocks noChangeAspect="1"/>
          </p:cNvPicPr>
          <p:nvPr/>
        </p:nvPicPr>
        <p:blipFill>
          <a:blip r:embed="rId29"/>
          <a:stretch>
            <a:fillRect/>
          </a:stretch>
        </p:blipFill>
        <p:spPr>
          <a:xfrm>
            <a:off x="5403800" y="4838700"/>
            <a:ext cx="142875" cy="266700"/>
          </a:xfrm>
          <a:prstGeom prst="rect">
            <a:avLst/>
          </a:prstGeom>
        </p:spPr>
      </p:pic>
      <p:sp>
        <p:nvSpPr>
          <p:cNvPr id="32"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Conclusion and Recommendations</a:t>
            </a:r>
            <a:endParaRPr lang="en-US" sz="2700" dirty="0"/>
          </a:p>
        </p:txBody>
      </p:sp>
      <p:sp>
        <p:nvSpPr>
          <p:cNvPr id="33" name="Text 1"/>
          <p:cNvSpPr/>
          <p:nvPr/>
        </p:nvSpPr>
        <p:spPr>
          <a:xfrm>
            <a:off x="990600" y="1409700"/>
            <a:ext cx="410840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 Key Findings</a:t>
            </a:r>
            <a:endParaRPr lang="en-US" sz="1800" dirty="0"/>
          </a:p>
        </p:txBody>
      </p:sp>
      <p:sp>
        <p:nvSpPr>
          <p:cNvPr id="34" name="Text 2"/>
          <p:cNvSpPr/>
          <p:nvPr/>
        </p:nvSpPr>
        <p:spPr>
          <a:xfrm>
            <a:off x="1104900" y="1866900"/>
            <a:ext cx="3689300" cy="6858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High-quality evidence confirms digital interventions are effective for common mental health conditions</a:t>
            </a:r>
            <a:endParaRPr lang="en-US" sz="1200" dirty="0"/>
          </a:p>
        </p:txBody>
      </p:sp>
      <p:sp>
        <p:nvSpPr>
          <p:cNvPr id="35" name="Text 3"/>
          <p:cNvSpPr/>
          <p:nvPr/>
        </p:nvSpPr>
        <p:spPr>
          <a:xfrm>
            <a:off x="1066800" y="2667000"/>
            <a:ext cx="37274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Mobile technology enhances psychological therapies with medium to large effects</a:t>
            </a:r>
            <a:endParaRPr lang="en-US" sz="1200" dirty="0"/>
          </a:p>
        </p:txBody>
      </p:sp>
      <p:sp>
        <p:nvSpPr>
          <p:cNvPr id="36" name="Text 4"/>
          <p:cNvSpPr/>
          <p:nvPr/>
        </p:nvSpPr>
        <p:spPr>
          <a:xfrm>
            <a:off x="1104900" y="3238500"/>
            <a:ext cx="36893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Effective implementation in low/middle-income countries</a:t>
            </a:r>
            <a:endParaRPr lang="en-US" sz="1200" dirty="0"/>
          </a:p>
        </p:txBody>
      </p:sp>
      <p:sp>
        <p:nvSpPr>
          <p:cNvPr id="37" name="Text 5"/>
          <p:cNvSpPr/>
          <p:nvPr/>
        </p:nvSpPr>
        <p:spPr>
          <a:xfrm>
            <a:off x="1104900" y="3810000"/>
            <a:ext cx="36893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Digital platforms provide structured therapeutic support for TBI patients</a:t>
            </a:r>
            <a:endParaRPr lang="en-US" sz="1200" dirty="0"/>
          </a:p>
        </p:txBody>
      </p:sp>
      <p:sp>
        <p:nvSpPr>
          <p:cNvPr id="38" name="Text 6"/>
          <p:cNvSpPr/>
          <p:nvPr/>
        </p:nvSpPr>
        <p:spPr>
          <a:xfrm>
            <a:off x="1143000" y="4381500"/>
            <a:ext cx="36512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VR-based cognitive interventions show particular promise for cognitive rehabilitation</a:t>
            </a:r>
            <a:endParaRPr lang="en-US" sz="1200" dirty="0"/>
          </a:p>
        </p:txBody>
      </p:sp>
      <p:sp>
        <p:nvSpPr>
          <p:cNvPr id="39" name="Text 7"/>
          <p:cNvSpPr/>
          <p:nvPr/>
        </p:nvSpPr>
        <p:spPr>
          <a:xfrm>
            <a:off x="5499050" y="1181100"/>
            <a:ext cx="7779901"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 Recommendations for Healthcare Professionals</a:t>
            </a:r>
            <a:endParaRPr lang="en-US" sz="1800" dirty="0"/>
          </a:p>
        </p:txBody>
      </p:sp>
      <p:sp>
        <p:nvSpPr>
          <p:cNvPr id="40" name="Text 8"/>
          <p:cNvSpPr/>
          <p:nvPr/>
        </p:nvSpPr>
        <p:spPr>
          <a:xfrm>
            <a:off x="5822900" y="1866900"/>
            <a:ext cx="2688729" cy="228600"/>
          </a:xfrm>
          <a:prstGeom prst="rect">
            <a:avLst/>
          </a:prstGeom>
          <a:noFill/>
          <a:ln/>
        </p:spPr>
        <p:txBody>
          <a:bodyPr vert="horz" wrap="square" lIns="0" tIns="0" rIns="0" bIns="0" rtlCol="0" anchor="t"/>
          <a:lstStyle/>
          <a:p>
            <a:pPr marL="0" indent="0">
              <a:lnSpc>
                <a:spcPts val="1800"/>
              </a:lnSpc>
              <a:buNone/>
            </a:pPr>
            <a:r>
              <a:rPr lang="en-US" sz="1200" dirty="0">
                <a:solidFill>
                  <a:srgbClr val="E9D5FF"/>
                </a:solidFill>
                <a:latin typeface="ui-sans-serif" pitchFamily="34" charset="0"/>
                <a:ea typeface="ui-sans-serif" pitchFamily="34" charset="-122"/>
                <a:cs typeface="ui-sans-serif" pitchFamily="34" charset="-120"/>
              </a:rPr>
              <a:t>Assess Technology Readiness</a:t>
            </a:r>
            <a:endParaRPr lang="en-US" sz="1200" dirty="0"/>
          </a:p>
        </p:txBody>
      </p:sp>
      <p:sp>
        <p:nvSpPr>
          <p:cNvPr id="41" name="Text 9"/>
          <p:cNvSpPr/>
          <p:nvPr/>
        </p:nvSpPr>
        <p:spPr>
          <a:xfrm>
            <a:off x="5403800" y="2247900"/>
            <a:ext cx="2860625" cy="5715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Evaluate patients' baseline technology comfort levels as they influence treatment engagement</a:t>
            </a:r>
            <a:endParaRPr lang="en-US" sz="1050" dirty="0"/>
          </a:p>
        </p:txBody>
      </p:sp>
      <p:sp>
        <p:nvSpPr>
          <p:cNvPr id="42" name="Text 10"/>
          <p:cNvSpPr/>
          <p:nvPr/>
        </p:nvSpPr>
        <p:spPr>
          <a:xfrm>
            <a:off x="9121676" y="1866900"/>
            <a:ext cx="2001500" cy="228600"/>
          </a:xfrm>
          <a:prstGeom prst="rect">
            <a:avLst/>
          </a:prstGeom>
          <a:noFill/>
          <a:ln/>
        </p:spPr>
        <p:txBody>
          <a:bodyPr vert="horz" wrap="square" lIns="0" tIns="0" rIns="0" bIns="0" rtlCol="0" anchor="t"/>
          <a:lstStyle/>
          <a:p>
            <a:pPr marL="0" indent="0">
              <a:lnSpc>
                <a:spcPts val="1800"/>
              </a:lnSpc>
              <a:buNone/>
            </a:pPr>
            <a:r>
              <a:rPr lang="en-US" sz="1200" dirty="0">
                <a:solidFill>
                  <a:srgbClr val="E9D5FF"/>
                </a:solidFill>
                <a:latin typeface="ui-sans-serif" pitchFamily="34" charset="0"/>
                <a:ea typeface="ui-sans-serif" pitchFamily="34" charset="-122"/>
                <a:cs typeface="ui-sans-serif" pitchFamily="34" charset="-120"/>
              </a:rPr>
              <a:t>Integrate Digital Tools</a:t>
            </a:r>
            <a:endParaRPr lang="en-US" sz="1200" dirty="0"/>
          </a:p>
        </p:txBody>
      </p:sp>
      <p:sp>
        <p:nvSpPr>
          <p:cNvPr id="43" name="Text 11"/>
          <p:cNvSpPr/>
          <p:nvPr/>
        </p:nvSpPr>
        <p:spPr>
          <a:xfrm>
            <a:off x="8721626" y="2247900"/>
            <a:ext cx="2860625" cy="5715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Incorporate evidence-based digital interventions into standard care pathways for TBI patients</a:t>
            </a:r>
            <a:endParaRPr lang="en-US" sz="1050" dirty="0"/>
          </a:p>
        </p:txBody>
      </p:sp>
      <p:sp>
        <p:nvSpPr>
          <p:cNvPr id="44" name="Text 12"/>
          <p:cNvSpPr/>
          <p:nvPr/>
        </p:nvSpPr>
        <p:spPr>
          <a:xfrm>
            <a:off x="5784800" y="3352800"/>
            <a:ext cx="1741825" cy="228600"/>
          </a:xfrm>
          <a:prstGeom prst="rect">
            <a:avLst/>
          </a:prstGeom>
          <a:noFill/>
          <a:ln/>
        </p:spPr>
        <p:txBody>
          <a:bodyPr vert="horz" wrap="square" lIns="0" tIns="0" rIns="0" bIns="0" rtlCol="0" anchor="t"/>
          <a:lstStyle/>
          <a:p>
            <a:pPr marL="0" indent="0">
              <a:lnSpc>
                <a:spcPts val="1800"/>
              </a:lnSpc>
              <a:buNone/>
            </a:pPr>
            <a:r>
              <a:rPr lang="en-US" sz="1200" dirty="0">
                <a:solidFill>
                  <a:srgbClr val="E9D5FF"/>
                </a:solidFill>
                <a:latin typeface="ui-sans-serif" pitchFamily="34" charset="0"/>
                <a:ea typeface="ui-sans-serif" pitchFamily="34" charset="-122"/>
                <a:cs typeface="ui-sans-serif" pitchFamily="34" charset="-120"/>
              </a:rPr>
              <a:t>Remote Monitoring</a:t>
            </a:r>
            <a:endParaRPr lang="en-US" sz="1200" dirty="0"/>
          </a:p>
        </p:txBody>
      </p:sp>
      <p:sp>
        <p:nvSpPr>
          <p:cNvPr id="45" name="Text 13"/>
          <p:cNvSpPr/>
          <p:nvPr/>
        </p:nvSpPr>
        <p:spPr>
          <a:xfrm>
            <a:off x="5403800" y="3733800"/>
            <a:ext cx="2860625" cy="5715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Implement digital assessment tools for continuous monitoring and early intervention</a:t>
            </a:r>
            <a:endParaRPr lang="en-US" sz="1050" dirty="0"/>
          </a:p>
        </p:txBody>
      </p:sp>
      <p:sp>
        <p:nvSpPr>
          <p:cNvPr id="46" name="Text 14"/>
          <p:cNvSpPr/>
          <p:nvPr/>
        </p:nvSpPr>
        <p:spPr>
          <a:xfrm>
            <a:off x="9140726" y="3352800"/>
            <a:ext cx="2385298" cy="228600"/>
          </a:xfrm>
          <a:prstGeom prst="rect">
            <a:avLst/>
          </a:prstGeom>
          <a:noFill/>
          <a:ln/>
        </p:spPr>
        <p:txBody>
          <a:bodyPr vert="horz" wrap="square" lIns="0" tIns="0" rIns="0" bIns="0" rtlCol="0" anchor="t"/>
          <a:lstStyle/>
          <a:p>
            <a:pPr marL="0" indent="0">
              <a:lnSpc>
                <a:spcPts val="1800"/>
              </a:lnSpc>
              <a:buNone/>
            </a:pPr>
            <a:r>
              <a:rPr lang="en-US" sz="1200" dirty="0">
                <a:solidFill>
                  <a:srgbClr val="E9D5FF"/>
                </a:solidFill>
                <a:latin typeface="ui-sans-serif" pitchFamily="34" charset="0"/>
                <a:ea typeface="ui-sans-serif" pitchFamily="34" charset="-122"/>
                <a:cs typeface="ui-sans-serif" pitchFamily="34" charset="-120"/>
              </a:rPr>
              <a:t>Consider VR Interventions</a:t>
            </a:r>
            <a:endParaRPr lang="en-US" sz="1200" dirty="0"/>
          </a:p>
        </p:txBody>
      </p:sp>
      <p:sp>
        <p:nvSpPr>
          <p:cNvPr id="47" name="Text 15"/>
          <p:cNvSpPr/>
          <p:nvPr/>
        </p:nvSpPr>
        <p:spPr>
          <a:xfrm>
            <a:off x="8721626" y="3733800"/>
            <a:ext cx="2860625" cy="3810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Explore virtual reality cognitive interventions for cognitive rehabilitation</a:t>
            </a:r>
            <a:endParaRPr lang="en-US" sz="1050" dirty="0"/>
          </a:p>
        </p:txBody>
      </p:sp>
      <p:sp>
        <p:nvSpPr>
          <p:cNvPr id="48" name="Text 16"/>
          <p:cNvSpPr/>
          <p:nvPr/>
        </p:nvSpPr>
        <p:spPr>
          <a:xfrm>
            <a:off x="5660975" y="4800600"/>
            <a:ext cx="5921276" cy="457200"/>
          </a:xfrm>
          <a:prstGeom prst="rect">
            <a:avLst/>
          </a:prstGeom>
          <a:noFill/>
          <a:ln/>
        </p:spPr>
        <p:txBody>
          <a:bodyPr vert="horz" wrap="square" lIns="0" tIns="0" rIns="0" bIns="0" rtlCol="0" anchor="t"/>
          <a:lstStyle/>
          <a:p>
            <a:pPr marL="0" indent="0">
              <a:lnSpc>
                <a:spcPts val="1800"/>
              </a:lnSpc>
              <a:buNone/>
            </a:pPr>
            <a:r>
              <a:rPr lang="en-US" sz="1200" dirty="0">
                <a:solidFill>
                  <a:srgbClr val="FEF08A"/>
                </a:solidFill>
                <a:latin typeface="ui-sans-serif" pitchFamily="34" charset="0"/>
                <a:ea typeface="ui-sans-serif" pitchFamily="34" charset="-122"/>
                <a:cs typeface="ui-sans-serif" pitchFamily="34" charset="-120"/>
              </a:rPr>
              <a:t>Implementation Note:</a:t>
            </a:r>
            <a:r>
              <a:rPr lang="en-US" sz="1200" dirty="0">
                <a:solidFill>
                  <a:srgbClr val="D1D5DB"/>
                </a:solidFill>
                <a:latin typeface="ui-sans-serif" pitchFamily="34" charset="0"/>
                <a:ea typeface="ui-sans-serif" pitchFamily="34" charset="-122"/>
                <a:cs typeface="ui-sans-serif" pitchFamily="34" charset="-120"/>
              </a:rPr>
              <a:t> Success depends on matching technology to patient needs, ensuring accessibility, and addressing privacy concerns.</a:t>
            </a:r>
            <a:endParaRPr lang="en-US" sz="1200" dirty="0"/>
          </a:p>
        </p:txBody>
      </p:sp>
      <p:sp>
        <p:nvSpPr>
          <p:cNvPr id="49" name="Text 17"/>
          <p:cNvSpPr/>
          <p:nvPr/>
        </p:nvSpPr>
        <p:spPr>
          <a:xfrm>
            <a:off x="7785497" y="65151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24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2628900"/>
            <a:ext cx="3165425" cy="1371600"/>
          </a:xfrm>
          <a:prstGeom prst="rect">
            <a:avLst/>
          </a:prstGeom>
        </p:spPr>
      </p:pic>
      <p:pic>
        <p:nvPicPr>
          <p:cNvPr id="6" name="Image 4" descr="preencoded.png"/>
          <p:cNvPicPr>
            <a:picLocks noChangeAspect="1"/>
          </p:cNvPicPr>
          <p:nvPr/>
        </p:nvPicPr>
        <p:blipFill>
          <a:blip r:embed="rId7"/>
          <a:stretch>
            <a:fillRect/>
          </a:stretch>
        </p:blipFill>
        <p:spPr>
          <a:xfrm>
            <a:off x="609600" y="2819400"/>
            <a:ext cx="190500" cy="266700"/>
          </a:xfrm>
          <a:prstGeom prst="rect">
            <a:avLst/>
          </a:prstGeom>
        </p:spPr>
      </p:pic>
      <p:pic>
        <p:nvPicPr>
          <p:cNvPr id="7" name="Image 5" descr="preencoded.png"/>
          <p:cNvPicPr>
            <a:picLocks noChangeAspect="1"/>
          </p:cNvPicPr>
          <p:nvPr/>
        </p:nvPicPr>
        <p:blipFill>
          <a:blip r:embed="rId8"/>
          <a:stretch>
            <a:fillRect/>
          </a:stretch>
        </p:blipFill>
        <p:spPr>
          <a:xfrm>
            <a:off x="3775025" y="2628900"/>
            <a:ext cx="3165425" cy="1371600"/>
          </a:xfrm>
          <a:prstGeom prst="rect">
            <a:avLst/>
          </a:prstGeom>
        </p:spPr>
      </p:pic>
      <p:pic>
        <p:nvPicPr>
          <p:cNvPr id="8" name="Image 6" descr="preencoded.png"/>
          <p:cNvPicPr>
            <a:picLocks noChangeAspect="1"/>
          </p:cNvPicPr>
          <p:nvPr/>
        </p:nvPicPr>
        <p:blipFill>
          <a:blip r:embed="rId9"/>
          <a:stretch>
            <a:fillRect/>
          </a:stretch>
        </p:blipFill>
        <p:spPr>
          <a:xfrm>
            <a:off x="3927425" y="2819400"/>
            <a:ext cx="238125" cy="266700"/>
          </a:xfrm>
          <a:prstGeom prst="rect">
            <a:avLst/>
          </a:prstGeom>
        </p:spPr>
      </p:pic>
      <p:pic>
        <p:nvPicPr>
          <p:cNvPr id="9" name="Image 7" descr="preencoded.png"/>
          <p:cNvPicPr>
            <a:picLocks noChangeAspect="1"/>
          </p:cNvPicPr>
          <p:nvPr/>
        </p:nvPicPr>
        <p:blipFill>
          <a:blip r:embed="rId10"/>
          <a:stretch>
            <a:fillRect/>
          </a:stretch>
        </p:blipFill>
        <p:spPr>
          <a:xfrm>
            <a:off x="457200" y="4152900"/>
            <a:ext cx="3165425" cy="1143000"/>
          </a:xfrm>
          <a:prstGeom prst="rect">
            <a:avLst/>
          </a:prstGeom>
        </p:spPr>
      </p:pic>
      <p:pic>
        <p:nvPicPr>
          <p:cNvPr id="10" name="Image 8" descr="preencoded.png"/>
          <p:cNvPicPr>
            <a:picLocks noChangeAspect="1"/>
          </p:cNvPicPr>
          <p:nvPr/>
        </p:nvPicPr>
        <p:blipFill>
          <a:blip r:embed="rId11"/>
          <a:stretch>
            <a:fillRect/>
          </a:stretch>
        </p:blipFill>
        <p:spPr>
          <a:xfrm>
            <a:off x="609600" y="4343400"/>
            <a:ext cx="142875" cy="266700"/>
          </a:xfrm>
          <a:prstGeom prst="rect">
            <a:avLst/>
          </a:prstGeom>
        </p:spPr>
      </p:pic>
      <p:pic>
        <p:nvPicPr>
          <p:cNvPr id="11" name="Image 9" descr="preencoded.png"/>
          <p:cNvPicPr>
            <a:picLocks noChangeAspect="1"/>
          </p:cNvPicPr>
          <p:nvPr/>
        </p:nvPicPr>
        <p:blipFill>
          <a:blip r:embed="rId12"/>
          <a:stretch>
            <a:fillRect/>
          </a:stretch>
        </p:blipFill>
        <p:spPr>
          <a:xfrm>
            <a:off x="3775025" y="4152900"/>
            <a:ext cx="3165425" cy="1143000"/>
          </a:xfrm>
          <a:prstGeom prst="rect">
            <a:avLst/>
          </a:prstGeom>
        </p:spPr>
      </p:pic>
      <p:pic>
        <p:nvPicPr>
          <p:cNvPr id="12" name="Image 10" descr="preencoded.png"/>
          <p:cNvPicPr>
            <a:picLocks noChangeAspect="1"/>
          </p:cNvPicPr>
          <p:nvPr/>
        </p:nvPicPr>
        <p:blipFill>
          <a:blip r:embed="rId13"/>
          <a:stretch>
            <a:fillRect/>
          </a:stretch>
        </p:blipFill>
        <p:spPr>
          <a:xfrm>
            <a:off x="3927425" y="4343400"/>
            <a:ext cx="238125" cy="266700"/>
          </a:xfrm>
          <a:prstGeom prst="rect">
            <a:avLst/>
          </a:prstGeom>
        </p:spPr>
      </p:pic>
      <p:pic>
        <p:nvPicPr>
          <p:cNvPr id="13" name="Image 11" descr="preencoded.png"/>
          <p:cNvPicPr>
            <a:picLocks noChangeAspect="1"/>
          </p:cNvPicPr>
          <p:nvPr/>
        </p:nvPicPr>
        <p:blipFill>
          <a:blip r:embed="rId14"/>
          <a:stretch>
            <a:fillRect/>
          </a:stretch>
        </p:blipFill>
        <p:spPr>
          <a:xfrm>
            <a:off x="7169051" y="1181100"/>
            <a:ext cx="4565600" cy="4419600"/>
          </a:xfrm>
          <a:prstGeom prst="rect">
            <a:avLst/>
          </a:prstGeom>
        </p:spPr>
      </p:pic>
      <p:pic>
        <p:nvPicPr>
          <p:cNvPr id="14" name="Image 12" descr="preencoded.png"/>
          <p:cNvPicPr>
            <a:picLocks noChangeAspect="1"/>
          </p:cNvPicPr>
          <p:nvPr/>
        </p:nvPicPr>
        <p:blipFill>
          <a:blip r:embed="rId15"/>
          <a:stretch>
            <a:fillRect/>
          </a:stretch>
        </p:blipFill>
        <p:spPr>
          <a:xfrm>
            <a:off x="9070777" y="1409700"/>
            <a:ext cx="762000" cy="762000"/>
          </a:xfrm>
          <a:prstGeom prst="rect">
            <a:avLst/>
          </a:prstGeom>
        </p:spPr>
      </p:pic>
      <p:pic>
        <p:nvPicPr>
          <p:cNvPr id="15" name="Image 13" descr="preencoded.png"/>
          <p:cNvPicPr>
            <a:picLocks noChangeAspect="1"/>
          </p:cNvPicPr>
          <p:nvPr/>
        </p:nvPicPr>
        <p:blipFill>
          <a:blip r:embed="rId16"/>
          <a:stretch>
            <a:fillRect/>
          </a:stretch>
        </p:blipFill>
        <p:spPr>
          <a:xfrm>
            <a:off x="9270802" y="1619250"/>
            <a:ext cx="361950" cy="342900"/>
          </a:xfrm>
          <a:prstGeom prst="rect">
            <a:avLst/>
          </a:prstGeom>
        </p:spPr>
      </p:pic>
      <p:pic>
        <p:nvPicPr>
          <p:cNvPr id="16" name="Image 14" descr="preencoded.png"/>
          <p:cNvPicPr>
            <a:picLocks noChangeAspect="1"/>
          </p:cNvPicPr>
          <p:nvPr/>
        </p:nvPicPr>
        <p:blipFill>
          <a:blip r:embed="rId17"/>
          <a:stretch>
            <a:fillRect/>
          </a:stretch>
        </p:blipFill>
        <p:spPr>
          <a:xfrm>
            <a:off x="7397651" y="2857500"/>
            <a:ext cx="304800" cy="381000"/>
          </a:xfrm>
          <a:prstGeom prst="rect">
            <a:avLst/>
          </a:prstGeom>
        </p:spPr>
      </p:pic>
      <p:pic>
        <p:nvPicPr>
          <p:cNvPr id="17" name="Image 15" descr="preencoded.png"/>
          <p:cNvPicPr>
            <a:picLocks noChangeAspect="1"/>
          </p:cNvPicPr>
          <p:nvPr/>
        </p:nvPicPr>
        <p:blipFill>
          <a:blip r:embed="rId18"/>
          <a:stretch>
            <a:fillRect/>
          </a:stretch>
        </p:blipFill>
        <p:spPr>
          <a:xfrm>
            <a:off x="7473851" y="2962275"/>
            <a:ext cx="152400" cy="152400"/>
          </a:xfrm>
          <a:prstGeom prst="rect">
            <a:avLst/>
          </a:prstGeom>
        </p:spPr>
      </p:pic>
      <p:pic>
        <p:nvPicPr>
          <p:cNvPr id="18" name="Image 16" descr="preencoded.png"/>
          <p:cNvPicPr>
            <a:picLocks noChangeAspect="1"/>
          </p:cNvPicPr>
          <p:nvPr/>
        </p:nvPicPr>
        <p:blipFill>
          <a:blip r:embed="rId17"/>
          <a:stretch>
            <a:fillRect/>
          </a:stretch>
        </p:blipFill>
        <p:spPr>
          <a:xfrm>
            <a:off x="7397651" y="3467100"/>
            <a:ext cx="304800" cy="381000"/>
          </a:xfrm>
          <a:prstGeom prst="rect">
            <a:avLst/>
          </a:prstGeom>
        </p:spPr>
      </p:pic>
      <p:pic>
        <p:nvPicPr>
          <p:cNvPr id="19" name="Image 17" descr="preencoded.png"/>
          <p:cNvPicPr>
            <a:picLocks noChangeAspect="1"/>
          </p:cNvPicPr>
          <p:nvPr/>
        </p:nvPicPr>
        <p:blipFill>
          <a:blip r:embed="rId19"/>
          <a:stretch>
            <a:fillRect/>
          </a:stretch>
        </p:blipFill>
        <p:spPr>
          <a:xfrm>
            <a:off x="7473851" y="3571875"/>
            <a:ext cx="152400" cy="152400"/>
          </a:xfrm>
          <a:prstGeom prst="rect">
            <a:avLst/>
          </a:prstGeom>
        </p:spPr>
      </p:pic>
      <p:sp>
        <p:nvSpPr>
          <p:cNvPr id="22" name="Text 0"/>
          <p:cNvSpPr/>
          <p:nvPr/>
        </p:nvSpPr>
        <p:spPr>
          <a:xfrm>
            <a:off x="457200" y="457200"/>
            <a:ext cx="1127760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Questions and Discussion</a:t>
            </a:r>
            <a:endParaRPr lang="en-US" sz="2700" dirty="0"/>
          </a:p>
        </p:txBody>
      </p:sp>
      <p:sp>
        <p:nvSpPr>
          <p:cNvPr id="23" name="Text 1"/>
          <p:cNvSpPr/>
          <p:nvPr/>
        </p:nvSpPr>
        <p:spPr>
          <a:xfrm>
            <a:off x="457200" y="1181100"/>
            <a:ext cx="6483251" cy="533400"/>
          </a:xfrm>
          <a:prstGeom prst="rect">
            <a:avLst/>
          </a:prstGeom>
          <a:noFill/>
          <a:ln/>
        </p:spPr>
        <p:txBody>
          <a:bodyPr vert="horz" wrap="square" lIns="0" tIns="0" rIns="0" bIns="0" rtlCol="0" anchor="t"/>
          <a:lstStyle/>
          <a:p>
            <a:pPr marL="0" indent="0">
              <a:lnSpc>
                <a:spcPts val="2100"/>
              </a:lnSpc>
              <a:buNone/>
            </a:pPr>
            <a:r>
              <a:rPr lang="en-US" sz="1500" dirty="0">
                <a:solidFill>
                  <a:srgbClr val="99F6E4"/>
                </a:solidFill>
                <a:latin typeface="ui-sans-serif" pitchFamily="34" charset="0"/>
                <a:ea typeface="ui-sans-serif" pitchFamily="34" charset="-122"/>
                <a:cs typeface="ui-sans-serif" pitchFamily="34" charset="-120"/>
              </a:rPr>
              <a:t>Let's discuss how technology can best serve neuropsychiatry patients</a:t>
            </a:r>
            <a:endParaRPr lang="en-US" sz="1500" dirty="0"/>
          </a:p>
        </p:txBody>
      </p:sp>
      <p:sp>
        <p:nvSpPr>
          <p:cNvPr id="24" name="Text 2"/>
          <p:cNvSpPr/>
          <p:nvPr/>
        </p:nvSpPr>
        <p:spPr>
          <a:xfrm>
            <a:off x="457200" y="1866900"/>
            <a:ext cx="6483251" cy="5334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Share your experiences, challenges, and insights on implementing digital solutions for TBI and other neuropsychiatric conditions.</a:t>
            </a:r>
            <a:endParaRPr lang="en-US" sz="1350" dirty="0"/>
          </a:p>
        </p:txBody>
      </p:sp>
      <p:sp>
        <p:nvSpPr>
          <p:cNvPr id="25" name="Text 3"/>
          <p:cNvSpPr/>
          <p:nvPr/>
        </p:nvSpPr>
        <p:spPr>
          <a:xfrm>
            <a:off x="914400" y="2781300"/>
            <a:ext cx="2834997" cy="266700"/>
          </a:xfrm>
          <a:prstGeom prst="rect">
            <a:avLst/>
          </a:prstGeom>
          <a:noFill/>
          <a:ln/>
        </p:spPr>
        <p:txBody>
          <a:bodyPr vert="horz" wrap="square" lIns="0" tIns="0" rIns="0" bIns="0" rtlCol="0" anchor="t"/>
          <a:lstStyle/>
          <a:p>
            <a:pPr marL="0" indent="0">
              <a:lnSpc>
                <a:spcPts val="2100"/>
              </a:lnSpc>
              <a:buNone/>
            </a:pPr>
            <a:r>
              <a:rPr lang="en-US" sz="1350" dirty="0">
                <a:solidFill>
                  <a:srgbClr val="5EEAD4"/>
                </a:solidFill>
                <a:latin typeface="ui-sans-serif" pitchFamily="34" charset="0"/>
                <a:ea typeface="ui-sans-serif" pitchFamily="34" charset="-122"/>
                <a:cs typeface="ui-sans-serif" pitchFamily="34" charset="-120"/>
              </a:rPr>
              <a:t>Implementation Challenges</a:t>
            </a:r>
            <a:endParaRPr lang="en-US" sz="1350" dirty="0"/>
          </a:p>
        </p:txBody>
      </p:sp>
      <p:sp>
        <p:nvSpPr>
          <p:cNvPr id="26" name="Text 4"/>
          <p:cNvSpPr/>
          <p:nvPr/>
        </p:nvSpPr>
        <p:spPr>
          <a:xfrm>
            <a:off x="609600" y="3162300"/>
            <a:ext cx="2860625" cy="6858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What barriers have you encountered when implementing digital interventions?</a:t>
            </a:r>
            <a:endParaRPr lang="en-US" sz="1200" dirty="0"/>
          </a:p>
        </p:txBody>
      </p:sp>
      <p:sp>
        <p:nvSpPr>
          <p:cNvPr id="27" name="Text 5"/>
          <p:cNvSpPr/>
          <p:nvPr/>
        </p:nvSpPr>
        <p:spPr>
          <a:xfrm>
            <a:off x="4279850" y="2781300"/>
            <a:ext cx="1266051" cy="266700"/>
          </a:xfrm>
          <a:prstGeom prst="rect">
            <a:avLst/>
          </a:prstGeom>
          <a:noFill/>
          <a:ln/>
        </p:spPr>
        <p:txBody>
          <a:bodyPr vert="horz" wrap="square" lIns="0" tIns="0" rIns="0" bIns="0" rtlCol="0" anchor="t"/>
          <a:lstStyle/>
          <a:p>
            <a:pPr marL="0" indent="0">
              <a:lnSpc>
                <a:spcPts val="2100"/>
              </a:lnSpc>
              <a:buNone/>
            </a:pPr>
            <a:r>
              <a:rPr lang="en-US" sz="1350" dirty="0">
                <a:solidFill>
                  <a:srgbClr val="5EEAD4"/>
                </a:solidFill>
                <a:latin typeface="ui-sans-serif" pitchFamily="34" charset="0"/>
                <a:ea typeface="ui-sans-serif" pitchFamily="34" charset="-122"/>
                <a:cs typeface="ui-sans-serif" pitchFamily="34" charset="-120"/>
              </a:rPr>
              <a:t>Accessibility</a:t>
            </a:r>
            <a:endParaRPr lang="en-US" sz="1350" dirty="0"/>
          </a:p>
        </p:txBody>
      </p:sp>
      <p:sp>
        <p:nvSpPr>
          <p:cNvPr id="28" name="Text 6"/>
          <p:cNvSpPr/>
          <p:nvPr/>
        </p:nvSpPr>
        <p:spPr>
          <a:xfrm>
            <a:off x="3927425" y="3162300"/>
            <a:ext cx="2860625"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How can we ensure equitable access to digital mental health resources?</a:t>
            </a:r>
            <a:endParaRPr lang="en-US" sz="1200" dirty="0"/>
          </a:p>
        </p:txBody>
      </p:sp>
      <p:sp>
        <p:nvSpPr>
          <p:cNvPr id="29" name="Text 7"/>
          <p:cNvSpPr/>
          <p:nvPr/>
        </p:nvSpPr>
        <p:spPr>
          <a:xfrm>
            <a:off x="866775" y="4305300"/>
            <a:ext cx="1664315" cy="266700"/>
          </a:xfrm>
          <a:prstGeom prst="rect">
            <a:avLst/>
          </a:prstGeom>
          <a:noFill/>
          <a:ln/>
        </p:spPr>
        <p:txBody>
          <a:bodyPr vert="horz" wrap="square" lIns="0" tIns="0" rIns="0" bIns="0" rtlCol="0" anchor="t"/>
          <a:lstStyle/>
          <a:p>
            <a:pPr marL="0" indent="0">
              <a:lnSpc>
                <a:spcPts val="2100"/>
              </a:lnSpc>
              <a:buNone/>
            </a:pPr>
            <a:r>
              <a:rPr lang="en-US" sz="1350" dirty="0">
                <a:solidFill>
                  <a:srgbClr val="5EEAD4"/>
                </a:solidFill>
                <a:latin typeface="ui-sans-serif" pitchFamily="34" charset="0"/>
                <a:ea typeface="ui-sans-serif" pitchFamily="34" charset="-122"/>
                <a:cs typeface="ui-sans-serif" pitchFamily="34" charset="-120"/>
              </a:rPr>
              <a:t>Future Research</a:t>
            </a:r>
            <a:endParaRPr lang="en-US" sz="1350" dirty="0"/>
          </a:p>
        </p:txBody>
      </p:sp>
      <p:sp>
        <p:nvSpPr>
          <p:cNvPr id="30" name="Text 8"/>
          <p:cNvSpPr/>
          <p:nvPr/>
        </p:nvSpPr>
        <p:spPr>
          <a:xfrm>
            <a:off x="609600" y="4686300"/>
            <a:ext cx="2860625"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What research priorities would you suggest for digital neuropsychiatry?</a:t>
            </a:r>
            <a:endParaRPr lang="en-US" sz="1200" dirty="0"/>
          </a:p>
        </p:txBody>
      </p:sp>
      <p:sp>
        <p:nvSpPr>
          <p:cNvPr id="31" name="Text 9"/>
          <p:cNvSpPr/>
          <p:nvPr/>
        </p:nvSpPr>
        <p:spPr>
          <a:xfrm>
            <a:off x="4279850" y="4305300"/>
            <a:ext cx="2293501" cy="266700"/>
          </a:xfrm>
          <a:prstGeom prst="rect">
            <a:avLst/>
          </a:prstGeom>
          <a:noFill/>
          <a:ln/>
        </p:spPr>
        <p:txBody>
          <a:bodyPr vert="horz" wrap="square" lIns="0" tIns="0" rIns="0" bIns="0" rtlCol="0" anchor="t"/>
          <a:lstStyle/>
          <a:p>
            <a:pPr marL="0" indent="0">
              <a:lnSpc>
                <a:spcPts val="2100"/>
              </a:lnSpc>
              <a:buNone/>
            </a:pPr>
            <a:r>
              <a:rPr lang="en-US" sz="1350" dirty="0">
                <a:solidFill>
                  <a:srgbClr val="5EEAD4"/>
                </a:solidFill>
                <a:latin typeface="ui-sans-serif" pitchFamily="34" charset="0"/>
                <a:ea typeface="ui-sans-serif" pitchFamily="34" charset="-122"/>
                <a:cs typeface="ui-sans-serif" pitchFamily="34" charset="-120"/>
              </a:rPr>
              <a:t>Ethical Considerations</a:t>
            </a:r>
            <a:endParaRPr lang="en-US" sz="1350" dirty="0"/>
          </a:p>
        </p:txBody>
      </p:sp>
      <p:sp>
        <p:nvSpPr>
          <p:cNvPr id="32" name="Text 10"/>
          <p:cNvSpPr/>
          <p:nvPr/>
        </p:nvSpPr>
        <p:spPr>
          <a:xfrm>
            <a:off x="3927425" y="4686300"/>
            <a:ext cx="2860625"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What ethical challenges arise with digital mental health interventions?</a:t>
            </a:r>
            <a:endParaRPr lang="en-US" sz="1200" dirty="0"/>
          </a:p>
        </p:txBody>
      </p:sp>
      <p:sp>
        <p:nvSpPr>
          <p:cNvPr id="33" name="Text 11"/>
          <p:cNvSpPr/>
          <p:nvPr/>
        </p:nvSpPr>
        <p:spPr>
          <a:xfrm>
            <a:off x="6986811" y="2400300"/>
            <a:ext cx="4930080" cy="304800"/>
          </a:xfrm>
          <a:prstGeom prst="rect">
            <a:avLst/>
          </a:prstGeom>
          <a:noFill/>
          <a:ln/>
        </p:spPr>
        <p:txBody>
          <a:bodyPr vert="horz" wrap="square" lIns="0" tIns="0" rIns="0" bIns="0" rtlCol="0" anchor="t"/>
          <a:lstStyle/>
          <a:p>
            <a:pPr marL="0" indent="0" algn="ctr">
              <a:lnSpc>
                <a:spcPts val="2400"/>
              </a:lnSpc>
              <a:buNone/>
            </a:pPr>
            <a:r>
              <a:rPr lang="en-US" sz="1800" b="1" dirty="0">
                <a:solidFill>
                  <a:srgbClr val="5EEAD4"/>
                </a:solidFill>
                <a:latin typeface="ui-sans-serif" pitchFamily="34" charset="0"/>
                <a:ea typeface="ui-sans-serif" pitchFamily="34" charset="-122"/>
                <a:cs typeface="ui-sans-serif" pitchFamily="34" charset="-120"/>
              </a:rPr>
              <a:t>Continue the Conversation</a:t>
            </a:r>
            <a:endParaRPr lang="en-US" sz="1800" dirty="0"/>
          </a:p>
        </p:txBody>
      </p:sp>
      <p:sp>
        <p:nvSpPr>
          <p:cNvPr id="34" name="Text 12"/>
          <p:cNvSpPr/>
          <p:nvPr/>
        </p:nvSpPr>
        <p:spPr>
          <a:xfrm>
            <a:off x="7816751" y="2857500"/>
            <a:ext cx="2803029" cy="228600"/>
          </a:xfrm>
          <a:prstGeom prst="rect">
            <a:avLst/>
          </a:prstGeom>
          <a:noFill/>
          <a:ln/>
        </p:spPr>
        <p:txBody>
          <a:bodyPr vert="horz" wrap="square" lIns="0" tIns="0" rIns="0" bIns="0" rtlCol="0" anchor="t"/>
          <a:lstStyle/>
          <a:p>
            <a:pPr marL="0" indent="0">
              <a:lnSpc>
                <a:spcPts val="1800"/>
              </a:lnSpc>
              <a:buNone/>
            </a:pPr>
            <a:r>
              <a:rPr lang="en-US" sz="1200" dirty="0" smtClean="0">
                <a:solidFill>
                  <a:srgbClr val="99F6E4"/>
                </a:solidFill>
                <a:latin typeface="ui-sans-serif" pitchFamily="34" charset="0"/>
                <a:ea typeface="ui-sans-serif" pitchFamily="34" charset="-122"/>
              </a:rPr>
              <a:t>LinkedIn</a:t>
            </a:r>
            <a:endParaRPr lang="en-US" sz="1200" dirty="0"/>
          </a:p>
        </p:txBody>
      </p:sp>
      <p:sp>
        <p:nvSpPr>
          <p:cNvPr id="35" name="Text 13"/>
          <p:cNvSpPr/>
          <p:nvPr/>
        </p:nvSpPr>
        <p:spPr>
          <a:xfrm>
            <a:off x="7816751" y="3086100"/>
            <a:ext cx="3363635" cy="228600"/>
          </a:xfrm>
          <a:prstGeom prst="rect">
            <a:avLst/>
          </a:prstGeom>
          <a:noFill/>
          <a:ln/>
        </p:spPr>
        <p:txBody>
          <a:bodyPr vert="horz" wrap="square" lIns="0" tIns="0" rIns="0" bIns="0" rtlCol="0" anchor="t"/>
          <a:lstStyle/>
          <a:p>
            <a:pPr>
              <a:lnSpc>
                <a:spcPts val="1800"/>
              </a:lnSpc>
            </a:pPr>
            <a:r>
              <a:rPr lang="en-GB" sz="1400" dirty="0">
                <a:solidFill>
                  <a:schemeClr val="bg1"/>
                </a:solidFill>
              </a:rPr>
              <a:t>www.linkedin.com/in/matthew-rowett</a:t>
            </a:r>
            <a:endParaRPr lang="en-US" sz="1400" dirty="0">
              <a:solidFill>
                <a:schemeClr val="bg1"/>
              </a:solidFill>
            </a:endParaRPr>
          </a:p>
        </p:txBody>
      </p:sp>
      <p:sp>
        <p:nvSpPr>
          <p:cNvPr id="37" name="Text 15"/>
          <p:cNvSpPr/>
          <p:nvPr/>
        </p:nvSpPr>
        <p:spPr>
          <a:xfrm>
            <a:off x="7816751" y="3695700"/>
            <a:ext cx="2871966" cy="228600"/>
          </a:xfrm>
          <a:prstGeom prst="rect">
            <a:avLst/>
          </a:prstGeom>
          <a:noFill/>
          <a:ln/>
        </p:spPr>
        <p:txBody>
          <a:bodyPr vert="horz" wrap="square" lIns="0" tIns="0" rIns="0" bIns="0" rtlCol="0" anchor="t"/>
          <a:lstStyle/>
          <a:p>
            <a:pPr>
              <a:lnSpc>
                <a:spcPts val="1800"/>
              </a:lnSpc>
            </a:pPr>
            <a:r>
              <a:rPr lang="en-US" sz="1200" dirty="0" smtClean="0">
                <a:solidFill>
                  <a:srgbClr val="D1D5DB"/>
                </a:solidFill>
                <a:ea typeface="ui-sans-serif" pitchFamily="34" charset="-122"/>
                <a:cs typeface="ui-sans-serif" pitchFamily="34" charset="-120"/>
              </a:rPr>
              <a:t>WWW.neuropsychtoday.blogspot.com</a:t>
            </a:r>
            <a:r>
              <a:rPr lang="en-US" sz="1200" dirty="0">
                <a:solidFill>
                  <a:srgbClr val="D1D5DB"/>
                </a:solidFill>
                <a:ea typeface="ui-sans-serif" pitchFamily="34" charset="-122"/>
                <a:cs typeface="ui-sans-serif" pitchFamily="34" charset="-120"/>
              </a:rPr>
              <a:t>/</a:t>
            </a:r>
            <a:endParaRPr lang="en-US" sz="1200" dirty="0"/>
          </a:p>
        </p:txBody>
      </p:sp>
      <p:sp>
        <p:nvSpPr>
          <p:cNvPr id="40" name="Text 18"/>
          <p:cNvSpPr/>
          <p:nvPr/>
        </p:nvSpPr>
        <p:spPr>
          <a:xfrm>
            <a:off x="7397651" y="4914900"/>
            <a:ext cx="4108400" cy="457200"/>
          </a:xfrm>
          <a:prstGeom prst="rect">
            <a:avLst/>
          </a:prstGeom>
          <a:noFill/>
          <a:ln/>
        </p:spPr>
        <p:txBody>
          <a:bodyPr vert="horz" wrap="square" lIns="0" tIns="0" rIns="0" bIns="0" rtlCol="0" anchor="t"/>
          <a:lstStyle/>
          <a:p>
            <a:pPr marL="0" indent="0" algn="ctr">
              <a:lnSpc>
                <a:spcPts val="1800"/>
              </a:lnSpc>
              <a:buNone/>
            </a:pPr>
            <a:r>
              <a:rPr lang="en-US" sz="1200" i="1" dirty="0">
                <a:solidFill>
                  <a:srgbClr val="9CA3AF"/>
                </a:solidFill>
                <a:latin typeface="ui-sans-serif" pitchFamily="34" charset="0"/>
                <a:ea typeface="ui-sans-serif" pitchFamily="34" charset="-122"/>
                <a:cs typeface="ui-sans-serif" pitchFamily="34" charset="-120"/>
              </a:rPr>
              <a:t>"Technology should serve to enhance, not replace, the human connection in care."</a:t>
            </a:r>
            <a:endParaRPr lang="en-US" sz="1200" dirty="0"/>
          </a:p>
        </p:txBody>
      </p:sp>
      <p:sp>
        <p:nvSpPr>
          <p:cNvPr id="41" name="Text 19"/>
          <p:cNvSpPr/>
          <p:nvPr/>
        </p:nvSpPr>
        <p:spPr>
          <a:xfrm>
            <a:off x="7785497" y="6515100"/>
            <a:ext cx="5013484"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25 | How Can Technology Help Neuropsychiatry Patients?</a:t>
            </a:r>
            <a:endParaRPr lang="en-US" sz="1050" dirty="0"/>
          </a:p>
        </p:txBody>
      </p:sp>
      <p:sp>
        <p:nvSpPr>
          <p:cNvPr id="42" name="Text 12"/>
          <p:cNvSpPr/>
          <p:nvPr/>
        </p:nvSpPr>
        <p:spPr>
          <a:xfrm>
            <a:off x="7785497" y="3457575"/>
            <a:ext cx="2803029" cy="228600"/>
          </a:xfrm>
          <a:prstGeom prst="rect">
            <a:avLst/>
          </a:prstGeom>
          <a:noFill/>
          <a:ln/>
        </p:spPr>
        <p:txBody>
          <a:bodyPr vert="horz" wrap="square" lIns="0" tIns="0" rIns="0" bIns="0" rtlCol="0" anchor="t"/>
          <a:lstStyle/>
          <a:p>
            <a:pPr marL="0" indent="0">
              <a:lnSpc>
                <a:spcPts val="1800"/>
              </a:lnSpc>
              <a:buNone/>
            </a:pPr>
            <a:r>
              <a:rPr lang="en-US" sz="1200" dirty="0" smtClean="0">
                <a:solidFill>
                  <a:srgbClr val="99F6E4"/>
                </a:solidFill>
                <a:latin typeface="ui-sans-serif" pitchFamily="34" charset="0"/>
                <a:ea typeface="ui-sans-serif" pitchFamily="34" charset="-122"/>
              </a:rPr>
              <a:t>Blog</a:t>
            </a:r>
            <a:endParaRPr lang="en-US" sz="1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257300"/>
            <a:ext cx="3606701" cy="3124200"/>
          </a:xfrm>
          <a:prstGeom prst="rect">
            <a:avLst/>
          </a:prstGeom>
        </p:spPr>
      </p:pic>
      <p:pic>
        <p:nvPicPr>
          <p:cNvPr id="6" name="Image 4" descr="preencoded.png"/>
          <p:cNvPicPr>
            <a:picLocks noChangeAspect="1"/>
          </p:cNvPicPr>
          <p:nvPr/>
        </p:nvPicPr>
        <p:blipFill>
          <a:blip r:embed="rId7"/>
          <a:stretch>
            <a:fillRect/>
          </a:stretch>
        </p:blipFill>
        <p:spPr>
          <a:xfrm>
            <a:off x="685800" y="1485900"/>
            <a:ext cx="457200" cy="533400"/>
          </a:xfrm>
          <a:prstGeom prst="rect">
            <a:avLst/>
          </a:prstGeom>
        </p:spPr>
      </p:pic>
      <p:pic>
        <p:nvPicPr>
          <p:cNvPr id="7" name="Image 5" descr="preencoded.png"/>
          <p:cNvPicPr>
            <a:picLocks noChangeAspect="1"/>
          </p:cNvPicPr>
          <p:nvPr/>
        </p:nvPicPr>
        <p:blipFill>
          <a:blip r:embed="rId8"/>
          <a:stretch>
            <a:fillRect/>
          </a:stretch>
        </p:blipFill>
        <p:spPr>
          <a:xfrm>
            <a:off x="800100" y="1600200"/>
            <a:ext cx="228600" cy="304800"/>
          </a:xfrm>
          <a:prstGeom prst="rect">
            <a:avLst/>
          </a:prstGeom>
        </p:spPr>
      </p:pic>
      <p:pic>
        <p:nvPicPr>
          <p:cNvPr id="8" name="Image 6" descr="preencoded.png"/>
          <p:cNvPicPr>
            <a:picLocks noChangeAspect="1"/>
          </p:cNvPicPr>
          <p:nvPr/>
        </p:nvPicPr>
        <p:blipFill>
          <a:blip r:embed="rId9"/>
          <a:stretch>
            <a:fillRect/>
          </a:stretch>
        </p:blipFill>
        <p:spPr>
          <a:xfrm>
            <a:off x="685800" y="2933700"/>
            <a:ext cx="114300" cy="152400"/>
          </a:xfrm>
          <a:prstGeom prst="rect">
            <a:avLst/>
          </a:prstGeom>
        </p:spPr>
      </p:pic>
      <p:pic>
        <p:nvPicPr>
          <p:cNvPr id="9" name="Image 7" descr="preencoded.png"/>
          <p:cNvPicPr>
            <a:picLocks noChangeAspect="1"/>
          </p:cNvPicPr>
          <p:nvPr/>
        </p:nvPicPr>
        <p:blipFill>
          <a:blip r:embed="rId9"/>
          <a:stretch>
            <a:fillRect/>
          </a:stretch>
        </p:blipFill>
        <p:spPr>
          <a:xfrm>
            <a:off x="685800" y="3505200"/>
            <a:ext cx="114300" cy="152400"/>
          </a:xfrm>
          <a:prstGeom prst="rect">
            <a:avLst/>
          </a:prstGeom>
        </p:spPr>
      </p:pic>
      <p:pic>
        <p:nvPicPr>
          <p:cNvPr id="10" name="Image 8" descr="preencoded.png"/>
          <p:cNvPicPr>
            <a:picLocks noChangeAspect="1"/>
          </p:cNvPicPr>
          <p:nvPr/>
        </p:nvPicPr>
        <p:blipFill>
          <a:blip r:embed="rId9"/>
          <a:stretch>
            <a:fillRect/>
          </a:stretch>
        </p:blipFill>
        <p:spPr>
          <a:xfrm>
            <a:off x="685800" y="3848100"/>
            <a:ext cx="114300" cy="152400"/>
          </a:xfrm>
          <a:prstGeom prst="rect">
            <a:avLst/>
          </a:prstGeom>
        </p:spPr>
      </p:pic>
      <p:pic>
        <p:nvPicPr>
          <p:cNvPr id="11" name="Image 9" descr="preencoded.png"/>
          <p:cNvPicPr>
            <a:picLocks noChangeAspect="1"/>
          </p:cNvPicPr>
          <p:nvPr/>
        </p:nvPicPr>
        <p:blipFill>
          <a:blip r:embed="rId10"/>
          <a:stretch>
            <a:fillRect/>
          </a:stretch>
        </p:blipFill>
        <p:spPr>
          <a:xfrm>
            <a:off x="4292501" y="1257300"/>
            <a:ext cx="3606850" cy="3124200"/>
          </a:xfrm>
          <a:prstGeom prst="rect">
            <a:avLst/>
          </a:prstGeom>
        </p:spPr>
      </p:pic>
      <p:pic>
        <p:nvPicPr>
          <p:cNvPr id="12" name="Image 10" descr="preencoded.png"/>
          <p:cNvPicPr>
            <a:picLocks noChangeAspect="1"/>
          </p:cNvPicPr>
          <p:nvPr/>
        </p:nvPicPr>
        <p:blipFill>
          <a:blip r:embed="rId11"/>
          <a:stretch>
            <a:fillRect/>
          </a:stretch>
        </p:blipFill>
        <p:spPr>
          <a:xfrm>
            <a:off x="4521101" y="1524000"/>
            <a:ext cx="428625" cy="533400"/>
          </a:xfrm>
          <a:prstGeom prst="rect">
            <a:avLst/>
          </a:prstGeom>
        </p:spPr>
      </p:pic>
      <p:pic>
        <p:nvPicPr>
          <p:cNvPr id="13" name="Image 11" descr="preencoded.png"/>
          <p:cNvPicPr>
            <a:picLocks noChangeAspect="1"/>
          </p:cNvPicPr>
          <p:nvPr/>
        </p:nvPicPr>
        <p:blipFill>
          <a:blip r:embed="rId12"/>
          <a:stretch>
            <a:fillRect/>
          </a:stretch>
        </p:blipFill>
        <p:spPr>
          <a:xfrm>
            <a:off x="4635401" y="1638300"/>
            <a:ext cx="200025" cy="304800"/>
          </a:xfrm>
          <a:prstGeom prst="rect">
            <a:avLst/>
          </a:prstGeom>
        </p:spPr>
      </p:pic>
      <p:pic>
        <p:nvPicPr>
          <p:cNvPr id="14" name="Image 12" descr="preencoded.png"/>
          <p:cNvPicPr>
            <a:picLocks noChangeAspect="1"/>
          </p:cNvPicPr>
          <p:nvPr/>
        </p:nvPicPr>
        <p:blipFill>
          <a:blip r:embed="rId13"/>
          <a:stretch>
            <a:fillRect/>
          </a:stretch>
        </p:blipFill>
        <p:spPr>
          <a:xfrm>
            <a:off x="4521101" y="2743200"/>
            <a:ext cx="114300" cy="152400"/>
          </a:xfrm>
          <a:prstGeom prst="rect">
            <a:avLst/>
          </a:prstGeom>
        </p:spPr>
      </p:pic>
      <p:pic>
        <p:nvPicPr>
          <p:cNvPr id="15" name="Image 13" descr="preencoded.png"/>
          <p:cNvPicPr>
            <a:picLocks noChangeAspect="1"/>
          </p:cNvPicPr>
          <p:nvPr/>
        </p:nvPicPr>
        <p:blipFill>
          <a:blip r:embed="rId13"/>
          <a:stretch>
            <a:fillRect/>
          </a:stretch>
        </p:blipFill>
        <p:spPr>
          <a:xfrm>
            <a:off x="4521101" y="3086100"/>
            <a:ext cx="114300" cy="152400"/>
          </a:xfrm>
          <a:prstGeom prst="rect">
            <a:avLst/>
          </a:prstGeom>
        </p:spPr>
      </p:pic>
      <p:pic>
        <p:nvPicPr>
          <p:cNvPr id="16" name="Image 14" descr="preencoded.png"/>
          <p:cNvPicPr>
            <a:picLocks noChangeAspect="1"/>
          </p:cNvPicPr>
          <p:nvPr/>
        </p:nvPicPr>
        <p:blipFill>
          <a:blip r:embed="rId13"/>
          <a:stretch>
            <a:fillRect/>
          </a:stretch>
        </p:blipFill>
        <p:spPr>
          <a:xfrm>
            <a:off x="4521101" y="3429000"/>
            <a:ext cx="114300" cy="152400"/>
          </a:xfrm>
          <a:prstGeom prst="rect">
            <a:avLst/>
          </a:prstGeom>
        </p:spPr>
      </p:pic>
      <p:pic>
        <p:nvPicPr>
          <p:cNvPr id="17" name="Image 15" descr="preencoded.png"/>
          <p:cNvPicPr>
            <a:picLocks noChangeAspect="1"/>
          </p:cNvPicPr>
          <p:nvPr/>
        </p:nvPicPr>
        <p:blipFill>
          <a:blip r:embed="rId14"/>
          <a:stretch>
            <a:fillRect/>
          </a:stretch>
        </p:blipFill>
        <p:spPr>
          <a:xfrm>
            <a:off x="8127950" y="1257300"/>
            <a:ext cx="3606701" cy="3124200"/>
          </a:xfrm>
          <a:prstGeom prst="rect">
            <a:avLst/>
          </a:prstGeom>
        </p:spPr>
      </p:pic>
      <p:pic>
        <p:nvPicPr>
          <p:cNvPr id="18" name="Image 16" descr="preencoded.png"/>
          <p:cNvPicPr>
            <a:picLocks noChangeAspect="1"/>
          </p:cNvPicPr>
          <p:nvPr/>
        </p:nvPicPr>
        <p:blipFill>
          <a:blip r:embed="rId15"/>
          <a:stretch>
            <a:fillRect/>
          </a:stretch>
        </p:blipFill>
        <p:spPr>
          <a:xfrm>
            <a:off x="8356550" y="1524000"/>
            <a:ext cx="457200" cy="533400"/>
          </a:xfrm>
          <a:prstGeom prst="rect">
            <a:avLst/>
          </a:prstGeom>
        </p:spPr>
      </p:pic>
      <p:pic>
        <p:nvPicPr>
          <p:cNvPr id="19" name="Image 17" descr="preencoded.png"/>
          <p:cNvPicPr>
            <a:picLocks noChangeAspect="1"/>
          </p:cNvPicPr>
          <p:nvPr/>
        </p:nvPicPr>
        <p:blipFill>
          <a:blip r:embed="rId16"/>
          <a:stretch>
            <a:fillRect/>
          </a:stretch>
        </p:blipFill>
        <p:spPr>
          <a:xfrm>
            <a:off x="8470850" y="1638300"/>
            <a:ext cx="228600" cy="304800"/>
          </a:xfrm>
          <a:prstGeom prst="rect">
            <a:avLst/>
          </a:prstGeom>
        </p:spPr>
      </p:pic>
      <p:pic>
        <p:nvPicPr>
          <p:cNvPr id="20" name="Image 18" descr="preencoded.png"/>
          <p:cNvPicPr>
            <a:picLocks noChangeAspect="1"/>
          </p:cNvPicPr>
          <p:nvPr/>
        </p:nvPicPr>
        <p:blipFill>
          <a:blip r:embed="rId17"/>
          <a:stretch>
            <a:fillRect/>
          </a:stretch>
        </p:blipFill>
        <p:spPr>
          <a:xfrm>
            <a:off x="8356550" y="2247900"/>
            <a:ext cx="342900" cy="381000"/>
          </a:xfrm>
          <a:prstGeom prst="rect">
            <a:avLst/>
          </a:prstGeom>
        </p:spPr>
      </p:pic>
      <p:pic>
        <p:nvPicPr>
          <p:cNvPr id="21" name="Image 19" descr="preencoded.png"/>
          <p:cNvPicPr>
            <a:picLocks noChangeAspect="1"/>
          </p:cNvPicPr>
          <p:nvPr/>
        </p:nvPicPr>
        <p:blipFill>
          <a:blip r:embed="rId18"/>
          <a:stretch>
            <a:fillRect/>
          </a:stretch>
        </p:blipFill>
        <p:spPr>
          <a:xfrm>
            <a:off x="8432750" y="2352675"/>
            <a:ext cx="190500" cy="152400"/>
          </a:xfrm>
          <a:prstGeom prst="rect">
            <a:avLst/>
          </a:prstGeom>
        </p:spPr>
      </p:pic>
      <p:pic>
        <p:nvPicPr>
          <p:cNvPr id="22" name="Image 20" descr="preencoded.png"/>
          <p:cNvPicPr>
            <a:picLocks noChangeAspect="1"/>
          </p:cNvPicPr>
          <p:nvPr/>
        </p:nvPicPr>
        <p:blipFill>
          <a:blip r:embed="rId19"/>
          <a:stretch>
            <a:fillRect/>
          </a:stretch>
        </p:blipFill>
        <p:spPr>
          <a:xfrm>
            <a:off x="8356550" y="3086100"/>
            <a:ext cx="304800" cy="381000"/>
          </a:xfrm>
          <a:prstGeom prst="rect">
            <a:avLst/>
          </a:prstGeom>
        </p:spPr>
      </p:pic>
      <p:pic>
        <p:nvPicPr>
          <p:cNvPr id="23" name="Image 21" descr="preencoded.png"/>
          <p:cNvPicPr>
            <a:picLocks noChangeAspect="1"/>
          </p:cNvPicPr>
          <p:nvPr/>
        </p:nvPicPr>
        <p:blipFill>
          <a:blip r:embed="rId20"/>
          <a:stretch>
            <a:fillRect/>
          </a:stretch>
        </p:blipFill>
        <p:spPr>
          <a:xfrm>
            <a:off x="8432750" y="3190875"/>
            <a:ext cx="152400" cy="152400"/>
          </a:xfrm>
          <a:prstGeom prst="rect">
            <a:avLst/>
          </a:prstGeom>
        </p:spPr>
      </p:pic>
      <p:pic>
        <p:nvPicPr>
          <p:cNvPr id="24" name="Image 22" descr="preencoded.png"/>
          <p:cNvPicPr>
            <a:picLocks noChangeAspect="1"/>
          </p:cNvPicPr>
          <p:nvPr/>
        </p:nvPicPr>
        <p:blipFill>
          <a:blip r:embed="rId21"/>
          <a:stretch>
            <a:fillRect/>
          </a:stretch>
        </p:blipFill>
        <p:spPr>
          <a:xfrm>
            <a:off x="8356550" y="3695700"/>
            <a:ext cx="342900" cy="381000"/>
          </a:xfrm>
          <a:prstGeom prst="rect">
            <a:avLst/>
          </a:prstGeom>
        </p:spPr>
      </p:pic>
      <p:pic>
        <p:nvPicPr>
          <p:cNvPr id="25" name="Image 23" descr="preencoded.png"/>
          <p:cNvPicPr>
            <a:picLocks noChangeAspect="1"/>
          </p:cNvPicPr>
          <p:nvPr/>
        </p:nvPicPr>
        <p:blipFill>
          <a:blip r:embed="rId22"/>
          <a:stretch>
            <a:fillRect/>
          </a:stretch>
        </p:blipFill>
        <p:spPr>
          <a:xfrm>
            <a:off x="8432750" y="3800475"/>
            <a:ext cx="190500" cy="152400"/>
          </a:xfrm>
          <a:prstGeom prst="rect">
            <a:avLst/>
          </a:prstGeom>
        </p:spPr>
      </p:pic>
      <p:sp>
        <p:nvSpPr>
          <p:cNvPr id="26"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Understanding Neuropsychiatry and TBI</a:t>
            </a:r>
            <a:endParaRPr lang="en-US" sz="2700" dirty="0"/>
          </a:p>
        </p:txBody>
      </p:sp>
      <p:sp>
        <p:nvSpPr>
          <p:cNvPr id="27" name="Text 1"/>
          <p:cNvSpPr/>
          <p:nvPr/>
        </p:nvSpPr>
        <p:spPr>
          <a:xfrm>
            <a:off x="1257300" y="1600200"/>
            <a:ext cx="2555498"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Neuropsychiatry</a:t>
            </a:r>
            <a:endParaRPr lang="en-US" sz="1800" dirty="0"/>
          </a:p>
        </p:txBody>
      </p:sp>
      <p:sp>
        <p:nvSpPr>
          <p:cNvPr id="28" name="Text 2"/>
          <p:cNvSpPr/>
          <p:nvPr/>
        </p:nvSpPr>
        <p:spPr>
          <a:xfrm>
            <a:off x="685800" y="2171700"/>
            <a:ext cx="3149501" cy="5334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The intersection of neurology and psychiatry focused on:</a:t>
            </a:r>
            <a:endParaRPr lang="en-US" sz="1350" dirty="0"/>
          </a:p>
        </p:txBody>
      </p:sp>
      <p:sp>
        <p:nvSpPr>
          <p:cNvPr id="29" name="Text 3"/>
          <p:cNvSpPr/>
          <p:nvPr/>
        </p:nvSpPr>
        <p:spPr>
          <a:xfrm>
            <a:off x="876300" y="2857500"/>
            <a:ext cx="29590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Cognitive, emotional, and behavioral disorders</a:t>
            </a:r>
            <a:endParaRPr lang="en-US" sz="1200" dirty="0"/>
          </a:p>
        </p:txBody>
      </p:sp>
      <p:sp>
        <p:nvSpPr>
          <p:cNvPr id="30" name="Text 4"/>
          <p:cNvSpPr/>
          <p:nvPr/>
        </p:nvSpPr>
        <p:spPr>
          <a:xfrm>
            <a:off x="876300" y="3429000"/>
            <a:ext cx="3235583"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Resulting from neurological injuries</a:t>
            </a:r>
            <a:endParaRPr lang="en-US" sz="1200" dirty="0"/>
          </a:p>
        </p:txBody>
      </p:sp>
      <p:sp>
        <p:nvSpPr>
          <p:cNvPr id="31" name="Text 5"/>
          <p:cNvSpPr/>
          <p:nvPr/>
        </p:nvSpPr>
        <p:spPr>
          <a:xfrm>
            <a:off x="876300" y="3771900"/>
            <a:ext cx="2207597"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Including TBI and stroke</a:t>
            </a:r>
            <a:endParaRPr lang="en-US" sz="1200" dirty="0"/>
          </a:p>
        </p:txBody>
      </p:sp>
      <p:sp>
        <p:nvSpPr>
          <p:cNvPr id="32" name="Text 6"/>
          <p:cNvSpPr/>
          <p:nvPr/>
        </p:nvSpPr>
        <p:spPr>
          <a:xfrm>
            <a:off x="5064026" y="1485900"/>
            <a:ext cx="2606725" cy="609600"/>
          </a:xfrm>
          <a:prstGeom prst="rect">
            <a:avLst/>
          </a:prstGeom>
          <a:noFill/>
          <a:ln/>
        </p:spPr>
        <p:txBody>
          <a:bodyPr vert="horz" wrap="square" lIns="0" tIns="0" rIns="0" bIns="0" rtlCol="0" anchor="t"/>
          <a:lstStyle/>
          <a:p>
            <a:pPr marL="0" indent="0">
              <a:lnSpc>
                <a:spcPts val="2400"/>
              </a:lnSpc>
              <a:buNone/>
            </a:pPr>
            <a:r>
              <a:rPr lang="en-US" sz="1800" b="1" dirty="0">
                <a:solidFill>
                  <a:srgbClr val="D8B4FE"/>
                </a:solidFill>
                <a:latin typeface="ui-sans-serif" pitchFamily="34" charset="0"/>
                <a:ea typeface="ui-sans-serif" pitchFamily="34" charset="-122"/>
                <a:cs typeface="ui-sans-serif" pitchFamily="34" charset="-120"/>
              </a:rPr>
              <a:t>TBI Pathophysiology</a:t>
            </a:r>
            <a:endParaRPr lang="en-US" sz="1800" dirty="0"/>
          </a:p>
        </p:txBody>
      </p:sp>
      <p:sp>
        <p:nvSpPr>
          <p:cNvPr id="33" name="Text 7"/>
          <p:cNvSpPr/>
          <p:nvPr/>
        </p:nvSpPr>
        <p:spPr>
          <a:xfrm>
            <a:off x="4521101" y="2247900"/>
            <a:ext cx="3779580" cy="2667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Traumatic brain injury involves:</a:t>
            </a:r>
            <a:endParaRPr lang="en-US" sz="1350" dirty="0"/>
          </a:p>
        </p:txBody>
      </p:sp>
      <p:sp>
        <p:nvSpPr>
          <p:cNvPr id="34" name="Text 8"/>
          <p:cNvSpPr/>
          <p:nvPr/>
        </p:nvSpPr>
        <p:spPr>
          <a:xfrm>
            <a:off x="4711601" y="2667000"/>
            <a:ext cx="2494419"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Primary injury mechanisms</a:t>
            </a:r>
            <a:endParaRPr lang="en-US" sz="1200" dirty="0"/>
          </a:p>
        </p:txBody>
      </p:sp>
      <p:sp>
        <p:nvSpPr>
          <p:cNvPr id="35" name="Text 9"/>
          <p:cNvSpPr/>
          <p:nvPr/>
        </p:nvSpPr>
        <p:spPr>
          <a:xfrm>
            <a:off x="4711601" y="3009900"/>
            <a:ext cx="3116104"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Secondary pathological processes</a:t>
            </a:r>
            <a:endParaRPr lang="en-US" sz="1200" dirty="0"/>
          </a:p>
        </p:txBody>
      </p:sp>
      <p:sp>
        <p:nvSpPr>
          <p:cNvPr id="36" name="Text 10"/>
          <p:cNvSpPr/>
          <p:nvPr/>
        </p:nvSpPr>
        <p:spPr>
          <a:xfrm>
            <a:off x="4711601" y="3352800"/>
            <a:ext cx="3394889"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Network disruptions in brain function</a:t>
            </a:r>
            <a:endParaRPr lang="en-US" sz="1200" dirty="0"/>
          </a:p>
        </p:txBody>
      </p:sp>
      <p:sp>
        <p:nvSpPr>
          <p:cNvPr id="37" name="Text 11"/>
          <p:cNvSpPr/>
          <p:nvPr/>
        </p:nvSpPr>
        <p:spPr>
          <a:xfrm>
            <a:off x="8928050" y="1485900"/>
            <a:ext cx="2578001" cy="609600"/>
          </a:xfrm>
          <a:prstGeom prst="rect">
            <a:avLst/>
          </a:prstGeom>
          <a:noFill/>
          <a:ln/>
        </p:spPr>
        <p:txBody>
          <a:bodyPr vert="horz" wrap="square" lIns="0" tIns="0" rIns="0" bIns="0" rtlCol="0" anchor="t"/>
          <a:lstStyle/>
          <a:p>
            <a:pPr marL="0" indent="0">
              <a:lnSpc>
                <a:spcPts val="2400"/>
              </a:lnSpc>
              <a:buNone/>
            </a:pPr>
            <a:r>
              <a:rPr lang="en-US" sz="1800" b="1" dirty="0">
                <a:solidFill>
                  <a:srgbClr val="FF7F50"/>
                </a:solidFill>
                <a:latin typeface="ui-sans-serif" pitchFamily="34" charset="0"/>
                <a:ea typeface="ui-sans-serif" pitchFamily="34" charset="-122"/>
                <a:cs typeface="ui-sans-serif" pitchFamily="34" charset="-120"/>
              </a:rPr>
              <a:t>Resulting Challenges</a:t>
            </a:r>
            <a:endParaRPr lang="en-US" sz="1800" dirty="0"/>
          </a:p>
        </p:txBody>
      </p:sp>
      <p:sp>
        <p:nvSpPr>
          <p:cNvPr id="38" name="Text 12"/>
          <p:cNvSpPr/>
          <p:nvPr/>
        </p:nvSpPr>
        <p:spPr>
          <a:xfrm>
            <a:off x="8813750" y="2247900"/>
            <a:ext cx="2692301" cy="228600"/>
          </a:xfrm>
          <a:prstGeom prst="rect">
            <a:avLst/>
          </a:prstGeom>
          <a:noFill/>
          <a:ln/>
        </p:spPr>
        <p:txBody>
          <a:bodyPr vert="horz" wrap="square" lIns="0" tIns="0" rIns="0" bIns="0" rtlCol="0" anchor="t"/>
          <a:lstStyle/>
          <a:p>
            <a:pPr marL="0" indent="0">
              <a:lnSpc>
                <a:spcPts val="1800"/>
              </a:lnSpc>
              <a:buNone/>
            </a:pPr>
            <a:r>
              <a:rPr lang="en-US" sz="1200" dirty="0">
                <a:solidFill>
                  <a:srgbClr val="FF7F50"/>
                </a:solidFill>
                <a:latin typeface="ui-sans-serif" pitchFamily="34" charset="0"/>
                <a:ea typeface="ui-sans-serif" pitchFamily="34" charset="-122"/>
                <a:cs typeface="ui-sans-serif" pitchFamily="34" charset="-120"/>
              </a:rPr>
              <a:t>Cognitive</a:t>
            </a:r>
            <a:endParaRPr lang="en-US" sz="1200" dirty="0"/>
          </a:p>
        </p:txBody>
      </p:sp>
      <p:sp>
        <p:nvSpPr>
          <p:cNvPr id="39" name="Text 13"/>
          <p:cNvSpPr/>
          <p:nvPr/>
        </p:nvSpPr>
        <p:spPr>
          <a:xfrm>
            <a:off x="8813750" y="2476500"/>
            <a:ext cx="2692301"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Memory, attention, executive function</a:t>
            </a:r>
            <a:endParaRPr lang="en-US" sz="1200" dirty="0"/>
          </a:p>
        </p:txBody>
      </p:sp>
      <p:sp>
        <p:nvSpPr>
          <p:cNvPr id="40" name="Text 14"/>
          <p:cNvSpPr/>
          <p:nvPr/>
        </p:nvSpPr>
        <p:spPr>
          <a:xfrm>
            <a:off x="8775650" y="3086100"/>
            <a:ext cx="2673995" cy="228600"/>
          </a:xfrm>
          <a:prstGeom prst="rect">
            <a:avLst/>
          </a:prstGeom>
          <a:noFill/>
          <a:ln/>
        </p:spPr>
        <p:txBody>
          <a:bodyPr vert="horz" wrap="square" lIns="0" tIns="0" rIns="0" bIns="0" rtlCol="0" anchor="t"/>
          <a:lstStyle/>
          <a:p>
            <a:pPr marL="0" indent="0">
              <a:lnSpc>
                <a:spcPts val="1800"/>
              </a:lnSpc>
              <a:buNone/>
            </a:pPr>
            <a:r>
              <a:rPr lang="en-US" sz="1200" dirty="0">
                <a:solidFill>
                  <a:srgbClr val="FF7F50"/>
                </a:solidFill>
                <a:latin typeface="ui-sans-serif" pitchFamily="34" charset="0"/>
                <a:ea typeface="ui-sans-serif" pitchFamily="34" charset="-122"/>
                <a:cs typeface="ui-sans-serif" pitchFamily="34" charset="-120"/>
              </a:rPr>
              <a:t>Emotional</a:t>
            </a:r>
            <a:endParaRPr lang="en-US" sz="1200" dirty="0"/>
          </a:p>
        </p:txBody>
      </p:sp>
      <p:sp>
        <p:nvSpPr>
          <p:cNvPr id="41" name="Text 15"/>
          <p:cNvSpPr/>
          <p:nvPr/>
        </p:nvSpPr>
        <p:spPr>
          <a:xfrm>
            <a:off x="8775650" y="3314700"/>
            <a:ext cx="3208794" cy="2286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Mood regulation, emotional control</a:t>
            </a:r>
            <a:endParaRPr lang="en-US" sz="1200" dirty="0"/>
          </a:p>
        </p:txBody>
      </p:sp>
      <p:sp>
        <p:nvSpPr>
          <p:cNvPr id="42" name="Text 16"/>
          <p:cNvSpPr/>
          <p:nvPr/>
        </p:nvSpPr>
        <p:spPr>
          <a:xfrm>
            <a:off x="8813750" y="3695700"/>
            <a:ext cx="2601367" cy="228600"/>
          </a:xfrm>
          <a:prstGeom prst="rect">
            <a:avLst/>
          </a:prstGeom>
          <a:noFill/>
          <a:ln/>
        </p:spPr>
        <p:txBody>
          <a:bodyPr vert="horz" wrap="square" lIns="0" tIns="0" rIns="0" bIns="0" rtlCol="0" anchor="t"/>
          <a:lstStyle/>
          <a:p>
            <a:pPr marL="0" indent="0">
              <a:lnSpc>
                <a:spcPts val="1800"/>
              </a:lnSpc>
              <a:buNone/>
            </a:pPr>
            <a:r>
              <a:rPr lang="en-US" sz="1200" dirty="0">
                <a:solidFill>
                  <a:srgbClr val="FF7F50"/>
                </a:solidFill>
                <a:latin typeface="ui-sans-serif" pitchFamily="34" charset="0"/>
                <a:ea typeface="ui-sans-serif" pitchFamily="34" charset="-122"/>
                <a:cs typeface="ui-sans-serif" pitchFamily="34" charset="-120"/>
              </a:rPr>
              <a:t>Behavioral</a:t>
            </a:r>
            <a:endParaRPr lang="en-US" sz="1200" dirty="0"/>
          </a:p>
        </p:txBody>
      </p:sp>
      <p:sp>
        <p:nvSpPr>
          <p:cNvPr id="43" name="Text 17"/>
          <p:cNvSpPr/>
          <p:nvPr/>
        </p:nvSpPr>
        <p:spPr>
          <a:xfrm>
            <a:off x="8813750" y="3924300"/>
            <a:ext cx="3121640" cy="2286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Social interactions, daily activities</a:t>
            </a:r>
            <a:endParaRPr lang="en-US" sz="1200" dirty="0"/>
          </a:p>
        </p:txBody>
      </p:sp>
      <p:sp>
        <p:nvSpPr>
          <p:cNvPr id="44" name="Text 18"/>
          <p:cNvSpPr/>
          <p:nvPr/>
        </p:nvSpPr>
        <p:spPr>
          <a:xfrm>
            <a:off x="-670560" y="4610100"/>
            <a:ext cx="13533120" cy="228600"/>
          </a:xfrm>
          <a:prstGeom prst="rect">
            <a:avLst/>
          </a:prstGeom>
          <a:noFill/>
          <a:ln/>
        </p:spPr>
        <p:txBody>
          <a:bodyPr vert="horz" wrap="square" lIns="0" tIns="0" rIns="0" bIns="0" rtlCol="0" anchor="t"/>
          <a:lstStyle/>
          <a:p>
            <a:pPr marL="0" indent="0" algn="ctr">
              <a:lnSpc>
                <a:spcPts val="1800"/>
              </a:lnSpc>
              <a:buNone/>
            </a:pPr>
            <a:r>
              <a:rPr lang="en-US" sz="1200" i="1" dirty="0">
                <a:solidFill>
                  <a:srgbClr val="9CA3AF"/>
                </a:solidFill>
                <a:latin typeface="ui-sans-serif" pitchFamily="34" charset="0"/>
                <a:ea typeface="ui-sans-serif" pitchFamily="34" charset="-122"/>
                <a:cs typeface="ui-sans-serif" pitchFamily="34" charset="-120"/>
              </a:rPr>
              <a:t>These conditions often lead to long-term distress and require continuous, accessible, and </a:t>
            </a:r>
            <a:r>
              <a:rPr lang="en-US" sz="1200" i="1" dirty="0" err="1" smtClean="0">
                <a:solidFill>
                  <a:srgbClr val="9CA3AF"/>
                </a:solidFill>
                <a:latin typeface="ui-sans-serif" pitchFamily="34" charset="0"/>
                <a:ea typeface="ui-sans-serif" pitchFamily="34" charset="-122"/>
                <a:cs typeface="ui-sans-serif" pitchFamily="34" charset="-120"/>
              </a:rPr>
              <a:t>personalised</a:t>
            </a:r>
            <a:r>
              <a:rPr lang="en-US" sz="1200" i="1" dirty="0" smtClean="0">
                <a:solidFill>
                  <a:srgbClr val="9CA3AF"/>
                </a:solidFill>
                <a:latin typeface="ui-sans-serif" pitchFamily="34" charset="0"/>
                <a:ea typeface="ui-sans-serif" pitchFamily="34" charset="-122"/>
                <a:cs typeface="ui-sans-serif" pitchFamily="34" charset="-120"/>
              </a:rPr>
              <a:t> </a:t>
            </a:r>
            <a:r>
              <a:rPr lang="en-US" sz="1200" i="1" dirty="0">
                <a:solidFill>
                  <a:srgbClr val="9CA3AF"/>
                </a:solidFill>
                <a:latin typeface="ui-sans-serif" pitchFamily="34" charset="0"/>
                <a:ea typeface="ui-sans-serif" pitchFamily="34" charset="-122"/>
                <a:cs typeface="ui-sans-serif" pitchFamily="34" charset="-120"/>
              </a:rPr>
              <a:t>support.</a:t>
            </a:r>
            <a:endParaRPr lang="en-US" sz="1200" dirty="0"/>
          </a:p>
        </p:txBody>
      </p:sp>
      <p:sp>
        <p:nvSpPr>
          <p:cNvPr id="45" name="Text 19"/>
          <p:cNvSpPr/>
          <p:nvPr/>
        </p:nvSpPr>
        <p:spPr>
          <a:xfrm>
            <a:off x="7870329" y="6515100"/>
            <a:ext cx="4911685"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3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181100"/>
            <a:ext cx="3606701" cy="2781300"/>
          </a:xfrm>
          <a:prstGeom prst="rect">
            <a:avLst/>
          </a:prstGeom>
        </p:spPr>
      </p:pic>
      <p:pic>
        <p:nvPicPr>
          <p:cNvPr id="6" name="Image 4" descr="preencoded.png"/>
          <p:cNvPicPr>
            <a:picLocks noChangeAspect="1"/>
          </p:cNvPicPr>
          <p:nvPr/>
        </p:nvPicPr>
        <p:blipFill>
          <a:blip r:embed="rId7"/>
          <a:stretch>
            <a:fillRect/>
          </a:stretch>
        </p:blipFill>
        <p:spPr>
          <a:xfrm>
            <a:off x="647700" y="3276600"/>
            <a:ext cx="228600" cy="304800"/>
          </a:xfrm>
          <a:prstGeom prst="rect">
            <a:avLst/>
          </a:prstGeom>
        </p:spPr>
      </p:pic>
      <p:pic>
        <p:nvPicPr>
          <p:cNvPr id="7" name="Image 5" descr="preencoded.png"/>
          <p:cNvPicPr>
            <a:picLocks noChangeAspect="1"/>
          </p:cNvPicPr>
          <p:nvPr/>
        </p:nvPicPr>
        <p:blipFill>
          <a:blip r:embed="rId8"/>
          <a:stretch>
            <a:fillRect/>
          </a:stretch>
        </p:blipFill>
        <p:spPr>
          <a:xfrm>
            <a:off x="457200" y="4191000"/>
            <a:ext cx="3606701" cy="1828800"/>
          </a:xfrm>
          <a:prstGeom prst="rect">
            <a:avLst/>
          </a:prstGeom>
        </p:spPr>
      </p:pic>
      <p:pic>
        <p:nvPicPr>
          <p:cNvPr id="8" name="Image 6" descr="preencoded.png"/>
          <p:cNvPicPr>
            <a:picLocks noChangeAspect="1"/>
          </p:cNvPicPr>
          <p:nvPr/>
        </p:nvPicPr>
        <p:blipFill>
          <a:blip r:embed="rId9"/>
          <a:stretch>
            <a:fillRect/>
          </a:stretch>
        </p:blipFill>
        <p:spPr>
          <a:xfrm>
            <a:off x="647700" y="4800600"/>
            <a:ext cx="152400" cy="152400"/>
          </a:xfrm>
          <a:prstGeom prst="rect">
            <a:avLst/>
          </a:prstGeom>
        </p:spPr>
      </p:pic>
      <p:pic>
        <p:nvPicPr>
          <p:cNvPr id="9" name="Image 7" descr="preencoded.png"/>
          <p:cNvPicPr>
            <a:picLocks noChangeAspect="1"/>
          </p:cNvPicPr>
          <p:nvPr/>
        </p:nvPicPr>
        <p:blipFill>
          <a:blip r:embed="rId10"/>
          <a:stretch>
            <a:fillRect/>
          </a:stretch>
        </p:blipFill>
        <p:spPr>
          <a:xfrm>
            <a:off x="647700" y="5334000"/>
            <a:ext cx="114300" cy="152400"/>
          </a:xfrm>
          <a:prstGeom prst="rect">
            <a:avLst/>
          </a:prstGeom>
        </p:spPr>
      </p:pic>
      <p:pic>
        <p:nvPicPr>
          <p:cNvPr id="10" name="Image 8" descr="preencoded.png"/>
          <p:cNvPicPr>
            <a:picLocks noChangeAspect="1"/>
          </p:cNvPicPr>
          <p:nvPr/>
        </p:nvPicPr>
        <p:blipFill>
          <a:blip r:embed="rId11"/>
          <a:stretch>
            <a:fillRect/>
          </a:stretch>
        </p:blipFill>
        <p:spPr>
          <a:xfrm>
            <a:off x="647700" y="5638800"/>
            <a:ext cx="133350" cy="152400"/>
          </a:xfrm>
          <a:prstGeom prst="rect">
            <a:avLst/>
          </a:prstGeom>
        </p:spPr>
      </p:pic>
      <p:pic>
        <p:nvPicPr>
          <p:cNvPr id="11" name="Image 9" descr="preencoded.png"/>
          <p:cNvPicPr>
            <a:picLocks noChangeAspect="1"/>
          </p:cNvPicPr>
          <p:nvPr/>
        </p:nvPicPr>
        <p:blipFill>
          <a:blip r:embed="rId12"/>
          <a:stretch>
            <a:fillRect/>
          </a:stretch>
        </p:blipFill>
        <p:spPr>
          <a:xfrm>
            <a:off x="4292501" y="1638300"/>
            <a:ext cx="2379166" cy="2390775"/>
          </a:xfrm>
          <a:prstGeom prst="rect">
            <a:avLst/>
          </a:prstGeom>
        </p:spPr>
      </p:pic>
      <p:pic>
        <p:nvPicPr>
          <p:cNvPr id="12" name="Image 10" descr="preencoded.png"/>
          <p:cNvPicPr>
            <a:picLocks noChangeAspect="1"/>
          </p:cNvPicPr>
          <p:nvPr/>
        </p:nvPicPr>
        <p:blipFill>
          <a:blip r:embed="rId13"/>
          <a:stretch>
            <a:fillRect/>
          </a:stretch>
        </p:blipFill>
        <p:spPr>
          <a:xfrm>
            <a:off x="5196334" y="1790700"/>
            <a:ext cx="571500" cy="571500"/>
          </a:xfrm>
          <a:prstGeom prst="rect">
            <a:avLst/>
          </a:prstGeom>
        </p:spPr>
      </p:pic>
      <p:pic>
        <p:nvPicPr>
          <p:cNvPr id="13" name="Image 11" descr="preencoded.png"/>
          <p:cNvPicPr>
            <a:picLocks noChangeAspect="1"/>
          </p:cNvPicPr>
          <p:nvPr/>
        </p:nvPicPr>
        <p:blipFill>
          <a:blip r:embed="rId14"/>
          <a:stretch>
            <a:fillRect/>
          </a:stretch>
        </p:blipFill>
        <p:spPr>
          <a:xfrm>
            <a:off x="5367784" y="1924050"/>
            <a:ext cx="228600" cy="304800"/>
          </a:xfrm>
          <a:prstGeom prst="rect">
            <a:avLst/>
          </a:prstGeom>
        </p:spPr>
      </p:pic>
      <p:pic>
        <p:nvPicPr>
          <p:cNvPr id="14" name="Image 12" descr="preencoded.png"/>
          <p:cNvPicPr>
            <a:picLocks noChangeAspect="1"/>
          </p:cNvPicPr>
          <p:nvPr/>
        </p:nvPicPr>
        <p:blipFill>
          <a:blip r:embed="rId15"/>
          <a:stretch>
            <a:fillRect/>
          </a:stretch>
        </p:blipFill>
        <p:spPr>
          <a:xfrm>
            <a:off x="4444901" y="2886075"/>
            <a:ext cx="76200" cy="152400"/>
          </a:xfrm>
          <a:prstGeom prst="rect">
            <a:avLst/>
          </a:prstGeom>
        </p:spPr>
      </p:pic>
      <p:pic>
        <p:nvPicPr>
          <p:cNvPr id="15" name="Image 13" descr="preencoded.png"/>
          <p:cNvPicPr>
            <a:picLocks noChangeAspect="1"/>
          </p:cNvPicPr>
          <p:nvPr/>
        </p:nvPicPr>
        <p:blipFill>
          <a:blip r:embed="rId15"/>
          <a:stretch>
            <a:fillRect/>
          </a:stretch>
        </p:blipFill>
        <p:spPr>
          <a:xfrm>
            <a:off x="4444901" y="3152775"/>
            <a:ext cx="76200" cy="152400"/>
          </a:xfrm>
          <a:prstGeom prst="rect">
            <a:avLst/>
          </a:prstGeom>
        </p:spPr>
      </p:pic>
      <p:pic>
        <p:nvPicPr>
          <p:cNvPr id="16" name="Image 14" descr="preencoded.png"/>
          <p:cNvPicPr>
            <a:picLocks noChangeAspect="1"/>
          </p:cNvPicPr>
          <p:nvPr/>
        </p:nvPicPr>
        <p:blipFill>
          <a:blip r:embed="rId15"/>
          <a:stretch>
            <a:fillRect/>
          </a:stretch>
        </p:blipFill>
        <p:spPr>
          <a:xfrm>
            <a:off x="4444901" y="3648075"/>
            <a:ext cx="76200" cy="152400"/>
          </a:xfrm>
          <a:prstGeom prst="rect">
            <a:avLst/>
          </a:prstGeom>
        </p:spPr>
      </p:pic>
      <p:pic>
        <p:nvPicPr>
          <p:cNvPr id="17" name="Image 15" descr="preencoded.png"/>
          <p:cNvPicPr>
            <a:picLocks noChangeAspect="1"/>
          </p:cNvPicPr>
          <p:nvPr/>
        </p:nvPicPr>
        <p:blipFill>
          <a:blip r:embed="rId16"/>
          <a:stretch>
            <a:fillRect/>
          </a:stretch>
        </p:blipFill>
        <p:spPr>
          <a:xfrm>
            <a:off x="6824067" y="1638300"/>
            <a:ext cx="2379166" cy="2390775"/>
          </a:xfrm>
          <a:prstGeom prst="rect">
            <a:avLst/>
          </a:prstGeom>
        </p:spPr>
      </p:pic>
      <p:pic>
        <p:nvPicPr>
          <p:cNvPr id="18" name="Image 16" descr="preencoded.png"/>
          <p:cNvPicPr>
            <a:picLocks noChangeAspect="1"/>
          </p:cNvPicPr>
          <p:nvPr/>
        </p:nvPicPr>
        <p:blipFill>
          <a:blip r:embed="rId17"/>
          <a:stretch>
            <a:fillRect/>
          </a:stretch>
        </p:blipFill>
        <p:spPr>
          <a:xfrm>
            <a:off x="7727900" y="1790700"/>
            <a:ext cx="571500" cy="571500"/>
          </a:xfrm>
          <a:prstGeom prst="rect">
            <a:avLst/>
          </a:prstGeom>
        </p:spPr>
      </p:pic>
      <p:pic>
        <p:nvPicPr>
          <p:cNvPr id="19" name="Image 17" descr="preencoded.png"/>
          <p:cNvPicPr>
            <a:picLocks noChangeAspect="1"/>
          </p:cNvPicPr>
          <p:nvPr/>
        </p:nvPicPr>
        <p:blipFill>
          <a:blip r:embed="rId18"/>
          <a:stretch>
            <a:fillRect/>
          </a:stretch>
        </p:blipFill>
        <p:spPr>
          <a:xfrm>
            <a:off x="7899350" y="1924050"/>
            <a:ext cx="228600" cy="304800"/>
          </a:xfrm>
          <a:prstGeom prst="rect">
            <a:avLst/>
          </a:prstGeom>
        </p:spPr>
      </p:pic>
      <p:pic>
        <p:nvPicPr>
          <p:cNvPr id="20" name="Image 18" descr="preencoded.png"/>
          <p:cNvPicPr>
            <a:picLocks noChangeAspect="1"/>
          </p:cNvPicPr>
          <p:nvPr/>
        </p:nvPicPr>
        <p:blipFill>
          <a:blip r:embed="rId15"/>
          <a:stretch>
            <a:fillRect/>
          </a:stretch>
        </p:blipFill>
        <p:spPr>
          <a:xfrm>
            <a:off x="6976467" y="3152775"/>
            <a:ext cx="76200" cy="152400"/>
          </a:xfrm>
          <a:prstGeom prst="rect">
            <a:avLst/>
          </a:prstGeom>
        </p:spPr>
      </p:pic>
      <p:pic>
        <p:nvPicPr>
          <p:cNvPr id="21" name="Image 19" descr="preencoded.png"/>
          <p:cNvPicPr>
            <a:picLocks noChangeAspect="1"/>
          </p:cNvPicPr>
          <p:nvPr/>
        </p:nvPicPr>
        <p:blipFill>
          <a:blip r:embed="rId15"/>
          <a:stretch>
            <a:fillRect/>
          </a:stretch>
        </p:blipFill>
        <p:spPr>
          <a:xfrm>
            <a:off x="6976467" y="3419475"/>
            <a:ext cx="76200" cy="152400"/>
          </a:xfrm>
          <a:prstGeom prst="rect">
            <a:avLst/>
          </a:prstGeom>
        </p:spPr>
      </p:pic>
      <p:pic>
        <p:nvPicPr>
          <p:cNvPr id="22" name="Image 20" descr="preencoded.png"/>
          <p:cNvPicPr>
            <a:picLocks noChangeAspect="1"/>
          </p:cNvPicPr>
          <p:nvPr/>
        </p:nvPicPr>
        <p:blipFill>
          <a:blip r:embed="rId15"/>
          <a:stretch>
            <a:fillRect/>
          </a:stretch>
        </p:blipFill>
        <p:spPr>
          <a:xfrm>
            <a:off x="6976467" y="3686175"/>
            <a:ext cx="76200" cy="152400"/>
          </a:xfrm>
          <a:prstGeom prst="rect">
            <a:avLst/>
          </a:prstGeom>
        </p:spPr>
      </p:pic>
      <p:pic>
        <p:nvPicPr>
          <p:cNvPr id="23" name="Image 21" descr="preencoded.png"/>
          <p:cNvPicPr>
            <a:picLocks noChangeAspect="1"/>
          </p:cNvPicPr>
          <p:nvPr/>
        </p:nvPicPr>
        <p:blipFill>
          <a:blip r:embed="rId16"/>
          <a:stretch>
            <a:fillRect/>
          </a:stretch>
        </p:blipFill>
        <p:spPr>
          <a:xfrm>
            <a:off x="9355634" y="1638300"/>
            <a:ext cx="2379166" cy="2390775"/>
          </a:xfrm>
          <a:prstGeom prst="rect">
            <a:avLst/>
          </a:prstGeom>
        </p:spPr>
      </p:pic>
      <p:pic>
        <p:nvPicPr>
          <p:cNvPr id="24" name="Image 22" descr="preencoded.png"/>
          <p:cNvPicPr>
            <a:picLocks noChangeAspect="1"/>
          </p:cNvPicPr>
          <p:nvPr/>
        </p:nvPicPr>
        <p:blipFill>
          <a:blip r:embed="rId19"/>
          <a:stretch>
            <a:fillRect/>
          </a:stretch>
        </p:blipFill>
        <p:spPr>
          <a:xfrm>
            <a:off x="10259467" y="1790700"/>
            <a:ext cx="571500" cy="571500"/>
          </a:xfrm>
          <a:prstGeom prst="rect">
            <a:avLst/>
          </a:prstGeom>
        </p:spPr>
      </p:pic>
      <p:pic>
        <p:nvPicPr>
          <p:cNvPr id="25" name="Image 23" descr="preencoded.png"/>
          <p:cNvPicPr>
            <a:picLocks noChangeAspect="1"/>
          </p:cNvPicPr>
          <p:nvPr/>
        </p:nvPicPr>
        <p:blipFill>
          <a:blip r:embed="rId20"/>
          <a:stretch>
            <a:fillRect/>
          </a:stretch>
        </p:blipFill>
        <p:spPr>
          <a:xfrm>
            <a:off x="10402342" y="1924050"/>
            <a:ext cx="285750" cy="304800"/>
          </a:xfrm>
          <a:prstGeom prst="rect">
            <a:avLst/>
          </a:prstGeom>
        </p:spPr>
      </p:pic>
      <p:pic>
        <p:nvPicPr>
          <p:cNvPr id="26" name="Image 24" descr="preencoded.png"/>
          <p:cNvPicPr>
            <a:picLocks noChangeAspect="1"/>
          </p:cNvPicPr>
          <p:nvPr/>
        </p:nvPicPr>
        <p:blipFill>
          <a:blip r:embed="rId15"/>
          <a:stretch>
            <a:fillRect/>
          </a:stretch>
        </p:blipFill>
        <p:spPr>
          <a:xfrm>
            <a:off x="9508034" y="2886075"/>
            <a:ext cx="76200" cy="152400"/>
          </a:xfrm>
          <a:prstGeom prst="rect">
            <a:avLst/>
          </a:prstGeom>
        </p:spPr>
      </p:pic>
      <p:pic>
        <p:nvPicPr>
          <p:cNvPr id="27" name="Image 25" descr="preencoded.png"/>
          <p:cNvPicPr>
            <a:picLocks noChangeAspect="1"/>
          </p:cNvPicPr>
          <p:nvPr/>
        </p:nvPicPr>
        <p:blipFill>
          <a:blip r:embed="rId15"/>
          <a:stretch>
            <a:fillRect/>
          </a:stretch>
        </p:blipFill>
        <p:spPr>
          <a:xfrm>
            <a:off x="9508034" y="3381375"/>
            <a:ext cx="76200" cy="152400"/>
          </a:xfrm>
          <a:prstGeom prst="rect">
            <a:avLst/>
          </a:prstGeom>
        </p:spPr>
      </p:pic>
      <p:pic>
        <p:nvPicPr>
          <p:cNvPr id="28" name="Image 26" descr="preencoded.png"/>
          <p:cNvPicPr>
            <a:picLocks noChangeAspect="1"/>
          </p:cNvPicPr>
          <p:nvPr/>
        </p:nvPicPr>
        <p:blipFill>
          <a:blip r:embed="rId15"/>
          <a:stretch>
            <a:fillRect/>
          </a:stretch>
        </p:blipFill>
        <p:spPr>
          <a:xfrm>
            <a:off x="9508034" y="3648075"/>
            <a:ext cx="76200" cy="152400"/>
          </a:xfrm>
          <a:prstGeom prst="rect">
            <a:avLst/>
          </a:prstGeom>
        </p:spPr>
      </p:pic>
      <p:pic>
        <p:nvPicPr>
          <p:cNvPr id="29" name="Image 27" descr="preencoded.png"/>
          <p:cNvPicPr>
            <a:picLocks noChangeAspect="1"/>
          </p:cNvPicPr>
          <p:nvPr/>
        </p:nvPicPr>
        <p:blipFill>
          <a:blip r:embed="rId21"/>
          <a:stretch>
            <a:fillRect/>
          </a:stretch>
        </p:blipFill>
        <p:spPr>
          <a:xfrm>
            <a:off x="4292501" y="4257675"/>
            <a:ext cx="7442299" cy="1028700"/>
          </a:xfrm>
          <a:prstGeom prst="rect">
            <a:avLst/>
          </a:prstGeom>
        </p:spPr>
      </p:pic>
      <p:pic>
        <p:nvPicPr>
          <p:cNvPr id="30" name="Image 28" descr="preencoded.png"/>
          <p:cNvPicPr>
            <a:picLocks noChangeAspect="1"/>
          </p:cNvPicPr>
          <p:nvPr/>
        </p:nvPicPr>
        <p:blipFill>
          <a:blip r:embed="rId22"/>
          <a:stretch>
            <a:fillRect/>
          </a:stretch>
        </p:blipFill>
        <p:spPr>
          <a:xfrm>
            <a:off x="4444901" y="4752975"/>
            <a:ext cx="304800" cy="381000"/>
          </a:xfrm>
          <a:prstGeom prst="rect">
            <a:avLst/>
          </a:prstGeom>
        </p:spPr>
      </p:pic>
      <p:pic>
        <p:nvPicPr>
          <p:cNvPr id="31" name="Image 29" descr="preencoded.png"/>
          <p:cNvPicPr>
            <a:picLocks noChangeAspect="1"/>
          </p:cNvPicPr>
          <p:nvPr/>
        </p:nvPicPr>
        <p:blipFill>
          <a:blip r:embed="rId23"/>
          <a:stretch>
            <a:fillRect/>
          </a:stretch>
        </p:blipFill>
        <p:spPr>
          <a:xfrm>
            <a:off x="4521101" y="4857750"/>
            <a:ext cx="152400" cy="152400"/>
          </a:xfrm>
          <a:prstGeom prst="rect">
            <a:avLst/>
          </a:prstGeom>
        </p:spPr>
      </p:pic>
      <p:pic>
        <p:nvPicPr>
          <p:cNvPr id="32" name="Image 30" descr="preencoded.png"/>
          <p:cNvPicPr>
            <a:picLocks noChangeAspect="1"/>
          </p:cNvPicPr>
          <p:nvPr/>
        </p:nvPicPr>
        <p:blipFill>
          <a:blip r:embed="rId22"/>
          <a:stretch>
            <a:fillRect/>
          </a:stretch>
        </p:blipFill>
        <p:spPr>
          <a:xfrm>
            <a:off x="6874818" y="4752975"/>
            <a:ext cx="304800" cy="381000"/>
          </a:xfrm>
          <a:prstGeom prst="rect">
            <a:avLst/>
          </a:prstGeom>
        </p:spPr>
      </p:pic>
      <p:pic>
        <p:nvPicPr>
          <p:cNvPr id="33" name="Image 31" descr="preencoded.png"/>
          <p:cNvPicPr>
            <a:picLocks noChangeAspect="1"/>
          </p:cNvPicPr>
          <p:nvPr/>
        </p:nvPicPr>
        <p:blipFill>
          <a:blip r:embed="rId24"/>
          <a:stretch>
            <a:fillRect/>
          </a:stretch>
        </p:blipFill>
        <p:spPr>
          <a:xfrm>
            <a:off x="6951018" y="4857750"/>
            <a:ext cx="152400" cy="152400"/>
          </a:xfrm>
          <a:prstGeom prst="rect">
            <a:avLst/>
          </a:prstGeom>
        </p:spPr>
      </p:pic>
      <p:pic>
        <p:nvPicPr>
          <p:cNvPr id="34" name="Image 32" descr="preencoded.png"/>
          <p:cNvPicPr>
            <a:picLocks noChangeAspect="1"/>
          </p:cNvPicPr>
          <p:nvPr/>
        </p:nvPicPr>
        <p:blipFill>
          <a:blip r:embed="rId25"/>
          <a:stretch>
            <a:fillRect/>
          </a:stretch>
        </p:blipFill>
        <p:spPr>
          <a:xfrm>
            <a:off x="9304734" y="4752975"/>
            <a:ext cx="342900" cy="381000"/>
          </a:xfrm>
          <a:prstGeom prst="rect">
            <a:avLst/>
          </a:prstGeom>
        </p:spPr>
      </p:pic>
      <p:pic>
        <p:nvPicPr>
          <p:cNvPr id="35" name="Image 33" descr="preencoded.png"/>
          <p:cNvPicPr>
            <a:picLocks noChangeAspect="1"/>
          </p:cNvPicPr>
          <p:nvPr/>
        </p:nvPicPr>
        <p:blipFill>
          <a:blip r:embed="rId26"/>
          <a:stretch>
            <a:fillRect/>
          </a:stretch>
        </p:blipFill>
        <p:spPr>
          <a:xfrm>
            <a:off x="9380934" y="4857750"/>
            <a:ext cx="190500" cy="152400"/>
          </a:xfrm>
          <a:prstGeom prst="rect">
            <a:avLst/>
          </a:prstGeom>
        </p:spPr>
      </p:pic>
      <p:sp>
        <p:nvSpPr>
          <p:cNvPr id="36" name="Text 0"/>
          <p:cNvSpPr/>
          <p:nvPr/>
        </p:nvSpPr>
        <p:spPr>
          <a:xfrm>
            <a:off x="457200" y="457200"/>
            <a:ext cx="1127760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The Burden of TBI</a:t>
            </a:r>
            <a:endParaRPr lang="en-US" sz="2700" dirty="0"/>
          </a:p>
        </p:txBody>
      </p:sp>
      <p:sp>
        <p:nvSpPr>
          <p:cNvPr id="37" name="Text 1"/>
          <p:cNvSpPr/>
          <p:nvPr/>
        </p:nvSpPr>
        <p:spPr>
          <a:xfrm>
            <a:off x="647700" y="1371600"/>
            <a:ext cx="3870841"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What is TBI/ABI?</a:t>
            </a:r>
            <a:endParaRPr lang="en-US" sz="1800" dirty="0"/>
          </a:p>
        </p:txBody>
      </p:sp>
      <p:sp>
        <p:nvSpPr>
          <p:cNvPr id="38" name="Text 2"/>
          <p:cNvSpPr/>
          <p:nvPr/>
        </p:nvSpPr>
        <p:spPr>
          <a:xfrm>
            <a:off x="647700" y="1790700"/>
            <a:ext cx="3225701" cy="11430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Traumatic/Acquired Brain Injury (TBI/ABI) refers to damage to the brain caused by external physical force (traumatic) or due to disease, oxygen deprivation, or other non-external factors (acquired).</a:t>
            </a:r>
            <a:endParaRPr lang="en-US" sz="1200" dirty="0"/>
          </a:p>
        </p:txBody>
      </p:sp>
      <p:sp>
        <p:nvSpPr>
          <p:cNvPr id="39" name="Text 3"/>
          <p:cNvSpPr/>
          <p:nvPr/>
        </p:nvSpPr>
        <p:spPr>
          <a:xfrm>
            <a:off x="990600" y="3086100"/>
            <a:ext cx="2882801" cy="6858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Conditions include: Traumatic brain injury (TBI), stroke, and other neurological injuries</a:t>
            </a:r>
            <a:endParaRPr lang="en-US" sz="1200" dirty="0"/>
          </a:p>
        </p:txBody>
      </p:sp>
      <p:sp>
        <p:nvSpPr>
          <p:cNvPr id="40" name="Text 4"/>
          <p:cNvSpPr/>
          <p:nvPr/>
        </p:nvSpPr>
        <p:spPr>
          <a:xfrm>
            <a:off x="647700" y="4381500"/>
            <a:ext cx="3870841"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Healthcare Challenges</a:t>
            </a:r>
            <a:endParaRPr lang="en-US" sz="1500" dirty="0"/>
          </a:p>
        </p:txBody>
      </p:sp>
      <p:sp>
        <p:nvSpPr>
          <p:cNvPr id="41" name="Text 5"/>
          <p:cNvSpPr/>
          <p:nvPr/>
        </p:nvSpPr>
        <p:spPr>
          <a:xfrm>
            <a:off x="914400" y="4762500"/>
            <a:ext cx="29590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Need for continuous, long-term support</a:t>
            </a:r>
            <a:endParaRPr lang="en-US" sz="1200" dirty="0"/>
          </a:p>
        </p:txBody>
      </p:sp>
      <p:sp>
        <p:nvSpPr>
          <p:cNvPr id="42" name="Text 6"/>
          <p:cNvSpPr/>
          <p:nvPr/>
        </p:nvSpPr>
        <p:spPr>
          <a:xfrm>
            <a:off x="876300" y="5295900"/>
            <a:ext cx="3587948"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Geographic barriers to </a:t>
            </a:r>
            <a:r>
              <a:rPr lang="en-US" sz="1200" dirty="0" err="1" smtClean="0">
                <a:solidFill>
                  <a:srgbClr val="FFFFFF"/>
                </a:solidFill>
                <a:latin typeface="ui-sans-serif" pitchFamily="34" charset="0"/>
                <a:ea typeface="ui-sans-serif" pitchFamily="34" charset="-122"/>
                <a:cs typeface="ui-sans-serif" pitchFamily="34" charset="-120"/>
              </a:rPr>
              <a:t>specialised</a:t>
            </a:r>
            <a:r>
              <a:rPr lang="en-US" sz="1200" dirty="0" smtClean="0">
                <a:solidFill>
                  <a:srgbClr val="FFFFFF"/>
                </a:solidFill>
                <a:latin typeface="ui-sans-serif" pitchFamily="34" charset="0"/>
                <a:ea typeface="ui-sans-serif" pitchFamily="34" charset="-122"/>
                <a:cs typeface="ui-sans-serif" pitchFamily="34" charset="-120"/>
              </a:rPr>
              <a:t> </a:t>
            </a:r>
            <a:r>
              <a:rPr lang="en-US" sz="1200" dirty="0">
                <a:solidFill>
                  <a:srgbClr val="FFFFFF"/>
                </a:solidFill>
                <a:latin typeface="ui-sans-serif" pitchFamily="34" charset="0"/>
                <a:ea typeface="ui-sans-serif" pitchFamily="34" charset="-122"/>
                <a:cs typeface="ui-sans-serif" pitchFamily="34" charset="-120"/>
              </a:rPr>
              <a:t>care</a:t>
            </a:r>
            <a:endParaRPr lang="en-US" sz="1200" dirty="0"/>
          </a:p>
        </p:txBody>
      </p:sp>
      <p:sp>
        <p:nvSpPr>
          <p:cNvPr id="43" name="Text 7"/>
          <p:cNvSpPr/>
          <p:nvPr/>
        </p:nvSpPr>
        <p:spPr>
          <a:xfrm>
            <a:off x="895350" y="5600700"/>
            <a:ext cx="3064490"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Workforce distribution challenges</a:t>
            </a:r>
            <a:endParaRPr lang="en-US" sz="1200" dirty="0"/>
          </a:p>
        </p:txBody>
      </p:sp>
      <p:sp>
        <p:nvSpPr>
          <p:cNvPr id="44" name="Text 8"/>
          <p:cNvSpPr/>
          <p:nvPr/>
        </p:nvSpPr>
        <p:spPr>
          <a:xfrm>
            <a:off x="4292501" y="1181100"/>
            <a:ext cx="8930759"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Long-term Complications &amp; Burden</a:t>
            </a:r>
            <a:endParaRPr lang="en-US" sz="1800" dirty="0"/>
          </a:p>
        </p:txBody>
      </p:sp>
      <p:sp>
        <p:nvSpPr>
          <p:cNvPr id="45" name="Text 9"/>
          <p:cNvSpPr/>
          <p:nvPr/>
        </p:nvSpPr>
        <p:spPr>
          <a:xfrm>
            <a:off x="4237464" y="2505075"/>
            <a:ext cx="2489240" cy="266700"/>
          </a:xfrm>
          <a:prstGeom prst="rect">
            <a:avLst/>
          </a:prstGeom>
          <a:noFill/>
          <a:ln/>
        </p:spPr>
        <p:txBody>
          <a:bodyPr vert="horz" wrap="square" lIns="0" tIns="0" rIns="0" bIns="0" rtlCol="0" anchor="t"/>
          <a:lstStyle/>
          <a:p>
            <a:pPr marL="0" indent="0" algn="ctr">
              <a:lnSpc>
                <a:spcPts val="2100"/>
              </a:lnSpc>
              <a:buNone/>
            </a:pPr>
            <a:r>
              <a:rPr lang="en-US" sz="1500" dirty="0">
                <a:solidFill>
                  <a:srgbClr val="99F6E4"/>
                </a:solidFill>
                <a:latin typeface="ui-sans-serif" pitchFamily="34" charset="0"/>
                <a:ea typeface="ui-sans-serif" pitchFamily="34" charset="-122"/>
                <a:cs typeface="ui-sans-serif" pitchFamily="34" charset="-120"/>
              </a:rPr>
              <a:t>Cognitive Impacts</a:t>
            </a:r>
            <a:endParaRPr lang="en-US" sz="1500" dirty="0"/>
          </a:p>
        </p:txBody>
      </p:sp>
      <p:sp>
        <p:nvSpPr>
          <p:cNvPr id="46" name="Text 10"/>
          <p:cNvSpPr/>
          <p:nvPr/>
        </p:nvSpPr>
        <p:spPr>
          <a:xfrm>
            <a:off x="4597301" y="2847975"/>
            <a:ext cx="1464112"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Memory deficits</a:t>
            </a:r>
            <a:endParaRPr lang="en-US" sz="1200" dirty="0"/>
          </a:p>
        </p:txBody>
      </p:sp>
      <p:sp>
        <p:nvSpPr>
          <p:cNvPr id="47" name="Text 11"/>
          <p:cNvSpPr/>
          <p:nvPr/>
        </p:nvSpPr>
        <p:spPr>
          <a:xfrm>
            <a:off x="4597301" y="3114675"/>
            <a:ext cx="1921966"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Executive function difficulties</a:t>
            </a:r>
            <a:endParaRPr lang="en-US" sz="1200" dirty="0"/>
          </a:p>
        </p:txBody>
      </p:sp>
      <p:sp>
        <p:nvSpPr>
          <p:cNvPr id="48" name="Text 12"/>
          <p:cNvSpPr/>
          <p:nvPr/>
        </p:nvSpPr>
        <p:spPr>
          <a:xfrm>
            <a:off x="4597301" y="3609975"/>
            <a:ext cx="2055614"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Attention impairments</a:t>
            </a:r>
            <a:endParaRPr lang="en-US" sz="1200" dirty="0"/>
          </a:p>
        </p:txBody>
      </p:sp>
      <p:sp>
        <p:nvSpPr>
          <p:cNvPr id="49" name="Text 13"/>
          <p:cNvSpPr/>
          <p:nvPr/>
        </p:nvSpPr>
        <p:spPr>
          <a:xfrm>
            <a:off x="6976467" y="2505075"/>
            <a:ext cx="2074366" cy="533400"/>
          </a:xfrm>
          <a:prstGeom prst="rect">
            <a:avLst/>
          </a:prstGeom>
          <a:noFill/>
          <a:ln/>
        </p:spPr>
        <p:txBody>
          <a:bodyPr vert="horz" wrap="square" lIns="0" tIns="0" rIns="0" bIns="0" rtlCol="0" anchor="t"/>
          <a:lstStyle/>
          <a:p>
            <a:pPr marL="0" indent="0" algn="ctr">
              <a:lnSpc>
                <a:spcPts val="2100"/>
              </a:lnSpc>
              <a:buNone/>
            </a:pPr>
            <a:r>
              <a:rPr lang="en-US" sz="1500" dirty="0">
                <a:solidFill>
                  <a:srgbClr val="99F6E4"/>
                </a:solidFill>
                <a:latin typeface="ui-sans-serif" pitchFamily="34" charset="0"/>
                <a:ea typeface="ui-sans-serif" pitchFamily="34" charset="-122"/>
                <a:cs typeface="ui-sans-serif" pitchFamily="34" charset="-120"/>
              </a:rPr>
              <a:t>Emotional &amp; Behavioral</a:t>
            </a:r>
            <a:endParaRPr lang="en-US" sz="1500" dirty="0"/>
          </a:p>
        </p:txBody>
      </p:sp>
      <p:sp>
        <p:nvSpPr>
          <p:cNvPr id="50" name="Text 14"/>
          <p:cNvSpPr/>
          <p:nvPr/>
        </p:nvSpPr>
        <p:spPr>
          <a:xfrm>
            <a:off x="7128867" y="3114675"/>
            <a:ext cx="2225457"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Emotional dysregulation</a:t>
            </a:r>
            <a:endParaRPr lang="en-US" sz="1200" dirty="0"/>
          </a:p>
        </p:txBody>
      </p:sp>
      <p:sp>
        <p:nvSpPr>
          <p:cNvPr id="51" name="Text 15"/>
          <p:cNvSpPr/>
          <p:nvPr/>
        </p:nvSpPr>
        <p:spPr>
          <a:xfrm>
            <a:off x="7128867" y="3381375"/>
            <a:ext cx="1834694"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Personality changes</a:t>
            </a:r>
            <a:endParaRPr lang="en-US" sz="1200" dirty="0"/>
          </a:p>
        </p:txBody>
      </p:sp>
      <p:sp>
        <p:nvSpPr>
          <p:cNvPr id="52" name="Text 16"/>
          <p:cNvSpPr/>
          <p:nvPr/>
        </p:nvSpPr>
        <p:spPr>
          <a:xfrm>
            <a:off x="7128867" y="3648075"/>
            <a:ext cx="2288143"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Psychiatric comorbidities</a:t>
            </a:r>
            <a:endParaRPr lang="en-US" sz="1200" dirty="0"/>
          </a:p>
        </p:txBody>
      </p:sp>
      <p:sp>
        <p:nvSpPr>
          <p:cNvPr id="53" name="Text 17"/>
          <p:cNvSpPr/>
          <p:nvPr/>
        </p:nvSpPr>
        <p:spPr>
          <a:xfrm>
            <a:off x="9300597" y="2505075"/>
            <a:ext cx="2489240" cy="266700"/>
          </a:xfrm>
          <a:prstGeom prst="rect">
            <a:avLst/>
          </a:prstGeom>
          <a:noFill/>
          <a:ln/>
        </p:spPr>
        <p:txBody>
          <a:bodyPr vert="horz" wrap="square" lIns="0" tIns="0" rIns="0" bIns="0" rtlCol="0" anchor="t"/>
          <a:lstStyle/>
          <a:p>
            <a:pPr marL="0" indent="0" algn="ctr">
              <a:lnSpc>
                <a:spcPts val="2100"/>
              </a:lnSpc>
              <a:buNone/>
            </a:pPr>
            <a:r>
              <a:rPr lang="en-US" sz="1500" dirty="0">
                <a:solidFill>
                  <a:srgbClr val="99F6E4"/>
                </a:solidFill>
                <a:latin typeface="ui-sans-serif" pitchFamily="34" charset="0"/>
                <a:ea typeface="ui-sans-serif" pitchFamily="34" charset="-122"/>
                <a:cs typeface="ui-sans-serif" pitchFamily="34" charset="-120"/>
              </a:rPr>
              <a:t>Functional &amp; Social</a:t>
            </a:r>
            <a:endParaRPr lang="en-US" sz="1500" dirty="0"/>
          </a:p>
        </p:txBody>
      </p:sp>
      <p:sp>
        <p:nvSpPr>
          <p:cNvPr id="54" name="Text 18"/>
          <p:cNvSpPr/>
          <p:nvPr/>
        </p:nvSpPr>
        <p:spPr>
          <a:xfrm>
            <a:off x="9660434" y="2847975"/>
            <a:ext cx="1921966"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Activities of daily living (ADL) challenges</a:t>
            </a:r>
            <a:endParaRPr lang="en-US" sz="1200" dirty="0"/>
          </a:p>
        </p:txBody>
      </p:sp>
      <p:sp>
        <p:nvSpPr>
          <p:cNvPr id="55" name="Text 19"/>
          <p:cNvSpPr/>
          <p:nvPr/>
        </p:nvSpPr>
        <p:spPr>
          <a:xfrm>
            <a:off x="9660434" y="3343275"/>
            <a:ext cx="1964888"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Social role limitations</a:t>
            </a:r>
            <a:endParaRPr lang="en-US" sz="1200" dirty="0"/>
          </a:p>
        </p:txBody>
      </p:sp>
      <p:sp>
        <p:nvSpPr>
          <p:cNvPr id="56" name="Text 20"/>
          <p:cNvSpPr/>
          <p:nvPr/>
        </p:nvSpPr>
        <p:spPr>
          <a:xfrm>
            <a:off x="9660434" y="3609975"/>
            <a:ext cx="1295162"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Family burden</a:t>
            </a:r>
            <a:endParaRPr lang="en-US" sz="1200" dirty="0"/>
          </a:p>
        </p:txBody>
      </p:sp>
      <p:sp>
        <p:nvSpPr>
          <p:cNvPr id="57" name="Text 21"/>
          <p:cNvSpPr/>
          <p:nvPr/>
        </p:nvSpPr>
        <p:spPr>
          <a:xfrm>
            <a:off x="4444901" y="4410075"/>
            <a:ext cx="7137499"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Support Requirements</a:t>
            </a:r>
            <a:endParaRPr lang="en-US" sz="1500" dirty="0"/>
          </a:p>
        </p:txBody>
      </p:sp>
      <p:sp>
        <p:nvSpPr>
          <p:cNvPr id="58" name="Text 22"/>
          <p:cNvSpPr/>
          <p:nvPr/>
        </p:nvSpPr>
        <p:spPr>
          <a:xfrm>
            <a:off x="4864001" y="4829175"/>
            <a:ext cx="2089368" cy="2286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Continuous monitoring</a:t>
            </a:r>
            <a:endParaRPr lang="en-US" sz="1200" dirty="0"/>
          </a:p>
        </p:txBody>
      </p:sp>
      <p:sp>
        <p:nvSpPr>
          <p:cNvPr id="59" name="Text 23"/>
          <p:cNvSpPr/>
          <p:nvPr/>
        </p:nvSpPr>
        <p:spPr>
          <a:xfrm>
            <a:off x="7293918" y="4829175"/>
            <a:ext cx="2222778" cy="2286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Accessible interventions</a:t>
            </a:r>
            <a:endParaRPr lang="en-US" sz="1200" dirty="0"/>
          </a:p>
        </p:txBody>
      </p:sp>
      <p:sp>
        <p:nvSpPr>
          <p:cNvPr id="60" name="Text 24"/>
          <p:cNvSpPr/>
          <p:nvPr/>
        </p:nvSpPr>
        <p:spPr>
          <a:xfrm>
            <a:off x="9761934" y="4829175"/>
            <a:ext cx="1607344" cy="228600"/>
          </a:xfrm>
          <a:prstGeom prst="rect">
            <a:avLst/>
          </a:prstGeom>
          <a:noFill/>
          <a:ln/>
        </p:spPr>
        <p:txBody>
          <a:bodyPr vert="horz" wrap="square" lIns="0" tIns="0" rIns="0" bIns="0" rtlCol="0" anchor="t"/>
          <a:lstStyle/>
          <a:p>
            <a:pPr marL="0" indent="0">
              <a:lnSpc>
                <a:spcPts val="1800"/>
              </a:lnSpc>
              <a:buNone/>
            </a:pPr>
            <a:r>
              <a:rPr lang="en-US" sz="1200" dirty="0" err="1" smtClean="0">
                <a:solidFill>
                  <a:srgbClr val="D1D5DB"/>
                </a:solidFill>
                <a:latin typeface="ui-sans-serif" pitchFamily="34" charset="0"/>
                <a:ea typeface="ui-sans-serif" pitchFamily="34" charset="-122"/>
                <a:cs typeface="ui-sans-serif" pitchFamily="34" charset="-120"/>
              </a:rPr>
              <a:t>Personalised</a:t>
            </a:r>
            <a:r>
              <a:rPr lang="en-US" sz="1200" dirty="0" smtClean="0">
                <a:solidFill>
                  <a:srgbClr val="D1D5DB"/>
                </a:solidFill>
                <a:latin typeface="ui-sans-serif" pitchFamily="34" charset="0"/>
                <a:ea typeface="ui-sans-serif" pitchFamily="34" charset="-122"/>
                <a:cs typeface="ui-sans-serif" pitchFamily="34" charset="-120"/>
              </a:rPr>
              <a:t> </a:t>
            </a:r>
            <a:r>
              <a:rPr lang="en-US" sz="1200" dirty="0">
                <a:solidFill>
                  <a:srgbClr val="D1D5DB"/>
                </a:solidFill>
                <a:latin typeface="ui-sans-serif" pitchFamily="34" charset="0"/>
                <a:ea typeface="ui-sans-serif" pitchFamily="34" charset="-122"/>
                <a:cs typeface="ui-sans-serif" pitchFamily="34" charset="-120"/>
              </a:rPr>
              <a:t>care</a:t>
            </a:r>
            <a:endParaRPr lang="en-US" sz="1200" dirty="0"/>
          </a:p>
        </p:txBody>
      </p:sp>
      <p:sp>
        <p:nvSpPr>
          <p:cNvPr id="61" name="Text 25"/>
          <p:cNvSpPr/>
          <p:nvPr/>
        </p:nvSpPr>
        <p:spPr>
          <a:xfrm>
            <a:off x="7870329" y="6515100"/>
            <a:ext cx="4911685"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4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181100"/>
            <a:ext cx="4565600" cy="1714500"/>
          </a:xfrm>
          <a:prstGeom prst="rect">
            <a:avLst/>
          </a:prstGeom>
        </p:spPr>
      </p:pic>
      <p:pic>
        <p:nvPicPr>
          <p:cNvPr id="6" name="Image 4" descr="preencoded.png"/>
          <p:cNvPicPr>
            <a:picLocks noChangeAspect="1"/>
          </p:cNvPicPr>
          <p:nvPr/>
        </p:nvPicPr>
        <p:blipFill>
          <a:blip r:embed="rId7"/>
          <a:stretch>
            <a:fillRect/>
          </a:stretch>
        </p:blipFill>
        <p:spPr>
          <a:xfrm>
            <a:off x="457200" y="3124200"/>
            <a:ext cx="4565600" cy="2743200"/>
          </a:xfrm>
          <a:prstGeom prst="rect">
            <a:avLst/>
          </a:prstGeom>
        </p:spPr>
      </p:pic>
      <p:pic>
        <p:nvPicPr>
          <p:cNvPr id="7" name="Image 5" descr="preencoded.png"/>
          <p:cNvPicPr>
            <a:picLocks noChangeAspect="1"/>
          </p:cNvPicPr>
          <p:nvPr/>
        </p:nvPicPr>
        <p:blipFill>
          <a:blip r:embed="rId8"/>
          <a:stretch>
            <a:fillRect/>
          </a:stretch>
        </p:blipFill>
        <p:spPr>
          <a:xfrm>
            <a:off x="609600" y="3619500"/>
            <a:ext cx="4257675" cy="1828800"/>
          </a:xfrm>
          <a:prstGeom prst="rect">
            <a:avLst/>
          </a:prstGeom>
        </p:spPr>
      </p:pic>
      <p:pic>
        <p:nvPicPr>
          <p:cNvPr id="8" name="Image 6" descr="preencoded.png"/>
          <p:cNvPicPr>
            <a:picLocks noChangeAspect="1"/>
          </p:cNvPicPr>
          <p:nvPr/>
        </p:nvPicPr>
        <p:blipFill>
          <a:blip r:embed="rId9"/>
          <a:stretch>
            <a:fillRect/>
          </a:stretch>
        </p:blipFill>
        <p:spPr>
          <a:xfrm>
            <a:off x="5251400" y="1181100"/>
            <a:ext cx="6483251" cy="1409700"/>
          </a:xfrm>
          <a:prstGeom prst="rect">
            <a:avLst/>
          </a:prstGeom>
        </p:spPr>
      </p:pic>
      <p:pic>
        <p:nvPicPr>
          <p:cNvPr id="9" name="Image 7" descr="preencoded.png"/>
          <p:cNvPicPr>
            <a:picLocks noChangeAspect="1"/>
          </p:cNvPicPr>
          <p:nvPr/>
        </p:nvPicPr>
        <p:blipFill>
          <a:blip r:embed="rId10"/>
          <a:stretch>
            <a:fillRect/>
          </a:stretch>
        </p:blipFill>
        <p:spPr>
          <a:xfrm>
            <a:off x="5403800" y="1333500"/>
            <a:ext cx="419100" cy="495300"/>
          </a:xfrm>
          <a:prstGeom prst="rect">
            <a:avLst/>
          </a:prstGeom>
        </p:spPr>
      </p:pic>
      <p:pic>
        <p:nvPicPr>
          <p:cNvPr id="10" name="Image 8" descr="preencoded.png"/>
          <p:cNvPicPr>
            <a:picLocks noChangeAspect="1"/>
          </p:cNvPicPr>
          <p:nvPr/>
        </p:nvPicPr>
        <p:blipFill>
          <a:blip r:embed="rId11"/>
          <a:stretch>
            <a:fillRect/>
          </a:stretch>
        </p:blipFill>
        <p:spPr>
          <a:xfrm>
            <a:off x="5518100" y="1447800"/>
            <a:ext cx="190500" cy="266700"/>
          </a:xfrm>
          <a:prstGeom prst="rect">
            <a:avLst/>
          </a:prstGeom>
        </p:spPr>
      </p:pic>
      <p:pic>
        <p:nvPicPr>
          <p:cNvPr id="11" name="Image 9" descr="preencoded.png"/>
          <p:cNvPicPr>
            <a:picLocks noChangeAspect="1"/>
          </p:cNvPicPr>
          <p:nvPr/>
        </p:nvPicPr>
        <p:blipFill>
          <a:blip r:embed="rId12"/>
          <a:stretch>
            <a:fillRect/>
          </a:stretch>
        </p:blipFill>
        <p:spPr>
          <a:xfrm>
            <a:off x="5975300" y="2171700"/>
            <a:ext cx="2402384" cy="266700"/>
          </a:xfrm>
          <a:prstGeom prst="rect">
            <a:avLst/>
          </a:prstGeom>
        </p:spPr>
      </p:pic>
      <p:pic>
        <p:nvPicPr>
          <p:cNvPr id="12" name="Image 10" descr="preencoded.png"/>
          <p:cNvPicPr>
            <a:picLocks noChangeAspect="1"/>
          </p:cNvPicPr>
          <p:nvPr/>
        </p:nvPicPr>
        <p:blipFill>
          <a:blip r:embed="rId13"/>
          <a:stretch>
            <a:fillRect/>
          </a:stretch>
        </p:blipFill>
        <p:spPr>
          <a:xfrm>
            <a:off x="8491984" y="2171700"/>
            <a:ext cx="2714179" cy="266700"/>
          </a:xfrm>
          <a:prstGeom prst="rect">
            <a:avLst/>
          </a:prstGeom>
        </p:spPr>
      </p:pic>
      <p:pic>
        <p:nvPicPr>
          <p:cNvPr id="13" name="Image 11" descr="preencoded.png"/>
          <p:cNvPicPr>
            <a:picLocks noChangeAspect="1"/>
          </p:cNvPicPr>
          <p:nvPr/>
        </p:nvPicPr>
        <p:blipFill>
          <a:blip r:embed="rId14"/>
          <a:stretch>
            <a:fillRect/>
          </a:stretch>
        </p:blipFill>
        <p:spPr>
          <a:xfrm>
            <a:off x="5251400" y="2743200"/>
            <a:ext cx="6483251" cy="1676400"/>
          </a:xfrm>
          <a:prstGeom prst="rect">
            <a:avLst/>
          </a:prstGeom>
        </p:spPr>
      </p:pic>
      <p:pic>
        <p:nvPicPr>
          <p:cNvPr id="14" name="Image 12" descr="preencoded.png"/>
          <p:cNvPicPr>
            <a:picLocks noChangeAspect="1"/>
          </p:cNvPicPr>
          <p:nvPr/>
        </p:nvPicPr>
        <p:blipFill>
          <a:blip r:embed="rId15"/>
          <a:stretch>
            <a:fillRect/>
          </a:stretch>
        </p:blipFill>
        <p:spPr>
          <a:xfrm>
            <a:off x="5403800" y="2895600"/>
            <a:ext cx="371475" cy="495300"/>
          </a:xfrm>
          <a:prstGeom prst="rect">
            <a:avLst/>
          </a:prstGeom>
        </p:spPr>
      </p:pic>
      <p:pic>
        <p:nvPicPr>
          <p:cNvPr id="15" name="Image 13" descr="preencoded.png"/>
          <p:cNvPicPr>
            <a:picLocks noChangeAspect="1"/>
          </p:cNvPicPr>
          <p:nvPr/>
        </p:nvPicPr>
        <p:blipFill>
          <a:blip r:embed="rId16"/>
          <a:stretch>
            <a:fillRect/>
          </a:stretch>
        </p:blipFill>
        <p:spPr>
          <a:xfrm>
            <a:off x="5518100" y="3009900"/>
            <a:ext cx="142875" cy="266700"/>
          </a:xfrm>
          <a:prstGeom prst="rect">
            <a:avLst/>
          </a:prstGeom>
        </p:spPr>
      </p:pic>
      <p:pic>
        <p:nvPicPr>
          <p:cNvPr id="16" name="Image 14" descr="preencoded.png"/>
          <p:cNvPicPr>
            <a:picLocks noChangeAspect="1"/>
          </p:cNvPicPr>
          <p:nvPr/>
        </p:nvPicPr>
        <p:blipFill>
          <a:blip r:embed="rId17"/>
          <a:stretch>
            <a:fillRect/>
          </a:stretch>
        </p:blipFill>
        <p:spPr>
          <a:xfrm>
            <a:off x="5927675" y="3733800"/>
            <a:ext cx="1834009" cy="533400"/>
          </a:xfrm>
          <a:prstGeom prst="rect">
            <a:avLst/>
          </a:prstGeom>
        </p:spPr>
      </p:pic>
      <p:pic>
        <p:nvPicPr>
          <p:cNvPr id="17" name="Image 15" descr="preencoded.png"/>
          <p:cNvPicPr>
            <a:picLocks noChangeAspect="1"/>
          </p:cNvPicPr>
          <p:nvPr/>
        </p:nvPicPr>
        <p:blipFill>
          <a:blip r:embed="rId18"/>
          <a:stretch>
            <a:fillRect/>
          </a:stretch>
        </p:blipFill>
        <p:spPr>
          <a:xfrm>
            <a:off x="7837884" y="3733800"/>
            <a:ext cx="1834009" cy="533400"/>
          </a:xfrm>
          <a:prstGeom prst="rect">
            <a:avLst/>
          </a:prstGeom>
        </p:spPr>
      </p:pic>
      <p:pic>
        <p:nvPicPr>
          <p:cNvPr id="18" name="Image 16" descr="preencoded.png"/>
          <p:cNvPicPr>
            <a:picLocks noChangeAspect="1"/>
          </p:cNvPicPr>
          <p:nvPr/>
        </p:nvPicPr>
        <p:blipFill>
          <a:blip r:embed="rId17"/>
          <a:stretch>
            <a:fillRect/>
          </a:stretch>
        </p:blipFill>
        <p:spPr>
          <a:xfrm>
            <a:off x="9748093" y="3733800"/>
            <a:ext cx="1834009" cy="533400"/>
          </a:xfrm>
          <a:prstGeom prst="rect">
            <a:avLst/>
          </a:prstGeom>
        </p:spPr>
      </p:pic>
      <p:pic>
        <p:nvPicPr>
          <p:cNvPr id="19" name="Image 17" descr="preencoded.png"/>
          <p:cNvPicPr>
            <a:picLocks noChangeAspect="1"/>
          </p:cNvPicPr>
          <p:nvPr/>
        </p:nvPicPr>
        <p:blipFill>
          <a:blip r:embed="rId9"/>
          <a:stretch>
            <a:fillRect/>
          </a:stretch>
        </p:blipFill>
        <p:spPr>
          <a:xfrm>
            <a:off x="5251400" y="4572000"/>
            <a:ext cx="6483251" cy="1409700"/>
          </a:xfrm>
          <a:prstGeom prst="rect">
            <a:avLst/>
          </a:prstGeom>
        </p:spPr>
      </p:pic>
      <p:pic>
        <p:nvPicPr>
          <p:cNvPr id="20" name="Image 18" descr="preencoded.png"/>
          <p:cNvPicPr>
            <a:picLocks noChangeAspect="1"/>
          </p:cNvPicPr>
          <p:nvPr/>
        </p:nvPicPr>
        <p:blipFill>
          <a:blip r:embed="rId19"/>
          <a:stretch>
            <a:fillRect/>
          </a:stretch>
        </p:blipFill>
        <p:spPr>
          <a:xfrm>
            <a:off x="5403800" y="4724400"/>
            <a:ext cx="419100" cy="495300"/>
          </a:xfrm>
          <a:prstGeom prst="rect">
            <a:avLst/>
          </a:prstGeom>
        </p:spPr>
      </p:pic>
      <p:pic>
        <p:nvPicPr>
          <p:cNvPr id="21" name="Image 19" descr="preencoded.png"/>
          <p:cNvPicPr>
            <a:picLocks noChangeAspect="1"/>
          </p:cNvPicPr>
          <p:nvPr/>
        </p:nvPicPr>
        <p:blipFill>
          <a:blip r:embed="rId20"/>
          <a:stretch>
            <a:fillRect/>
          </a:stretch>
        </p:blipFill>
        <p:spPr>
          <a:xfrm>
            <a:off x="5518100" y="4838700"/>
            <a:ext cx="190500" cy="266700"/>
          </a:xfrm>
          <a:prstGeom prst="rect">
            <a:avLst/>
          </a:prstGeom>
        </p:spPr>
      </p:pic>
      <p:pic>
        <p:nvPicPr>
          <p:cNvPr id="22" name="Image 20" descr="preencoded.png"/>
          <p:cNvPicPr>
            <a:picLocks noChangeAspect="1"/>
          </p:cNvPicPr>
          <p:nvPr/>
        </p:nvPicPr>
        <p:blipFill>
          <a:blip r:embed="rId21"/>
          <a:stretch>
            <a:fillRect/>
          </a:stretch>
        </p:blipFill>
        <p:spPr>
          <a:xfrm>
            <a:off x="5975300" y="5562600"/>
            <a:ext cx="3010942" cy="266700"/>
          </a:xfrm>
          <a:prstGeom prst="rect">
            <a:avLst/>
          </a:prstGeom>
        </p:spPr>
      </p:pic>
      <p:pic>
        <p:nvPicPr>
          <p:cNvPr id="23" name="Image 21" descr="preencoded.png"/>
          <p:cNvPicPr>
            <a:picLocks noChangeAspect="1"/>
          </p:cNvPicPr>
          <p:nvPr/>
        </p:nvPicPr>
        <p:blipFill>
          <a:blip r:embed="rId22"/>
          <a:stretch>
            <a:fillRect/>
          </a:stretch>
        </p:blipFill>
        <p:spPr>
          <a:xfrm>
            <a:off x="6089600" y="5619750"/>
            <a:ext cx="114300" cy="133350"/>
          </a:xfrm>
          <a:prstGeom prst="rect">
            <a:avLst/>
          </a:prstGeom>
        </p:spPr>
      </p:pic>
      <p:sp>
        <p:nvSpPr>
          <p:cNvPr id="24"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Evidence Base for Digital Mental Health Interventions</a:t>
            </a:r>
            <a:endParaRPr lang="en-US" sz="2700" dirty="0"/>
          </a:p>
        </p:txBody>
      </p:sp>
      <p:sp>
        <p:nvSpPr>
          <p:cNvPr id="25" name="Text 1"/>
          <p:cNvSpPr/>
          <p:nvPr/>
        </p:nvSpPr>
        <p:spPr>
          <a:xfrm>
            <a:off x="647700" y="1371600"/>
            <a:ext cx="4184600" cy="13335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High-quality evidence from large-scale meta-analyses shows digital tools can produce clinical outcomes comparable to traditional care, establishing a foundation before TBI-specific applications.</a:t>
            </a:r>
            <a:endParaRPr lang="en-US" sz="1350" dirty="0"/>
          </a:p>
        </p:txBody>
      </p:sp>
      <p:sp>
        <p:nvSpPr>
          <p:cNvPr id="26" name="Text 2"/>
          <p:cNvSpPr/>
          <p:nvPr/>
        </p:nvSpPr>
        <p:spPr>
          <a:xfrm>
            <a:off x="609600" y="3276600"/>
            <a:ext cx="5112960"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Effect Size Comparison</a:t>
            </a:r>
            <a:endParaRPr lang="en-US" sz="1500" dirty="0"/>
          </a:p>
        </p:txBody>
      </p:sp>
      <p:sp>
        <p:nvSpPr>
          <p:cNvPr id="27" name="Text 3"/>
          <p:cNvSpPr/>
          <p:nvPr/>
        </p:nvSpPr>
        <p:spPr>
          <a:xfrm>
            <a:off x="183520" y="5524500"/>
            <a:ext cx="5112960" cy="190500"/>
          </a:xfrm>
          <a:prstGeom prst="rect">
            <a:avLst/>
          </a:prstGeom>
          <a:noFill/>
          <a:ln/>
        </p:spPr>
        <p:txBody>
          <a:bodyPr vert="horz" wrap="square" lIns="0" tIns="0" rIns="0" bIns="0" rtlCol="0" anchor="t"/>
          <a:lstStyle/>
          <a:p>
            <a:pPr marL="0" indent="0" algn="ctr">
              <a:lnSpc>
                <a:spcPts val="1500"/>
              </a:lnSpc>
              <a:buNone/>
            </a:pPr>
            <a:r>
              <a:rPr lang="en-US" sz="1050" i="1" dirty="0">
                <a:solidFill>
                  <a:srgbClr val="D1D5DB"/>
                </a:solidFill>
                <a:latin typeface="ui-sans-serif" pitchFamily="34" charset="0"/>
                <a:ea typeface="ui-sans-serif" pitchFamily="34" charset="-122"/>
                <a:cs typeface="ui-sans-serif" pitchFamily="34" charset="-120"/>
              </a:rPr>
              <a:t>Effect size (ES) of digital interventions vs. traditional therapy</a:t>
            </a:r>
            <a:endParaRPr lang="en-US" sz="1050" dirty="0"/>
          </a:p>
        </p:txBody>
      </p:sp>
      <p:sp>
        <p:nvSpPr>
          <p:cNvPr id="28" name="Text 4"/>
          <p:cNvSpPr/>
          <p:nvPr/>
        </p:nvSpPr>
        <p:spPr>
          <a:xfrm>
            <a:off x="5975300" y="1333500"/>
            <a:ext cx="5606951"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Digital CBT Efficacy</a:t>
            </a:r>
            <a:endParaRPr lang="en-US" sz="1500" dirty="0"/>
          </a:p>
        </p:txBody>
      </p:sp>
      <p:sp>
        <p:nvSpPr>
          <p:cNvPr id="29" name="Text 5"/>
          <p:cNvSpPr/>
          <p:nvPr/>
        </p:nvSpPr>
        <p:spPr>
          <a:xfrm>
            <a:off x="5975300" y="1638300"/>
            <a:ext cx="5606951"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Meta-analysis of 64 RCTs showed digital CBT for depression and anxiety is equivalent to face-to-face therapy.</a:t>
            </a:r>
            <a:endParaRPr lang="en-US" sz="1200" dirty="0"/>
          </a:p>
        </p:txBody>
      </p:sp>
      <p:sp>
        <p:nvSpPr>
          <p:cNvPr id="30" name="Text 6"/>
          <p:cNvSpPr/>
          <p:nvPr/>
        </p:nvSpPr>
        <p:spPr>
          <a:xfrm>
            <a:off x="6051500" y="2171700"/>
            <a:ext cx="2882860" cy="266700"/>
          </a:xfrm>
          <a:prstGeom prst="rect">
            <a:avLst/>
          </a:prstGeom>
          <a:noFill/>
          <a:ln/>
        </p:spPr>
        <p:txBody>
          <a:bodyPr vert="horz" wrap="square" lIns="0" tIns="0" rIns="0" bIns="0" rtlCol="0" anchor="t"/>
          <a:lstStyle/>
          <a:p>
            <a:pPr marL="0" indent="0">
              <a:lnSpc>
                <a:spcPts val="1500"/>
              </a:lnSpc>
              <a:buNone/>
            </a:pPr>
            <a:r>
              <a:rPr lang="en-US" sz="1050" b="1" dirty="0">
                <a:solidFill>
                  <a:srgbClr val="5EEAD4"/>
                </a:solidFill>
                <a:latin typeface="ui-sans-serif" pitchFamily="34" charset="0"/>
                <a:ea typeface="ui-sans-serif" pitchFamily="34" charset="-122"/>
                <a:cs typeface="ui-sans-serif" pitchFamily="34" charset="-120"/>
              </a:rPr>
              <a:t>ES: 0.80</a:t>
            </a:r>
            <a:r>
              <a:rPr lang="en-US" sz="1050" dirty="0">
                <a:solidFill>
                  <a:srgbClr val="FFFFFF"/>
                </a:solidFill>
                <a:latin typeface="ui-sans-serif" pitchFamily="34" charset="0"/>
                <a:ea typeface="ui-sans-serif" pitchFamily="34" charset="-122"/>
                <a:cs typeface="ui-sans-serif" pitchFamily="34" charset="-120"/>
              </a:rPr>
              <a:t> Strong aggregate effect</a:t>
            </a:r>
            <a:endParaRPr lang="en-US" sz="1050" dirty="0"/>
          </a:p>
        </p:txBody>
      </p:sp>
      <p:sp>
        <p:nvSpPr>
          <p:cNvPr id="31" name="Text 7"/>
          <p:cNvSpPr/>
          <p:nvPr/>
        </p:nvSpPr>
        <p:spPr>
          <a:xfrm>
            <a:off x="8568184" y="2171700"/>
            <a:ext cx="3257014" cy="266700"/>
          </a:xfrm>
          <a:prstGeom prst="rect">
            <a:avLst/>
          </a:prstGeom>
          <a:noFill/>
          <a:ln/>
        </p:spPr>
        <p:txBody>
          <a:bodyPr vert="horz" wrap="square" lIns="0" tIns="0" rIns="0" bIns="0" rtlCol="0" anchor="t"/>
          <a:lstStyle/>
          <a:p>
            <a:pPr marL="0" indent="0">
              <a:lnSpc>
                <a:spcPts val="1500"/>
              </a:lnSpc>
              <a:buNone/>
            </a:pPr>
            <a:r>
              <a:rPr lang="en-US" sz="1050" b="1" dirty="0">
                <a:solidFill>
                  <a:srgbClr val="FFFFFF"/>
                </a:solidFill>
                <a:latin typeface="ui-sans-serif" pitchFamily="34" charset="0"/>
                <a:ea typeface="ui-sans-serif" pitchFamily="34" charset="-122"/>
                <a:cs typeface="ui-sans-serif" pitchFamily="34" charset="-120"/>
              </a:rPr>
              <a:t>NNT: 2.34</a:t>
            </a:r>
            <a:r>
              <a:rPr lang="en-US" sz="1050" dirty="0">
                <a:solidFill>
                  <a:srgbClr val="FFFFFF"/>
                </a:solidFill>
                <a:latin typeface="ui-sans-serif" pitchFamily="34" charset="0"/>
                <a:ea typeface="ui-sans-serif" pitchFamily="34" charset="-122"/>
                <a:cs typeface="ui-sans-serif" pitchFamily="34" charset="-120"/>
              </a:rPr>
              <a:t> Treatment needed number</a:t>
            </a:r>
            <a:endParaRPr lang="en-US" sz="1050" dirty="0"/>
          </a:p>
        </p:txBody>
      </p:sp>
      <p:sp>
        <p:nvSpPr>
          <p:cNvPr id="32" name="Text 8"/>
          <p:cNvSpPr/>
          <p:nvPr/>
        </p:nvSpPr>
        <p:spPr>
          <a:xfrm>
            <a:off x="5927675" y="2895600"/>
            <a:ext cx="5654576"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Mobile Technology Impact</a:t>
            </a:r>
            <a:endParaRPr lang="en-US" sz="1500" dirty="0"/>
          </a:p>
        </p:txBody>
      </p:sp>
      <p:sp>
        <p:nvSpPr>
          <p:cNvPr id="33" name="Text 9"/>
          <p:cNvSpPr/>
          <p:nvPr/>
        </p:nvSpPr>
        <p:spPr>
          <a:xfrm>
            <a:off x="5927675" y="3200400"/>
            <a:ext cx="5654576"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Meta-analysis of 25 clinical trials (N=8,843) showed mobile technology enhances psychological interventions.</a:t>
            </a:r>
            <a:endParaRPr lang="en-US" sz="1200" dirty="0"/>
          </a:p>
        </p:txBody>
      </p:sp>
      <p:sp>
        <p:nvSpPr>
          <p:cNvPr id="34" name="Text 10"/>
          <p:cNvSpPr/>
          <p:nvPr/>
        </p:nvSpPr>
        <p:spPr>
          <a:xfrm>
            <a:off x="5835714" y="3810000"/>
            <a:ext cx="2017931" cy="228600"/>
          </a:xfrm>
          <a:prstGeom prst="rect">
            <a:avLst/>
          </a:prstGeom>
          <a:noFill/>
          <a:ln/>
        </p:spPr>
        <p:txBody>
          <a:bodyPr vert="horz" wrap="square" lIns="0" tIns="0" rIns="0" bIns="0" rtlCol="0" anchor="t"/>
          <a:lstStyle/>
          <a:p>
            <a:pPr marL="0" indent="0" algn="ctr">
              <a:lnSpc>
                <a:spcPts val="1800"/>
              </a:lnSpc>
              <a:buNone/>
            </a:pPr>
            <a:r>
              <a:rPr lang="en-US" sz="1200" b="1" dirty="0">
                <a:solidFill>
                  <a:srgbClr val="5EEAD4"/>
                </a:solidFill>
                <a:latin typeface="ui-sans-serif" pitchFamily="34" charset="0"/>
                <a:ea typeface="ui-sans-serif" pitchFamily="34" charset="-122"/>
                <a:cs typeface="ui-sans-serif" pitchFamily="34" charset="-120"/>
              </a:rPr>
              <a:t>ES: 0.34</a:t>
            </a:r>
            <a:endParaRPr lang="en-US" sz="1200" dirty="0"/>
          </a:p>
        </p:txBody>
      </p:sp>
      <p:sp>
        <p:nvSpPr>
          <p:cNvPr id="35" name="Text 11"/>
          <p:cNvSpPr/>
          <p:nvPr/>
        </p:nvSpPr>
        <p:spPr>
          <a:xfrm>
            <a:off x="5835714" y="4038600"/>
            <a:ext cx="2017931" cy="152400"/>
          </a:xfrm>
          <a:prstGeom prst="rect">
            <a:avLst/>
          </a:prstGeom>
          <a:noFill/>
          <a:ln/>
        </p:spPr>
        <p:txBody>
          <a:bodyPr vert="horz" wrap="square" lIns="0" tIns="0" rIns="0" bIns="0" rtlCol="0" anchor="t"/>
          <a:lstStyle/>
          <a:p>
            <a:pPr marL="0" indent="0" algn="ctr">
              <a:lnSpc>
                <a:spcPts val="1200"/>
              </a:lnSpc>
              <a:buNone/>
            </a:pPr>
            <a:r>
              <a:rPr lang="en-US" sz="900" dirty="0">
                <a:solidFill>
                  <a:srgbClr val="D1D5DB"/>
                </a:solidFill>
                <a:latin typeface="ui-sans-serif" pitchFamily="34" charset="0"/>
                <a:ea typeface="ui-sans-serif" pitchFamily="34" charset="-122"/>
                <a:cs typeface="ui-sans-serif" pitchFamily="34" charset="-120"/>
              </a:rPr>
              <a:t>Overall effect</a:t>
            </a:r>
            <a:endParaRPr lang="en-US" sz="900" dirty="0"/>
          </a:p>
        </p:txBody>
      </p:sp>
      <p:sp>
        <p:nvSpPr>
          <p:cNvPr id="36" name="Text 12"/>
          <p:cNvSpPr/>
          <p:nvPr/>
        </p:nvSpPr>
        <p:spPr>
          <a:xfrm>
            <a:off x="7745923" y="3810000"/>
            <a:ext cx="2017931" cy="228600"/>
          </a:xfrm>
          <a:prstGeom prst="rect">
            <a:avLst/>
          </a:prstGeom>
          <a:noFill/>
          <a:ln/>
        </p:spPr>
        <p:txBody>
          <a:bodyPr vert="horz" wrap="square" lIns="0" tIns="0" rIns="0" bIns="0" rtlCol="0" anchor="t"/>
          <a:lstStyle/>
          <a:p>
            <a:pPr marL="0" indent="0" algn="ctr">
              <a:lnSpc>
                <a:spcPts val="1800"/>
              </a:lnSpc>
              <a:buNone/>
            </a:pPr>
            <a:r>
              <a:rPr lang="en-US" sz="1200" b="1" dirty="0">
                <a:solidFill>
                  <a:srgbClr val="5EEAD4"/>
                </a:solidFill>
                <a:latin typeface="ui-sans-serif" pitchFamily="34" charset="0"/>
                <a:ea typeface="ui-sans-serif" pitchFamily="34" charset="-122"/>
                <a:cs typeface="ui-sans-serif" pitchFamily="34" charset="-120"/>
              </a:rPr>
              <a:t>ES: 0.57</a:t>
            </a:r>
            <a:endParaRPr lang="en-US" sz="1200" dirty="0"/>
          </a:p>
        </p:txBody>
      </p:sp>
      <p:sp>
        <p:nvSpPr>
          <p:cNvPr id="37" name="Text 13"/>
          <p:cNvSpPr/>
          <p:nvPr/>
        </p:nvSpPr>
        <p:spPr>
          <a:xfrm>
            <a:off x="7745923" y="4038600"/>
            <a:ext cx="2017931" cy="152400"/>
          </a:xfrm>
          <a:prstGeom prst="rect">
            <a:avLst/>
          </a:prstGeom>
          <a:noFill/>
          <a:ln/>
        </p:spPr>
        <p:txBody>
          <a:bodyPr vert="horz" wrap="square" lIns="0" tIns="0" rIns="0" bIns="0" rtlCol="0" anchor="t"/>
          <a:lstStyle/>
          <a:p>
            <a:pPr marL="0" indent="0" algn="ctr">
              <a:lnSpc>
                <a:spcPts val="1200"/>
              </a:lnSpc>
              <a:buNone/>
            </a:pPr>
            <a:r>
              <a:rPr lang="en-US" sz="900" dirty="0">
                <a:solidFill>
                  <a:srgbClr val="D1D5DB"/>
                </a:solidFill>
                <a:latin typeface="ui-sans-serif" pitchFamily="34" charset="0"/>
                <a:ea typeface="ui-sans-serif" pitchFamily="34" charset="-122"/>
                <a:cs typeface="ui-sans-serif" pitchFamily="34" charset="-120"/>
              </a:rPr>
              <a:t>Smartphone apps</a:t>
            </a:r>
            <a:endParaRPr lang="en-US" sz="900" dirty="0"/>
          </a:p>
        </p:txBody>
      </p:sp>
      <p:sp>
        <p:nvSpPr>
          <p:cNvPr id="38" name="Text 14"/>
          <p:cNvSpPr/>
          <p:nvPr/>
        </p:nvSpPr>
        <p:spPr>
          <a:xfrm>
            <a:off x="9656132" y="3810000"/>
            <a:ext cx="2017931" cy="228600"/>
          </a:xfrm>
          <a:prstGeom prst="rect">
            <a:avLst/>
          </a:prstGeom>
          <a:noFill/>
          <a:ln/>
        </p:spPr>
        <p:txBody>
          <a:bodyPr vert="horz" wrap="square" lIns="0" tIns="0" rIns="0" bIns="0" rtlCol="0" anchor="t"/>
          <a:lstStyle/>
          <a:p>
            <a:pPr marL="0" indent="0" algn="ctr">
              <a:lnSpc>
                <a:spcPts val="1800"/>
              </a:lnSpc>
              <a:buNone/>
            </a:pPr>
            <a:r>
              <a:rPr lang="en-US" sz="1200" b="1" dirty="0">
                <a:solidFill>
                  <a:srgbClr val="5EEAD4"/>
                </a:solidFill>
                <a:latin typeface="ui-sans-serif" pitchFamily="34" charset="0"/>
                <a:ea typeface="ui-sans-serif" pitchFamily="34" charset="-122"/>
                <a:cs typeface="ui-sans-serif" pitchFamily="34" charset="-120"/>
              </a:rPr>
              <a:t>ES: 0.44</a:t>
            </a:r>
            <a:endParaRPr lang="en-US" sz="1200" dirty="0"/>
          </a:p>
        </p:txBody>
      </p:sp>
      <p:sp>
        <p:nvSpPr>
          <p:cNvPr id="39" name="Text 15"/>
          <p:cNvSpPr/>
          <p:nvPr/>
        </p:nvSpPr>
        <p:spPr>
          <a:xfrm>
            <a:off x="9656132" y="4038600"/>
            <a:ext cx="2017931" cy="152400"/>
          </a:xfrm>
          <a:prstGeom prst="rect">
            <a:avLst/>
          </a:prstGeom>
          <a:noFill/>
          <a:ln/>
        </p:spPr>
        <p:txBody>
          <a:bodyPr vert="horz" wrap="square" lIns="0" tIns="0" rIns="0" bIns="0" rtlCol="0" anchor="t"/>
          <a:lstStyle/>
          <a:p>
            <a:pPr marL="0" indent="0" algn="ctr">
              <a:lnSpc>
                <a:spcPts val="1200"/>
              </a:lnSpc>
              <a:buNone/>
            </a:pPr>
            <a:r>
              <a:rPr lang="en-US" sz="900" dirty="0">
                <a:solidFill>
                  <a:srgbClr val="D1D5DB"/>
                </a:solidFill>
                <a:latin typeface="ui-sans-serif" pitchFamily="34" charset="0"/>
                <a:ea typeface="ui-sans-serif" pitchFamily="34" charset="-122"/>
                <a:cs typeface="ui-sans-serif" pitchFamily="34" charset="-120"/>
              </a:rPr>
              <a:t>Psychological disorders</a:t>
            </a:r>
            <a:endParaRPr lang="en-US" sz="900" dirty="0"/>
          </a:p>
        </p:txBody>
      </p:sp>
      <p:sp>
        <p:nvSpPr>
          <p:cNvPr id="40" name="Text 16"/>
          <p:cNvSpPr/>
          <p:nvPr/>
        </p:nvSpPr>
        <p:spPr>
          <a:xfrm>
            <a:off x="5975300" y="4724400"/>
            <a:ext cx="5606951"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Global Applicability</a:t>
            </a:r>
            <a:endParaRPr lang="en-US" sz="1500" dirty="0"/>
          </a:p>
        </p:txBody>
      </p:sp>
      <p:sp>
        <p:nvSpPr>
          <p:cNvPr id="41" name="Text 17"/>
          <p:cNvSpPr/>
          <p:nvPr/>
        </p:nvSpPr>
        <p:spPr>
          <a:xfrm>
            <a:off x="5975300" y="5029200"/>
            <a:ext cx="5606951"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Systematic review in low/middle income countries showed moderate effect (Hedges' g 0.60) with high-quality evidence.</a:t>
            </a:r>
            <a:endParaRPr lang="en-US" sz="1200" dirty="0"/>
          </a:p>
        </p:txBody>
      </p:sp>
      <p:sp>
        <p:nvSpPr>
          <p:cNvPr id="42" name="Text 18"/>
          <p:cNvSpPr/>
          <p:nvPr/>
        </p:nvSpPr>
        <p:spPr>
          <a:xfrm>
            <a:off x="6242000" y="5562600"/>
            <a:ext cx="3613130" cy="266700"/>
          </a:xfrm>
          <a:prstGeom prst="rect">
            <a:avLst/>
          </a:prstGeom>
          <a:noFill/>
          <a:ln/>
        </p:spPr>
        <p:txBody>
          <a:bodyPr vert="horz" wrap="square" lIns="0" tIns="0" rIns="0" bIns="0" rtlCol="0" anchor="t"/>
          <a:lstStyle/>
          <a:p>
            <a:pPr marL="0" indent="0">
              <a:lnSpc>
                <a:spcPts val="1500"/>
              </a:lnSpc>
              <a:buNone/>
            </a:pPr>
            <a:r>
              <a:rPr lang="en-US" sz="1050" dirty="0">
                <a:solidFill>
                  <a:srgbClr val="FFFFFF"/>
                </a:solidFill>
                <a:latin typeface="ui-sans-serif" pitchFamily="34" charset="0"/>
                <a:ea typeface="ui-sans-serif" pitchFamily="34" charset="-122"/>
                <a:cs typeface="ui-sans-serif" pitchFamily="34" charset="-120"/>
              </a:rPr>
              <a:t> Effective for MDD, GAD, panic disorder</a:t>
            </a:r>
            <a:endParaRPr lang="en-US" sz="1050" dirty="0"/>
          </a:p>
        </p:txBody>
      </p:sp>
      <p:sp>
        <p:nvSpPr>
          <p:cNvPr id="43" name="Text 19"/>
          <p:cNvSpPr/>
          <p:nvPr/>
        </p:nvSpPr>
        <p:spPr>
          <a:xfrm>
            <a:off x="7870329" y="6515100"/>
            <a:ext cx="4911685"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5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257300"/>
            <a:ext cx="4565600" cy="2781300"/>
          </a:xfrm>
          <a:prstGeom prst="rect">
            <a:avLst/>
          </a:prstGeom>
        </p:spPr>
      </p:pic>
      <p:pic>
        <p:nvPicPr>
          <p:cNvPr id="6" name="Image 4" descr="preencoded.png"/>
          <p:cNvPicPr>
            <a:picLocks noChangeAspect="1"/>
          </p:cNvPicPr>
          <p:nvPr/>
        </p:nvPicPr>
        <p:blipFill>
          <a:blip r:embed="rId7"/>
          <a:stretch>
            <a:fillRect/>
          </a:stretch>
        </p:blipFill>
        <p:spPr>
          <a:xfrm>
            <a:off x="685800" y="1943100"/>
            <a:ext cx="190500" cy="266700"/>
          </a:xfrm>
          <a:prstGeom prst="rect">
            <a:avLst/>
          </a:prstGeom>
        </p:spPr>
      </p:pic>
      <p:pic>
        <p:nvPicPr>
          <p:cNvPr id="7" name="Image 5" descr="preencoded.png"/>
          <p:cNvPicPr>
            <a:picLocks noChangeAspect="1"/>
          </p:cNvPicPr>
          <p:nvPr/>
        </p:nvPicPr>
        <p:blipFill>
          <a:blip r:embed="rId8"/>
          <a:stretch>
            <a:fillRect/>
          </a:stretch>
        </p:blipFill>
        <p:spPr>
          <a:xfrm>
            <a:off x="685800" y="2781300"/>
            <a:ext cx="190500" cy="266700"/>
          </a:xfrm>
          <a:prstGeom prst="rect">
            <a:avLst/>
          </a:prstGeom>
        </p:spPr>
      </p:pic>
      <p:pic>
        <p:nvPicPr>
          <p:cNvPr id="8" name="Image 6" descr="preencoded.png"/>
          <p:cNvPicPr>
            <a:picLocks noChangeAspect="1"/>
          </p:cNvPicPr>
          <p:nvPr/>
        </p:nvPicPr>
        <p:blipFill>
          <a:blip r:embed="rId9"/>
          <a:stretch>
            <a:fillRect/>
          </a:stretch>
        </p:blipFill>
        <p:spPr>
          <a:xfrm>
            <a:off x="685800" y="3390900"/>
            <a:ext cx="238125" cy="266700"/>
          </a:xfrm>
          <a:prstGeom prst="rect">
            <a:avLst/>
          </a:prstGeom>
        </p:spPr>
      </p:pic>
      <p:pic>
        <p:nvPicPr>
          <p:cNvPr id="9" name="Image 7" descr="preencoded.png"/>
          <p:cNvPicPr>
            <a:picLocks noChangeAspect="1"/>
          </p:cNvPicPr>
          <p:nvPr/>
        </p:nvPicPr>
        <p:blipFill>
          <a:blip r:embed="rId10"/>
          <a:stretch>
            <a:fillRect/>
          </a:stretch>
        </p:blipFill>
        <p:spPr>
          <a:xfrm>
            <a:off x="457200" y="4267200"/>
            <a:ext cx="4565600" cy="1638300"/>
          </a:xfrm>
          <a:prstGeom prst="rect">
            <a:avLst/>
          </a:prstGeom>
        </p:spPr>
      </p:pic>
      <p:pic>
        <p:nvPicPr>
          <p:cNvPr id="10" name="Image 8" descr="preencoded.png"/>
          <p:cNvPicPr>
            <a:picLocks noChangeAspect="1"/>
          </p:cNvPicPr>
          <p:nvPr/>
        </p:nvPicPr>
        <p:blipFill>
          <a:blip r:embed="rId11"/>
          <a:stretch>
            <a:fillRect/>
          </a:stretch>
        </p:blipFill>
        <p:spPr>
          <a:xfrm>
            <a:off x="647700" y="5143500"/>
            <a:ext cx="1344067" cy="571500"/>
          </a:xfrm>
          <a:prstGeom prst="rect">
            <a:avLst/>
          </a:prstGeom>
        </p:spPr>
      </p:pic>
      <p:pic>
        <p:nvPicPr>
          <p:cNvPr id="11" name="Image 9" descr="preencoded.png"/>
          <p:cNvPicPr>
            <a:picLocks noChangeAspect="1"/>
          </p:cNvPicPr>
          <p:nvPr/>
        </p:nvPicPr>
        <p:blipFill>
          <a:blip r:embed="rId12"/>
          <a:stretch>
            <a:fillRect/>
          </a:stretch>
        </p:blipFill>
        <p:spPr>
          <a:xfrm>
            <a:off x="1243459" y="5248275"/>
            <a:ext cx="152400" cy="152400"/>
          </a:xfrm>
          <a:prstGeom prst="rect">
            <a:avLst/>
          </a:prstGeom>
        </p:spPr>
      </p:pic>
      <p:pic>
        <p:nvPicPr>
          <p:cNvPr id="12" name="Image 10" descr="preencoded.png"/>
          <p:cNvPicPr>
            <a:picLocks noChangeAspect="1"/>
          </p:cNvPicPr>
          <p:nvPr/>
        </p:nvPicPr>
        <p:blipFill>
          <a:blip r:embed="rId11"/>
          <a:stretch>
            <a:fillRect/>
          </a:stretch>
        </p:blipFill>
        <p:spPr>
          <a:xfrm>
            <a:off x="2067967" y="5143500"/>
            <a:ext cx="1344067" cy="571500"/>
          </a:xfrm>
          <a:prstGeom prst="rect">
            <a:avLst/>
          </a:prstGeom>
        </p:spPr>
      </p:pic>
      <p:pic>
        <p:nvPicPr>
          <p:cNvPr id="13" name="Image 11" descr="preencoded.png"/>
          <p:cNvPicPr>
            <a:picLocks noChangeAspect="1"/>
          </p:cNvPicPr>
          <p:nvPr/>
        </p:nvPicPr>
        <p:blipFill>
          <a:blip r:embed="rId13"/>
          <a:stretch>
            <a:fillRect/>
          </a:stretch>
        </p:blipFill>
        <p:spPr>
          <a:xfrm>
            <a:off x="3488234" y="5143500"/>
            <a:ext cx="1344067" cy="571500"/>
          </a:xfrm>
          <a:prstGeom prst="rect">
            <a:avLst/>
          </a:prstGeom>
        </p:spPr>
      </p:pic>
      <p:pic>
        <p:nvPicPr>
          <p:cNvPr id="14" name="Image 12" descr="preencoded.png"/>
          <p:cNvPicPr>
            <a:picLocks noChangeAspect="1"/>
          </p:cNvPicPr>
          <p:nvPr/>
        </p:nvPicPr>
        <p:blipFill>
          <a:blip r:embed="rId14"/>
          <a:stretch>
            <a:fillRect/>
          </a:stretch>
        </p:blipFill>
        <p:spPr>
          <a:xfrm>
            <a:off x="4083993" y="5248275"/>
            <a:ext cx="152400" cy="152400"/>
          </a:xfrm>
          <a:prstGeom prst="rect">
            <a:avLst/>
          </a:prstGeom>
        </p:spPr>
      </p:pic>
      <p:pic>
        <p:nvPicPr>
          <p:cNvPr id="15" name="Image 13" descr="preencoded.png"/>
          <p:cNvPicPr>
            <a:picLocks noChangeAspect="1"/>
          </p:cNvPicPr>
          <p:nvPr/>
        </p:nvPicPr>
        <p:blipFill>
          <a:blip r:embed="rId15"/>
          <a:stretch>
            <a:fillRect/>
          </a:stretch>
        </p:blipFill>
        <p:spPr>
          <a:xfrm>
            <a:off x="5251400" y="1257300"/>
            <a:ext cx="6483251" cy="4648200"/>
          </a:xfrm>
          <a:prstGeom prst="rect">
            <a:avLst/>
          </a:prstGeom>
        </p:spPr>
      </p:pic>
      <p:pic>
        <p:nvPicPr>
          <p:cNvPr id="16" name="Image 14" descr="preencoded.png"/>
          <p:cNvPicPr>
            <a:picLocks noChangeAspect="1"/>
          </p:cNvPicPr>
          <p:nvPr/>
        </p:nvPicPr>
        <p:blipFill>
          <a:blip r:embed="rId16"/>
          <a:stretch>
            <a:fillRect/>
          </a:stretch>
        </p:blipFill>
        <p:spPr>
          <a:xfrm>
            <a:off x="5480000" y="1943100"/>
            <a:ext cx="6026051" cy="2437061"/>
          </a:xfrm>
          <a:prstGeom prst="rect">
            <a:avLst/>
          </a:prstGeom>
        </p:spPr>
      </p:pic>
      <p:pic>
        <p:nvPicPr>
          <p:cNvPr id="17" name="Image 15" descr="preencoded.png"/>
          <p:cNvPicPr>
            <a:picLocks noChangeAspect="1"/>
          </p:cNvPicPr>
          <p:nvPr/>
        </p:nvPicPr>
        <p:blipFill>
          <a:blip r:embed="rId17"/>
          <a:stretch>
            <a:fillRect/>
          </a:stretch>
        </p:blipFill>
        <p:spPr>
          <a:xfrm>
            <a:off x="5480000" y="4953000"/>
            <a:ext cx="323850" cy="381000"/>
          </a:xfrm>
          <a:prstGeom prst="rect">
            <a:avLst/>
          </a:prstGeom>
        </p:spPr>
      </p:pic>
      <p:pic>
        <p:nvPicPr>
          <p:cNvPr id="18" name="Image 16" descr="preencoded.png"/>
          <p:cNvPicPr>
            <a:picLocks noChangeAspect="1"/>
          </p:cNvPicPr>
          <p:nvPr/>
        </p:nvPicPr>
        <p:blipFill>
          <a:blip r:embed="rId18"/>
          <a:stretch>
            <a:fillRect/>
          </a:stretch>
        </p:blipFill>
        <p:spPr>
          <a:xfrm>
            <a:off x="5556200" y="5057775"/>
            <a:ext cx="171450" cy="152400"/>
          </a:xfrm>
          <a:prstGeom prst="rect">
            <a:avLst/>
          </a:prstGeom>
        </p:spPr>
      </p:pic>
      <p:pic>
        <p:nvPicPr>
          <p:cNvPr id="19" name="Image 17" descr="preencoded.png"/>
          <p:cNvPicPr>
            <a:picLocks noChangeAspect="1"/>
          </p:cNvPicPr>
          <p:nvPr/>
        </p:nvPicPr>
        <p:blipFill>
          <a:blip r:embed="rId19"/>
          <a:stretch>
            <a:fillRect/>
          </a:stretch>
        </p:blipFill>
        <p:spPr>
          <a:xfrm>
            <a:off x="8569226" y="4953000"/>
            <a:ext cx="304800" cy="381000"/>
          </a:xfrm>
          <a:prstGeom prst="rect">
            <a:avLst/>
          </a:prstGeom>
        </p:spPr>
      </p:pic>
      <p:pic>
        <p:nvPicPr>
          <p:cNvPr id="20" name="Image 18" descr="preencoded.png"/>
          <p:cNvPicPr>
            <a:picLocks noChangeAspect="1"/>
          </p:cNvPicPr>
          <p:nvPr/>
        </p:nvPicPr>
        <p:blipFill>
          <a:blip r:embed="rId20"/>
          <a:stretch>
            <a:fillRect/>
          </a:stretch>
        </p:blipFill>
        <p:spPr>
          <a:xfrm>
            <a:off x="8645426" y="5057775"/>
            <a:ext cx="152400" cy="152400"/>
          </a:xfrm>
          <a:prstGeom prst="rect">
            <a:avLst/>
          </a:prstGeom>
        </p:spPr>
      </p:pic>
      <p:sp>
        <p:nvSpPr>
          <p:cNvPr id="21"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Equivalence to Traditional Therapies</a:t>
            </a:r>
            <a:endParaRPr lang="en-US" sz="2700" dirty="0"/>
          </a:p>
        </p:txBody>
      </p:sp>
      <p:sp>
        <p:nvSpPr>
          <p:cNvPr id="22" name="Text 1"/>
          <p:cNvSpPr/>
          <p:nvPr/>
        </p:nvSpPr>
        <p:spPr>
          <a:xfrm>
            <a:off x="685800" y="1485900"/>
            <a:ext cx="493008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Meta-Analysis Findings</a:t>
            </a:r>
            <a:endParaRPr lang="en-US" sz="1800" dirty="0"/>
          </a:p>
        </p:txBody>
      </p:sp>
      <p:sp>
        <p:nvSpPr>
          <p:cNvPr id="23" name="Text 2"/>
          <p:cNvSpPr/>
          <p:nvPr/>
        </p:nvSpPr>
        <p:spPr>
          <a:xfrm>
            <a:off x="990600" y="1905000"/>
            <a:ext cx="3803600" cy="6858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Meta-analysis of </a:t>
            </a:r>
            <a:r>
              <a:rPr lang="en-US" sz="1200" b="1" dirty="0">
                <a:solidFill>
                  <a:srgbClr val="5EEAD4"/>
                </a:solidFill>
                <a:latin typeface="ui-sans-serif" pitchFamily="34" charset="0"/>
                <a:ea typeface="ui-sans-serif" pitchFamily="34" charset="-122"/>
                <a:cs typeface="ui-sans-serif" pitchFamily="34" charset="-120"/>
              </a:rPr>
              <a:t>64 RCTs</a:t>
            </a:r>
            <a:r>
              <a:rPr lang="en-US" sz="1200" dirty="0">
                <a:solidFill>
                  <a:srgbClr val="FFFFFF"/>
                </a:solidFill>
                <a:latin typeface="ui-sans-serif" pitchFamily="34" charset="0"/>
                <a:ea typeface="ui-sans-serif" pitchFamily="34" charset="-122"/>
                <a:cs typeface="ui-sans-serif" pitchFamily="34" charset="-120"/>
              </a:rPr>
              <a:t> showed digital CBT produces effects comparable to face-to-face therapy</a:t>
            </a:r>
            <a:endParaRPr lang="en-US" sz="1200" dirty="0"/>
          </a:p>
        </p:txBody>
      </p:sp>
      <p:sp>
        <p:nvSpPr>
          <p:cNvPr id="24" name="Text 3"/>
          <p:cNvSpPr/>
          <p:nvPr/>
        </p:nvSpPr>
        <p:spPr>
          <a:xfrm>
            <a:off x="990600" y="2743200"/>
            <a:ext cx="3803600" cy="457200"/>
          </a:xfrm>
          <a:prstGeom prst="rect">
            <a:avLst/>
          </a:prstGeom>
          <a:noFill/>
          <a:ln/>
        </p:spPr>
        <p:txBody>
          <a:bodyPr vert="horz" wrap="square" lIns="0" tIns="0" rIns="0" bIns="0" rtlCol="0" anchor="t"/>
          <a:lstStyle/>
          <a:p>
            <a:pPr marL="0" indent="0" algn="l">
              <a:lnSpc>
                <a:spcPts val="1800"/>
              </a:lnSpc>
              <a:buNone/>
            </a:pPr>
            <a:r>
              <a:rPr lang="en-US" sz="1200" b="1" dirty="0">
                <a:solidFill>
                  <a:srgbClr val="5EEAD4"/>
                </a:solidFill>
                <a:latin typeface="ui-sans-serif" pitchFamily="34" charset="0"/>
                <a:ea typeface="ui-sans-serif" pitchFamily="34" charset="-122"/>
                <a:cs typeface="ui-sans-serif" pitchFamily="34" charset="-120"/>
              </a:rPr>
              <a:t>Strong aggregate effect size</a:t>
            </a:r>
            <a:r>
              <a:rPr lang="en-US" sz="1200" dirty="0">
                <a:solidFill>
                  <a:srgbClr val="FFFFFF"/>
                </a:solidFill>
                <a:latin typeface="ui-sans-serif" pitchFamily="34" charset="0"/>
                <a:ea typeface="ui-sans-serif" pitchFamily="34" charset="-122"/>
                <a:cs typeface="ui-sans-serif" pitchFamily="34" charset="-120"/>
              </a:rPr>
              <a:t> (0.80) indicates clinically significant results</a:t>
            </a:r>
            <a:endParaRPr lang="en-US" sz="1200" dirty="0"/>
          </a:p>
        </p:txBody>
      </p:sp>
      <p:sp>
        <p:nvSpPr>
          <p:cNvPr id="25" name="Text 4"/>
          <p:cNvSpPr/>
          <p:nvPr/>
        </p:nvSpPr>
        <p:spPr>
          <a:xfrm>
            <a:off x="1038225" y="3352800"/>
            <a:ext cx="3755975" cy="457200"/>
          </a:xfrm>
          <a:prstGeom prst="rect">
            <a:avLst/>
          </a:prstGeom>
          <a:noFill/>
          <a:ln/>
        </p:spPr>
        <p:txBody>
          <a:bodyPr vert="horz" wrap="square" lIns="0" tIns="0" rIns="0" bIns="0" rtlCol="0" anchor="t"/>
          <a:lstStyle/>
          <a:p>
            <a:pPr marL="0" indent="0" algn="l">
              <a:lnSpc>
                <a:spcPts val="1800"/>
              </a:lnSpc>
              <a:buNone/>
            </a:pPr>
            <a:r>
              <a:rPr lang="en-US" sz="1200" b="1" dirty="0">
                <a:solidFill>
                  <a:srgbClr val="5EEAD4"/>
                </a:solidFill>
                <a:latin typeface="ui-sans-serif" pitchFamily="34" charset="0"/>
                <a:ea typeface="ui-sans-serif" pitchFamily="34" charset="-122"/>
                <a:cs typeface="ui-sans-serif" pitchFamily="34" charset="-120"/>
              </a:rPr>
              <a:t>Low treatment-needed number</a:t>
            </a:r>
            <a:r>
              <a:rPr lang="en-US" sz="1200" dirty="0">
                <a:solidFill>
                  <a:srgbClr val="FFFFFF"/>
                </a:solidFill>
                <a:latin typeface="ui-sans-serif" pitchFamily="34" charset="0"/>
                <a:ea typeface="ui-sans-serif" pitchFamily="34" charset="-122"/>
                <a:cs typeface="ui-sans-serif" pitchFamily="34" charset="-120"/>
              </a:rPr>
              <a:t> (NNT = 2.34) suggests high effectiveness</a:t>
            </a:r>
            <a:endParaRPr lang="en-US" sz="1200" dirty="0"/>
          </a:p>
        </p:txBody>
      </p:sp>
      <p:sp>
        <p:nvSpPr>
          <p:cNvPr id="26" name="Text 5"/>
          <p:cNvSpPr/>
          <p:nvPr/>
        </p:nvSpPr>
        <p:spPr>
          <a:xfrm>
            <a:off x="647700" y="4457700"/>
            <a:ext cx="5021520"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Key Clinical Applications</a:t>
            </a:r>
            <a:endParaRPr lang="en-US" sz="1500" dirty="0"/>
          </a:p>
        </p:txBody>
      </p:sp>
      <p:sp>
        <p:nvSpPr>
          <p:cNvPr id="27" name="Text 6"/>
          <p:cNvSpPr/>
          <p:nvPr/>
        </p:nvSpPr>
        <p:spPr>
          <a:xfrm>
            <a:off x="647700" y="4800600"/>
            <a:ext cx="5021520" cy="228600"/>
          </a:xfrm>
          <a:prstGeom prst="rect">
            <a:avLst/>
          </a:prstGeom>
          <a:noFill/>
          <a:ln/>
        </p:spPr>
        <p:txBody>
          <a:bodyPr vert="horz" wrap="square" lIns="0" tIns="0" rIns="0" bIns="0" rtlCol="0" anchor="t"/>
          <a:lstStyle/>
          <a:p>
            <a:pPr marL="0" indent="0">
              <a:lnSpc>
                <a:spcPts val="1800"/>
              </a:lnSpc>
              <a:buNone/>
            </a:pPr>
            <a:r>
              <a:rPr lang="en-US" sz="1200" dirty="0">
                <a:solidFill>
                  <a:srgbClr val="FFFFFF"/>
                </a:solidFill>
                <a:latin typeface="ui-sans-serif" pitchFamily="34" charset="0"/>
                <a:ea typeface="ui-sans-serif" pitchFamily="34" charset="-122"/>
                <a:cs typeface="ui-sans-serif" pitchFamily="34" charset="-120"/>
              </a:rPr>
              <a:t>Digital CBT shows effectiveness for:</a:t>
            </a:r>
            <a:endParaRPr lang="en-US" sz="1200" dirty="0"/>
          </a:p>
        </p:txBody>
      </p:sp>
      <p:sp>
        <p:nvSpPr>
          <p:cNvPr id="28" name="Text 7"/>
          <p:cNvSpPr/>
          <p:nvPr/>
        </p:nvSpPr>
        <p:spPr>
          <a:xfrm>
            <a:off x="723900" y="5448300"/>
            <a:ext cx="1191667" cy="190500"/>
          </a:xfrm>
          <a:prstGeom prst="rect">
            <a:avLst/>
          </a:prstGeom>
          <a:noFill/>
          <a:ln/>
        </p:spPr>
        <p:txBody>
          <a:bodyPr vert="horz" wrap="square" lIns="0" tIns="0" rIns="0" bIns="0" rtlCol="0" anchor="t"/>
          <a:lstStyle/>
          <a:p>
            <a:pPr marL="0" indent="0" algn="ctr">
              <a:lnSpc>
                <a:spcPts val="1500"/>
              </a:lnSpc>
              <a:buNone/>
            </a:pPr>
            <a:r>
              <a:rPr lang="en-US" sz="1050" dirty="0">
                <a:solidFill>
                  <a:srgbClr val="FFFFFF"/>
                </a:solidFill>
                <a:latin typeface="ui-sans-serif" pitchFamily="34" charset="0"/>
                <a:ea typeface="ui-sans-serif" pitchFamily="34" charset="-122"/>
                <a:cs typeface="ui-sans-serif" pitchFamily="34" charset="-120"/>
              </a:rPr>
              <a:t>MDD</a:t>
            </a:r>
            <a:endParaRPr lang="en-US" sz="1050" dirty="0"/>
          </a:p>
        </p:txBody>
      </p:sp>
      <p:sp>
        <p:nvSpPr>
          <p:cNvPr id="29" name="Text 8"/>
          <p:cNvSpPr/>
          <p:nvPr/>
        </p:nvSpPr>
        <p:spPr>
          <a:xfrm>
            <a:off x="2144167" y="5448300"/>
            <a:ext cx="1191667" cy="190500"/>
          </a:xfrm>
          <a:prstGeom prst="rect">
            <a:avLst/>
          </a:prstGeom>
          <a:noFill/>
          <a:ln/>
        </p:spPr>
        <p:txBody>
          <a:bodyPr vert="horz" wrap="square" lIns="0" tIns="0" rIns="0" bIns="0" rtlCol="0" anchor="t"/>
          <a:lstStyle/>
          <a:p>
            <a:pPr marL="0" indent="0" algn="ctr">
              <a:lnSpc>
                <a:spcPts val="1500"/>
              </a:lnSpc>
              <a:buNone/>
            </a:pPr>
            <a:r>
              <a:rPr lang="en-US" sz="1050" dirty="0">
                <a:solidFill>
                  <a:srgbClr val="FFFFFF"/>
                </a:solidFill>
                <a:latin typeface="ui-sans-serif" pitchFamily="34" charset="0"/>
                <a:ea typeface="ui-sans-serif" pitchFamily="34" charset="-122"/>
                <a:cs typeface="ui-sans-serif" pitchFamily="34" charset="-120"/>
              </a:rPr>
              <a:t>GAD</a:t>
            </a:r>
            <a:endParaRPr lang="en-US" sz="1050" dirty="0"/>
          </a:p>
        </p:txBody>
      </p:sp>
      <p:sp>
        <p:nvSpPr>
          <p:cNvPr id="30" name="Text 9"/>
          <p:cNvSpPr/>
          <p:nvPr/>
        </p:nvSpPr>
        <p:spPr>
          <a:xfrm>
            <a:off x="3445267" y="5448300"/>
            <a:ext cx="1430000" cy="190500"/>
          </a:xfrm>
          <a:prstGeom prst="rect">
            <a:avLst/>
          </a:prstGeom>
          <a:noFill/>
          <a:ln/>
        </p:spPr>
        <p:txBody>
          <a:bodyPr vert="horz" wrap="square" lIns="0" tIns="0" rIns="0" bIns="0" rtlCol="0" anchor="t"/>
          <a:lstStyle/>
          <a:p>
            <a:pPr marL="0" indent="0" algn="ctr">
              <a:lnSpc>
                <a:spcPts val="1500"/>
              </a:lnSpc>
              <a:buNone/>
            </a:pPr>
            <a:r>
              <a:rPr lang="en-US" sz="1050" dirty="0">
                <a:solidFill>
                  <a:srgbClr val="FFFFFF"/>
                </a:solidFill>
                <a:latin typeface="ui-sans-serif" pitchFamily="34" charset="0"/>
                <a:ea typeface="ui-sans-serif" pitchFamily="34" charset="-122"/>
                <a:cs typeface="ui-sans-serif" pitchFamily="34" charset="-120"/>
              </a:rPr>
              <a:t>Panic Disorder</a:t>
            </a:r>
            <a:endParaRPr lang="en-US" sz="1050" dirty="0"/>
          </a:p>
        </p:txBody>
      </p:sp>
      <p:sp>
        <p:nvSpPr>
          <p:cNvPr id="31" name="Text 10"/>
          <p:cNvSpPr/>
          <p:nvPr/>
        </p:nvSpPr>
        <p:spPr>
          <a:xfrm>
            <a:off x="5480000" y="1485900"/>
            <a:ext cx="7231261"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Effect Size Comparison</a:t>
            </a:r>
            <a:endParaRPr lang="en-US" sz="1800" dirty="0"/>
          </a:p>
        </p:txBody>
      </p:sp>
      <p:sp>
        <p:nvSpPr>
          <p:cNvPr id="32" name="Text 11"/>
          <p:cNvSpPr/>
          <p:nvPr/>
        </p:nvSpPr>
        <p:spPr>
          <a:xfrm>
            <a:off x="5480000" y="4610100"/>
            <a:ext cx="6026051" cy="266700"/>
          </a:xfrm>
          <a:prstGeom prst="rect">
            <a:avLst/>
          </a:prstGeom>
          <a:noFill/>
          <a:ln/>
        </p:spPr>
        <p:txBody>
          <a:bodyPr vert="horz" wrap="square" lIns="0" tIns="0" rIns="0" bIns="0" rtlCol="0" anchor="t"/>
          <a:lstStyle/>
          <a:p>
            <a:pPr marL="0" indent="0">
              <a:lnSpc>
                <a:spcPts val="2100"/>
              </a:lnSpc>
              <a:buNone/>
            </a:pPr>
            <a:r>
              <a:rPr lang="en-US" sz="1500" b="1" dirty="0">
                <a:solidFill>
                  <a:srgbClr val="5EEAD4"/>
                </a:solidFill>
                <a:latin typeface="ui-sans-serif" pitchFamily="34" charset="0"/>
                <a:ea typeface="ui-sans-serif" pitchFamily="34" charset="-122"/>
                <a:cs typeface="ui-sans-serif" pitchFamily="34" charset="-120"/>
              </a:rPr>
              <a:t>Real-World Implications</a:t>
            </a:r>
            <a:endParaRPr lang="en-US" sz="1500" dirty="0"/>
          </a:p>
        </p:txBody>
      </p:sp>
      <p:sp>
        <p:nvSpPr>
          <p:cNvPr id="33" name="Text 12"/>
          <p:cNvSpPr/>
          <p:nvPr/>
        </p:nvSpPr>
        <p:spPr>
          <a:xfrm>
            <a:off x="5918150" y="4953000"/>
            <a:ext cx="2498675"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Rural Access</a:t>
            </a:r>
            <a:endParaRPr lang="en-US" sz="1200" dirty="0"/>
          </a:p>
        </p:txBody>
      </p:sp>
      <p:sp>
        <p:nvSpPr>
          <p:cNvPr id="34" name="Text 13"/>
          <p:cNvSpPr/>
          <p:nvPr/>
        </p:nvSpPr>
        <p:spPr>
          <a:xfrm>
            <a:off x="5918150" y="5181600"/>
            <a:ext cx="2498675" cy="3810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Addresses workforce distribution challenges in remote areas</a:t>
            </a:r>
            <a:endParaRPr lang="en-US" sz="1050" dirty="0"/>
          </a:p>
        </p:txBody>
      </p:sp>
      <p:sp>
        <p:nvSpPr>
          <p:cNvPr id="35" name="Text 14"/>
          <p:cNvSpPr/>
          <p:nvPr/>
        </p:nvSpPr>
        <p:spPr>
          <a:xfrm>
            <a:off x="8988326" y="4953000"/>
            <a:ext cx="302127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Timely Intervention</a:t>
            </a:r>
            <a:endParaRPr lang="en-US" sz="1200" dirty="0"/>
          </a:p>
        </p:txBody>
      </p:sp>
      <p:sp>
        <p:nvSpPr>
          <p:cNvPr id="36" name="Text 15"/>
          <p:cNvSpPr/>
          <p:nvPr/>
        </p:nvSpPr>
        <p:spPr>
          <a:xfrm>
            <a:off x="8988326" y="5181600"/>
            <a:ext cx="2517725" cy="3810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Overcomes waiting lists for mental health services</a:t>
            </a:r>
            <a:endParaRPr lang="en-US" sz="1050" dirty="0"/>
          </a:p>
        </p:txBody>
      </p:sp>
      <p:sp>
        <p:nvSpPr>
          <p:cNvPr id="37" name="Text 16"/>
          <p:cNvSpPr/>
          <p:nvPr/>
        </p:nvSpPr>
        <p:spPr>
          <a:xfrm>
            <a:off x="7870329" y="6515100"/>
            <a:ext cx="4911685"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6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8580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181100"/>
            <a:ext cx="4565600" cy="2743200"/>
          </a:xfrm>
          <a:prstGeom prst="rect">
            <a:avLst/>
          </a:prstGeom>
        </p:spPr>
      </p:pic>
      <p:pic>
        <p:nvPicPr>
          <p:cNvPr id="6" name="Image 4" descr="preencoded.png"/>
          <p:cNvPicPr>
            <a:picLocks noChangeAspect="1"/>
          </p:cNvPicPr>
          <p:nvPr/>
        </p:nvPicPr>
        <p:blipFill>
          <a:blip r:embed="rId7"/>
          <a:stretch>
            <a:fillRect/>
          </a:stretch>
        </p:blipFill>
        <p:spPr>
          <a:xfrm>
            <a:off x="647700" y="1828800"/>
            <a:ext cx="152400" cy="152400"/>
          </a:xfrm>
          <a:prstGeom prst="rect">
            <a:avLst/>
          </a:prstGeom>
        </p:spPr>
      </p:pic>
      <p:pic>
        <p:nvPicPr>
          <p:cNvPr id="7" name="Image 5" descr="preencoded.png"/>
          <p:cNvPicPr>
            <a:picLocks noChangeAspect="1"/>
          </p:cNvPicPr>
          <p:nvPr/>
        </p:nvPicPr>
        <p:blipFill>
          <a:blip r:embed="rId8"/>
          <a:stretch>
            <a:fillRect/>
          </a:stretch>
        </p:blipFill>
        <p:spPr>
          <a:xfrm>
            <a:off x="647700" y="2400300"/>
            <a:ext cx="114300" cy="152400"/>
          </a:xfrm>
          <a:prstGeom prst="rect">
            <a:avLst/>
          </a:prstGeom>
        </p:spPr>
      </p:pic>
      <p:pic>
        <p:nvPicPr>
          <p:cNvPr id="8" name="Image 6" descr="preencoded.png"/>
          <p:cNvPicPr>
            <a:picLocks noChangeAspect="1"/>
          </p:cNvPicPr>
          <p:nvPr/>
        </p:nvPicPr>
        <p:blipFill>
          <a:blip r:embed="rId9"/>
          <a:stretch>
            <a:fillRect/>
          </a:stretch>
        </p:blipFill>
        <p:spPr>
          <a:xfrm>
            <a:off x="647700" y="2971800"/>
            <a:ext cx="152400" cy="152400"/>
          </a:xfrm>
          <a:prstGeom prst="rect">
            <a:avLst/>
          </a:prstGeom>
        </p:spPr>
      </p:pic>
      <p:pic>
        <p:nvPicPr>
          <p:cNvPr id="9" name="Image 7" descr="preencoded.png"/>
          <p:cNvPicPr>
            <a:picLocks noChangeAspect="1"/>
          </p:cNvPicPr>
          <p:nvPr/>
        </p:nvPicPr>
        <p:blipFill>
          <a:blip r:embed="rId10"/>
          <a:stretch>
            <a:fillRect/>
          </a:stretch>
        </p:blipFill>
        <p:spPr>
          <a:xfrm>
            <a:off x="647700" y="3543300"/>
            <a:ext cx="190500" cy="152400"/>
          </a:xfrm>
          <a:prstGeom prst="rect">
            <a:avLst/>
          </a:prstGeom>
        </p:spPr>
      </p:pic>
      <p:pic>
        <p:nvPicPr>
          <p:cNvPr id="10" name="Image 8" descr="preencoded.png"/>
          <p:cNvPicPr>
            <a:picLocks noChangeAspect="1"/>
          </p:cNvPicPr>
          <p:nvPr/>
        </p:nvPicPr>
        <p:blipFill>
          <a:blip r:embed="rId11"/>
          <a:stretch>
            <a:fillRect/>
          </a:stretch>
        </p:blipFill>
        <p:spPr>
          <a:xfrm>
            <a:off x="457200" y="4114800"/>
            <a:ext cx="4565600" cy="2133600"/>
          </a:xfrm>
          <a:prstGeom prst="rect">
            <a:avLst/>
          </a:prstGeom>
        </p:spPr>
      </p:pic>
      <p:pic>
        <p:nvPicPr>
          <p:cNvPr id="11" name="Image 9" descr="preencoded.png"/>
          <p:cNvPicPr>
            <a:picLocks noChangeAspect="1"/>
          </p:cNvPicPr>
          <p:nvPr/>
        </p:nvPicPr>
        <p:blipFill>
          <a:blip r:embed="rId12"/>
          <a:stretch>
            <a:fillRect/>
          </a:stretch>
        </p:blipFill>
        <p:spPr>
          <a:xfrm>
            <a:off x="838200" y="5562600"/>
            <a:ext cx="152400" cy="152400"/>
          </a:xfrm>
          <a:prstGeom prst="rect">
            <a:avLst/>
          </a:prstGeom>
        </p:spPr>
      </p:pic>
      <p:pic>
        <p:nvPicPr>
          <p:cNvPr id="12" name="Image 10" descr="preencoded.png"/>
          <p:cNvPicPr>
            <a:picLocks noChangeAspect="1"/>
          </p:cNvPicPr>
          <p:nvPr/>
        </p:nvPicPr>
        <p:blipFill>
          <a:blip r:embed="rId12"/>
          <a:stretch>
            <a:fillRect/>
          </a:stretch>
        </p:blipFill>
        <p:spPr>
          <a:xfrm>
            <a:off x="838200" y="5867400"/>
            <a:ext cx="152400" cy="152400"/>
          </a:xfrm>
          <a:prstGeom prst="rect">
            <a:avLst/>
          </a:prstGeom>
        </p:spPr>
      </p:pic>
      <p:pic>
        <p:nvPicPr>
          <p:cNvPr id="13" name="Image 11" descr="preencoded.png"/>
          <p:cNvPicPr>
            <a:picLocks noChangeAspect="1"/>
          </p:cNvPicPr>
          <p:nvPr/>
        </p:nvPicPr>
        <p:blipFill>
          <a:blip r:embed="rId13"/>
          <a:stretch>
            <a:fillRect/>
          </a:stretch>
        </p:blipFill>
        <p:spPr>
          <a:xfrm>
            <a:off x="5251400" y="1181100"/>
            <a:ext cx="6483251" cy="5067300"/>
          </a:xfrm>
          <a:prstGeom prst="rect">
            <a:avLst/>
          </a:prstGeom>
        </p:spPr>
      </p:pic>
      <p:pic>
        <p:nvPicPr>
          <p:cNvPr id="14" name="Image 12" descr="preencoded.png"/>
          <p:cNvPicPr>
            <a:picLocks noChangeAspect="1"/>
          </p:cNvPicPr>
          <p:nvPr/>
        </p:nvPicPr>
        <p:blipFill>
          <a:blip r:embed="rId14"/>
          <a:stretch>
            <a:fillRect/>
          </a:stretch>
        </p:blipFill>
        <p:spPr>
          <a:xfrm>
            <a:off x="5441900" y="1828800"/>
            <a:ext cx="5715000" cy="3048000"/>
          </a:xfrm>
          <a:prstGeom prst="rect">
            <a:avLst/>
          </a:prstGeom>
        </p:spPr>
      </p:pic>
      <p:sp>
        <p:nvSpPr>
          <p:cNvPr id="15" name="Text 0"/>
          <p:cNvSpPr/>
          <p:nvPr/>
        </p:nvSpPr>
        <p:spPr>
          <a:xfrm>
            <a:off x="457200" y="457200"/>
            <a:ext cx="1127760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Mobile Technology Impact</a:t>
            </a:r>
            <a:endParaRPr lang="en-US" sz="2700" dirty="0"/>
          </a:p>
        </p:txBody>
      </p:sp>
      <p:sp>
        <p:nvSpPr>
          <p:cNvPr id="16" name="Text 1"/>
          <p:cNvSpPr/>
          <p:nvPr/>
        </p:nvSpPr>
        <p:spPr>
          <a:xfrm>
            <a:off x="647700" y="1371600"/>
            <a:ext cx="502152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Research Evidence</a:t>
            </a:r>
            <a:endParaRPr lang="en-US" sz="1800" dirty="0"/>
          </a:p>
        </p:txBody>
      </p:sp>
      <p:sp>
        <p:nvSpPr>
          <p:cNvPr id="17" name="Text 2"/>
          <p:cNvSpPr/>
          <p:nvPr/>
        </p:nvSpPr>
        <p:spPr>
          <a:xfrm>
            <a:off x="914400" y="1790700"/>
            <a:ext cx="39179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Meta-analysis of 25 clinical trials (N=8843 participants)</a:t>
            </a:r>
            <a:endParaRPr lang="en-US" sz="1200" dirty="0"/>
          </a:p>
        </p:txBody>
      </p:sp>
      <p:sp>
        <p:nvSpPr>
          <p:cNvPr id="18" name="Text 3"/>
          <p:cNvSpPr/>
          <p:nvPr/>
        </p:nvSpPr>
        <p:spPr>
          <a:xfrm>
            <a:off x="876300" y="2362200"/>
            <a:ext cx="39560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Smartphone applications showed largest effect (ES = 0.57)</a:t>
            </a:r>
            <a:endParaRPr lang="en-US" sz="1200" dirty="0"/>
          </a:p>
        </p:txBody>
      </p:sp>
      <p:sp>
        <p:nvSpPr>
          <p:cNvPr id="19" name="Text 4"/>
          <p:cNvSpPr/>
          <p:nvPr/>
        </p:nvSpPr>
        <p:spPr>
          <a:xfrm>
            <a:off x="914400" y="2933700"/>
            <a:ext cx="3917900"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Significant heterogeneity between studies (Q=125.15, p&lt;.0001)</a:t>
            </a:r>
            <a:endParaRPr lang="en-US" sz="1200" dirty="0"/>
          </a:p>
        </p:txBody>
      </p:sp>
      <p:sp>
        <p:nvSpPr>
          <p:cNvPr id="20" name="Text 5"/>
          <p:cNvSpPr/>
          <p:nvPr/>
        </p:nvSpPr>
        <p:spPr>
          <a:xfrm>
            <a:off x="952500" y="3505200"/>
            <a:ext cx="4450735"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Concerns about publication bias (fail-safe N=60)</a:t>
            </a:r>
            <a:endParaRPr lang="en-US" sz="1200" dirty="0"/>
          </a:p>
        </p:txBody>
      </p:sp>
      <p:sp>
        <p:nvSpPr>
          <p:cNvPr id="21" name="Text 6"/>
          <p:cNvSpPr/>
          <p:nvPr/>
        </p:nvSpPr>
        <p:spPr>
          <a:xfrm>
            <a:off x="647700" y="4305300"/>
            <a:ext cx="502152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Clinical Implications</a:t>
            </a:r>
            <a:endParaRPr lang="en-US" sz="1800" dirty="0"/>
          </a:p>
        </p:txBody>
      </p:sp>
      <p:sp>
        <p:nvSpPr>
          <p:cNvPr id="22" name="Text 7"/>
          <p:cNvSpPr/>
          <p:nvPr/>
        </p:nvSpPr>
        <p:spPr>
          <a:xfrm>
            <a:off x="647700" y="4724400"/>
            <a:ext cx="4184600" cy="685800"/>
          </a:xfrm>
          <a:prstGeom prst="rect">
            <a:avLst/>
          </a:prstGeom>
          <a:noFill/>
          <a:ln/>
        </p:spPr>
        <p:txBody>
          <a:bodyPr vert="horz" wrap="square" lIns="0" tIns="0" rIns="0" bIns="0" rtlCol="0" anchor="t"/>
          <a:lstStyle/>
          <a:p>
            <a:pPr marL="0" indent="0">
              <a:lnSpc>
                <a:spcPts val="1800"/>
              </a:lnSpc>
              <a:buNone/>
            </a:pPr>
            <a:r>
              <a:rPr lang="en-US" sz="1200" dirty="0">
                <a:solidFill>
                  <a:srgbClr val="FFFFFF"/>
                </a:solidFill>
                <a:latin typeface="ui-sans-serif" pitchFamily="34" charset="0"/>
                <a:ea typeface="ui-sans-serif" pitchFamily="34" charset="-122"/>
                <a:cs typeface="ui-sans-serif" pitchFamily="34" charset="-120"/>
              </a:rPr>
              <a:t>Mobile technology enhances psychological therapies and behavioral interventions, with particular effectiveness for:</a:t>
            </a:r>
            <a:endParaRPr lang="en-US" sz="1200" dirty="0"/>
          </a:p>
        </p:txBody>
      </p:sp>
      <p:sp>
        <p:nvSpPr>
          <p:cNvPr id="23" name="Text 8"/>
          <p:cNvSpPr/>
          <p:nvPr/>
        </p:nvSpPr>
        <p:spPr>
          <a:xfrm>
            <a:off x="1066800" y="5524500"/>
            <a:ext cx="1964888"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Addiction (ES = 0.50)</a:t>
            </a:r>
            <a:endParaRPr lang="en-US" sz="1200" dirty="0"/>
          </a:p>
        </p:txBody>
      </p:sp>
      <p:sp>
        <p:nvSpPr>
          <p:cNvPr id="24" name="Text 9"/>
          <p:cNvSpPr/>
          <p:nvPr/>
        </p:nvSpPr>
        <p:spPr>
          <a:xfrm>
            <a:off x="1066800" y="5829300"/>
            <a:ext cx="3000554"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FFFFFF"/>
                </a:solidFill>
                <a:latin typeface="ui-sans-serif" pitchFamily="34" charset="0"/>
                <a:ea typeface="ui-sans-serif" pitchFamily="34" charset="-122"/>
                <a:cs typeface="ui-sans-serif" pitchFamily="34" charset="-120"/>
              </a:rPr>
              <a:t>Psychiatric disorders (ES = 0.44)</a:t>
            </a:r>
            <a:endParaRPr lang="en-US" sz="1200" dirty="0"/>
          </a:p>
        </p:txBody>
      </p:sp>
      <p:sp>
        <p:nvSpPr>
          <p:cNvPr id="25" name="Text 10"/>
          <p:cNvSpPr/>
          <p:nvPr/>
        </p:nvSpPr>
        <p:spPr>
          <a:xfrm>
            <a:off x="5441900" y="1371600"/>
            <a:ext cx="7322701"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Effect Sizes by Intervention Type</a:t>
            </a:r>
            <a:endParaRPr lang="en-US" sz="1800" dirty="0"/>
          </a:p>
        </p:txBody>
      </p:sp>
      <p:sp>
        <p:nvSpPr>
          <p:cNvPr id="26" name="Text 11"/>
          <p:cNvSpPr/>
          <p:nvPr/>
        </p:nvSpPr>
        <p:spPr>
          <a:xfrm>
            <a:off x="5441900" y="5029200"/>
            <a:ext cx="6102251" cy="381000"/>
          </a:xfrm>
          <a:prstGeom prst="rect">
            <a:avLst/>
          </a:prstGeom>
          <a:noFill/>
          <a:ln/>
        </p:spPr>
        <p:txBody>
          <a:bodyPr vert="horz" wrap="square" lIns="0" tIns="0" rIns="0" bIns="0" rtlCol="0" anchor="t"/>
          <a:lstStyle/>
          <a:p>
            <a:pPr marL="0" indent="0">
              <a:lnSpc>
                <a:spcPts val="1500"/>
              </a:lnSpc>
              <a:buNone/>
            </a:pPr>
            <a:r>
              <a:rPr lang="en-US" sz="1050" i="1" dirty="0">
                <a:solidFill>
                  <a:srgbClr val="D1D5DB"/>
                </a:solidFill>
                <a:latin typeface="ui-sans-serif" pitchFamily="34" charset="0"/>
                <a:ea typeface="ui-sans-serif" pitchFamily="34" charset="-122"/>
                <a:cs typeface="ui-sans-serif" pitchFamily="34" charset="-120"/>
              </a:rPr>
              <a:t>Effect sizes (ES) represent the magnitude of additional benefit provided by mobile technology interventions:</a:t>
            </a:r>
            <a:endParaRPr lang="en-US" sz="1050" dirty="0"/>
          </a:p>
        </p:txBody>
      </p:sp>
      <p:sp>
        <p:nvSpPr>
          <p:cNvPr id="27" name="Text 12"/>
          <p:cNvSpPr/>
          <p:nvPr/>
        </p:nvSpPr>
        <p:spPr>
          <a:xfrm>
            <a:off x="5441900" y="5448300"/>
            <a:ext cx="7322701" cy="190500"/>
          </a:xfrm>
          <a:prstGeom prst="rect">
            <a:avLst/>
          </a:prstGeom>
          <a:noFill/>
          <a:ln/>
        </p:spPr>
        <p:txBody>
          <a:bodyPr vert="horz" wrap="square" lIns="0" tIns="0" rIns="0" bIns="0" rtlCol="0" anchor="t"/>
          <a:lstStyle/>
          <a:p>
            <a:pPr marL="0" indent="0">
              <a:lnSpc>
                <a:spcPts val="1500"/>
              </a:lnSpc>
              <a:buNone/>
            </a:pPr>
            <a:r>
              <a:rPr lang="en-US" sz="1050" dirty="0">
                <a:solidFill>
                  <a:srgbClr val="D1D5DB"/>
                </a:solidFill>
                <a:latin typeface="ui-sans-serif" pitchFamily="34" charset="0"/>
                <a:ea typeface="ui-sans-serif" pitchFamily="34" charset="-122"/>
                <a:cs typeface="ui-sans-serif" pitchFamily="34" charset="-120"/>
              </a:rPr>
              <a:t>- Small effect: ES = 0.20 | - Medium effect: ES = 0.50 | - Large effect: ES = 0.80</a:t>
            </a:r>
            <a:endParaRPr lang="en-US" sz="1050" dirty="0"/>
          </a:p>
        </p:txBody>
      </p:sp>
      <p:sp>
        <p:nvSpPr>
          <p:cNvPr id="28" name="Text 13"/>
          <p:cNvSpPr/>
          <p:nvPr/>
        </p:nvSpPr>
        <p:spPr>
          <a:xfrm>
            <a:off x="7870329" y="6515100"/>
            <a:ext cx="4911685"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7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9723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69723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1257300"/>
            <a:ext cx="5524500" cy="2743200"/>
          </a:xfrm>
          <a:prstGeom prst="rect">
            <a:avLst/>
          </a:prstGeom>
        </p:spPr>
      </p:pic>
      <p:pic>
        <p:nvPicPr>
          <p:cNvPr id="6" name="Image 4" descr="preencoded.png"/>
          <p:cNvPicPr>
            <a:picLocks noChangeAspect="1"/>
          </p:cNvPicPr>
          <p:nvPr/>
        </p:nvPicPr>
        <p:blipFill>
          <a:blip r:embed="rId7"/>
          <a:stretch>
            <a:fillRect/>
          </a:stretch>
        </p:blipFill>
        <p:spPr>
          <a:xfrm>
            <a:off x="685800" y="1514475"/>
            <a:ext cx="228600" cy="228600"/>
          </a:xfrm>
          <a:prstGeom prst="rect">
            <a:avLst/>
          </a:prstGeom>
        </p:spPr>
      </p:pic>
      <p:pic>
        <p:nvPicPr>
          <p:cNvPr id="7" name="Image 5" descr="preencoded.png"/>
          <p:cNvPicPr>
            <a:picLocks noChangeAspect="1"/>
          </p:cNvPicPr>
          <p:nvPr/>
        </p:nvPicPr>
        <p:blipFill>
          <a:blip r:embed="rId8"/>
          <a:stretch>
            <a:fillRect/>
          </a:stretch>
        </p:blipFill>
        <p:spPr>
          <a:xfrm>
            <a:off x="685800" y="1981200"/>
            <a:ext cx="171450" cy="171450"/>
          </a:xfrm>
          <a:prstGeom prst="rect">
            <a:avLst/>
          </a:prstGeom>
        </p:spPr>
      </p:pic>
      <p:pic>
        <p:nvPicPr>
          <p:cNvPr id="8" name="Image 6" descr="preencoded.png"/>
          <p:cNvPicPr>
            <a:picLocks noChangeAspect="1"/>
          </p:cNvPicPr>
          <p:nvPr/>
        </p:nvPicPr>
        <p:blipFill>
          <a:blip r:embed="rId9"/>
          <a:stretch>
            <a:fillRect/>
          </a:stretch>
        </p:blipFill>
        <p:spPr>
          <a:xfrm>
            <a:off x="685800" y="2895600"/>
            <a:ext cx="171450" cy="171450"/>
          </a:xfrm>
          <a:prstGeom prst="rect">
            <a:avLst/>
          </a:prstGeom>
        </p:spPr>
      </p:pic>
      <p:pic>
        <p:nvPicPr>
          <p:cNvPr id="9" name="Image 7" descr="preencoded.png"/>
          <p:cNvPicPr>
            <a:picLocks noChangeAspect="1"/>
          </p:cNvPicPr>
          <p:nvPr/>
        </p:nvPicPr>
        <p:blipFill>
          <a:blip r:embed="rId10"/>
          <a:stretch>
            <a:fillRect/>
          </a:stretch>
        </p:blipFill>
        <p:spPr>
          <a:xfrm>
            <a:off x="685800" y="3543300"/>
            <a:ext cx="133350" cy="171450"/>
          </a:xfrm>
          <a:prstGeom prst="rect">
            <a:avLst/>
          </a:prstGeom>
        </p:spPr>
      </p:pic>
      <p:pic>
        <p:nvPicPr>
          <p:cNvPr id="10" name="Image 8" descr="preencoded.png"/>
          <p:cNvPicPr>
            <a:picLocks noChangeAspect="1"/>
          </p:cNvPicPr>
          <p:nvPr/>
        </p:nvPicPr>
        <p:blipFill>
          <a:blip r:embed="rId11"/>
          <a:stretch>
            <a:fillRect/>
          </a:stretch>
        </p:blipFill>
        <p:spPr>
          <a:xfrm>
            <a:off x="457200" y="4229100"/>
            <a:ext cx="5524500" cy="2286000"/>
          </a:xfrm>
          <a:prstGeom prst="rect">
            <a:avLst/>
          </a:prstGeom>
        </p:spPr>
      </p:pic>
      <p:pic>
        <p:nvPicPr>
          <p:cNvPr id="11" name="Image 9" descr="preencoded.png"/>
          <p:cNvPicPr>
            <a:picLocks noChangeAspect="1"/>
          </p:cNvPicPr>
          <p:nvPr/>
        </p:nvPicPr>
        <p:blipFill>
          <a:blip r:embed="rId12"/>
          <a:stretch>
            <a:fillRect/>
          </a:stretch>
        </p:blipFill>
        <p:spPr>
          <a:xfrm>
            <a:off x="647700" y="4800600"/>
            <a:ext cx="5143500" cy="1524000"/>
          </a:xfrm>
          <a:prstGeom prst="rect">
            <a:avLst/>
          </a:prstGeom>
        </p:spPr>
      </p:pic>
      <p:pic>
        <p:nvPicPr>
          <p:cNvPr id="12" name="Image 10" descr="preencoded.png"/>
          <p:cNvPicPr>
            <a:picLocks noChangeAspect="1"/>
          </p:cNvPicPr>
          <p:nvPr/>
        </p:nvPicPr>
        <p:blipFill>
          <a:blip r:embed="rId13"/>
          <a:stretch>
            <a:fillRect/>
          </a:stretch>
        </p:blipFill>
        <p:spPr>
          <a:xfrm>
            <a:off x="6210300" y="1257300"/>
            <a:ext cx="5524500" cy="3733800"/>
          </a:xfrm>
          <a:prstGeom prst="rect">
            <a:avLst/>
          </a:prstGeom>
        </p:spPr>
      </p:pic>
      <p:pic>
        <p:nvPicPr>
          <p:cNvPr id="13" name="Image 11" descr="preencoded.png"/>
          <p:cNvPicPr>
            <a:picLocks noChangeAspect="1"/>
          </p:cNvPicPr>
          <p:nvPr/>
        </p:nvPicPr>
        <p:blipFill>
          <a:blip r:embed="rId14"/>
          <a:stretch>
            <a:fillRect/>
          </a:stretch>
        </p:blipFill>
        <p:spPr>
          <a:xfrm>
            <a:off x="6438900" y="1514475"/>
            <a:ext cx="257175" cy="228600"/>
          </a:xfrm>
          <a:prstGeom prst="rect">
            <a:avLst/>
          </a:prstGeom>
        </p:spPr>
      </p:pic>
      <p:pic>
        <p:nvPicPr>
          <p:cNvPr id="14" name="Image 12" descr="preencoded.png"/>
          <p:cNvPicPr>
            <a:picLocks noChangeAspect="1"/>
          </p:cNvPicPr>
          <p:nvPr/>
        </p:nvPicPr>
        <p:blipFill>
          <a:blip r:embed="rId15"/>
          <a:stretch>
            <a:fillRect/>
          </a:stretch>
        </p:blipFill>
        <p:spPr>
          <a:xfrm>
            <a:off x="6438900" y="2628900"/>
            <a:ext cx="323850" cy="381000"/>
          </a:xfrm>
          <a:prstGeom prst="rect">
            <a:avLst/>
          </a:prstGeom>
        </p:spPr>
      </p:pic>
      <p:pic>
        <p:nvPicPr>
          <p:cNvPr id="15" name="Image 13" descr="preencoded.png"/>
          <p:cNvPicPr>
            <a:picLocks noChangeAspect="1"/>
          </p:cNvPicPr>
          <p:nvPr/>
        </p:nvPicPr>
        <p:blipFill>
          <a:blip r:embed="rId16"/>
          <a:stretch>
            <a:fillRect/>
          </a:stretch>
        </p:blipFill>
        <p:spPr>
          <a:xfrm>
            <a:off x="6515100" y="2733675"/>
            <a:ext cx="171450" cy="152400"/>
          </a:xfrm>
          <a:prstGeom prst="rect">
            <a:avLst/>
          </a:prstGeom>
        </p:spPr>
      </p:pic>
      <p:pic>
        <p:nvPicPr>
          <p:cNvPr id="16" name="Image 14" descr="preencoded.png"/>
          <p:cNvPicPr>
            <a:picLocks noChangeAspect="1"/>
          </p:cNvPicPr>
          <p:nvPr/>
        </p:nvPicPr>
        <p:blipFill>
          <a:blip r:embed="rId17"/>
          <a:stretch>
            <a:fillRect/>
          </a:stretch>
        </p:blipFill>
        <p:spPr>
          <a:xfrm>
            <a:off x="6438900" y="3467100"/>
            <a:ext cx="342900" cy="381000"/>
          </a:xfrm>
          <a:prstGeom prst="rect">
            <a:avLst/>
          </a:prstGeom>
        </p:spPr>
      </p:pic>
      <p:pic>
        <p:nvPicPr>
          <p:cNvPr id="17" name="Image 15" descr="preencoded.png"/>
          <p:cNvPicPr>
            <a:picLocks noChangeAspect="1"/>
          </p:cNvPicPr>
          <p:nvPr/>
        </p:nvPicPr>
        <p:blipFill>
          <a:blip r:embed="rId18"/>
          <a:stretch>
            <a:fillRect/>
          </a:stretch>
        </p:blipFill>
        <p:spPr>
          <a:xfrm>
            <a:off x="6515100" y="3571875"/>
            <a:ext cx="190500" cy="152400"/>
          </a:xfrm>
          <a:prstGeom prst="rect">
            <a:avLst/>
          </a:prstGeom>
        </p:spPr>
      </p:pic>
      <p:pic>
        <p:nvPicPr>
          <p:cNvPr id="18" name="Image 16" descr="preencoded.png"/>
          <p:cNvPicPr>
            <a:picLocks noChangeAspect="1"/>
          </p:cNvPicPr>
          <p:nvPr/>
        </p:nvPicPr>
        <p:blipFill>
          <a:blip r:embed="rId17"/>
          <a:stretch>
            <a:fillRect/>
          </a:stretch>
        </p:blipFill>
        <p:spPr>
          <a:xfrm>
            <a:off x="6438900" y="4076700"/>
            <a:ext cx="342900" cy="381000"/>
          </a:xfrm>
          <a:prstGeom prst="rect">
            <a:avLst/>
          </a:prstGeom>
        </p:spPr>
      </p:pic>
      <p:pic>
        <p:nvPicPr>
          <p:cNvPr id="19" name="Image 17" descr="preencoded.png"/>
          <p:cNvPicPr>
            <a:picLocks noChangeAspect="1"/>
          </p:cNvPicPr>
          <p:nvPr/>
        </p:nvPicPr>
        <p:blipFill>
          <a:blip r:embed="rId19"/>
          <a:stretch>
            <a:fillRect/>
          </a:stretch>
        </p:blipFill>
        <p:spPr>
          <a:xfrm>
            <a:off x="6515100" y="4181475"/>
            <a:ext cx="190500" cy="152400"/>
          </a:xfrm>
          <a:prstGeom prst="rect">
            <a:avLst/>
          </a:prstGeom>
        </p:spPr>
      </p:pic>
      <p:sp>
        <p:nvSpPr>
          <p:cNvPr id="20" name="Text 0"/>
          <p:cNvSpPr/>
          <p:nvPr/>
        </p:nvSpPr>
        <p:spPr>
          <a:xfrm>
            <a:off x="457200" y="457200"/>
            <a:ext cx="1127760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Global Applicability</a:t>
            </a:r>
            <a:endParaRPr lang="en-US" sz="2700" dirty="0"/>
          </a:p>
        </p:txBody>
      </p:sp>
      <p:sp>
        <p:nvSpPr>
          <p:cNvPr id="21" name="Text 1"/>
          <p:cNvSpPr/>
          <p:nvPr/>
        </p:nvSpPr>
        <p:spPr>
          <a:xfrm>
            <a:off x="1028700" y="1485900"/>
            <a:ext cx="608076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Evidence from LMICs</a:t>
            </a:r>
            <a:endParaRPr lang="en-US" sz="1800" dirty="0"/>
          </a:p>
        </p:txBody>
      </p:sp>
      <p:sp>
        <p:nvSpPr>
          <p:cNvPr id="22" name="Text 2"/>
          <p:cNvSpPr/>
          <p:nvPr/>
        </p:nvSpPr>
        <p:spPr>
          <a:xfrm>
            <a:off x="971550" y="1943100"/>
            <a:ext cx="4781550" cy="8001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Systematic reviews and meta-analyses show digital psych interventions are effective in low and middle-income countries</a:t>
            </a:r>
            <a:endParaRPr lang="en-US" sz="1350" dirty="0"/>
          </a:p>
        </p:txBody>
      </p:sp>
      <p:sp>
        <p:nvSpPr>
          <p:cNvPr id="23" name="Text 3"/>
          <p:cNvSpPr/>
          <p:nvPr/>
        </p:nvSpPr>
        <p:spPr>
          <a:xfrm>
            <a:off x="971550" y="2857500"/>
            <a:ext cx="4781550" cy="5334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Combined effect size of Hedges' g 0.60 (Fu et al., 2020)</a:t>
            </a:r>
            <a:endParaRPr lang="en-US" sz="1350" dirty="0"/>
          </a:p>
        </p:txBody>
      </p:sp>
      <p:sp>
        <p:nvSpPr>
          <p:cNvPr id="24" name="Text 4"/>
          <p:cNvSpPr/>
          <p:nvPr/>
        </p:nvSpPr>
        <p:spPr>
          <a:xfrm>
            <a:off x="933450" y="3505200"/>
            <a:ext cx="3971568" cy="266700"/>
          </a:xfrm>
          <a:prstGeom prst="rect">
            <a:avLst/>
          </a:prstGeom>
          <a:noFill/>
          <a:ln/>
        </p:spPr>
        <p:txBody>
          <a:bodyPr vert="horz" wrap="square" lIns="0" tIns="0" rIns="0" bIns="0" rtlCol="0" anchor="t"/>
          <a:lstStyle/>
          <a:p>
            <a:pPr marL="0" indent="0" algn="l">
              <a:lnSpc>
                <a:spcPts val="2100"/>
              </a:lnSpc>
              <a:buNone/>
            </a:pPr>
            <a:r>
              <a:rPr lang="en-US" sz="1350" dirty="0">
                <a:solidFill>
                  <a:srgbClr val="FFFFFF"/>
                </a:solidFill>
                <a:latin typeface="ui-sans-serif" pitchFamily="34" charset="0"/>
                <a:ea typeface="ui-sans-serif" pitchFamily="34" charset="-122"/>
                <a:cs typeface="ui-sans-serif" pitchFamily="34" charset="-120"/>
              </a:rPr>
              <a:t>High quality evidence (GRADE ratings)</a:t>
            </a:r>
            <a:endParaRPr lang="en-US" sz="1350" dirty="0"/>
          </a:p>
        </p:txBody>
      </p:sp>
      <p:sp>
        <p:nvSpPr>
          <p:cNvPr id="25" name="Text 5"/>
          <p:cNvSpPr/>
          <p:nvPr/>
        </p:nvSpPr>
        <p:spPr>
          <a:xfrm>
            <a:off x="647700" y="4419600"/>
            <a:ext cx="5143500" cy="266700"/>
          </a:xfrm>
          <a:prstGeom prst="rect">
            <a:avLst/>
          </a:prstGeom>
          <a:noFill/>
          <a:ln/>
        </p:spPr>
        <p:txBody>
          <a:bodyPr vert="horz" wrap="square" lIns="0" tIns="0" rIns="0" bIns="0" rtlCol="0" anchor="t"/>
          <a:lstStyle/>
          <a:p>
            <a:pPr marL="0" indent="0">
              <a:lnSpc>
                <a:spcPts val="2100"/>
              </a:lnSpc>
              <a:buNone/>
            </a:pPr>
            <a:r>
              <a:rPr lang="en-US" sz="1500" dirty="0">
                <a:solidFill>
                  <a:srgbClr val="5EEAD4"/>
                </a:solidFill>
                <a:latin typeface="ui-sans-serif" pitchFamily="34" charset="0"/>
                <a:ea typeface="ui-sans-serif" pitchFamily="34" charset="-122"/>
                <a:cs typeface="ui-sans-serif" pitchFamily="34" charset="-120"/>
              </a:rPr>
              <a:t>Effect Size Comparison</a:t>
            </a:r>
            <a:endParaRPr lang="en-US" sz="1500" dirty="0"/>
          </a:p>
        </p:txBody>
      </p:sp>
      <p:sp>
        <p:nvSpPr>
          <p:cNvPr id="26" name="Text 6"/>
          <p:cNvSpPr/>
          <p:nvPr/>
        </p:nvSpPr>
        <p:spPr>
          <a:xfrm>
            <a:off x="6810375" y="1485900"/>
            <a:ext cx="506730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Contextual Factors</a:t>
            </a:r>
            <a:endParaRPr lang="en-US" sz="1800" dirty="0"/>
          </a:p>
        </p:txBody>
      </p:sp>
      <p:sp>
        <p:nvSpPr>
          <p:cNvPr id="27" name="Text 7"/>
          <p:cNvSpPr/>
          <p:nvPr/>
        </p:nvSpPr>
        <p:spPr>
          <a:xfrm>
            <a:off x="6438900" y="1943100"/>
            <a:ext cx="5067300" cy="533400"/>
          </a:xfrm>
          <a:prstGeom prst="rect">
            <a:avLst/>
          </a:prstGeom>
          <a:noFill/>
          <a:ln/>
        </p:spPr>
        <p:txBody>
          <a:bodyPr vert="horz" wrap="square" lIns="0" tIns="0" rIns="0" bIns="0" rtlCol="0" anchor="t"/>
          <a:lstStyle/>
          <a:p>
            <a:pPr marL="0" indent="0">
              <a:lnSpc>
                <a:spcPts val="2100"/>
              </a:lnSpc>
              <a:buNone/>
            </a:pPr>
            <a:r>
              <a:rPr lang="en-US" sz="1350" dirty="0">
                <a:solidFill>
                  <a:srgbClr val="FFFFFF"/>
                </a:solidFill>
                <a:latin typeface="ui-sans-serif" pitchFamily="34" charset="0"/>
                <a:ea typeface="ui-sans-serif" pitchFamily="34" charset="-122"/>
                <a:cs typeface="ui-sans-serif" pitchFamily="34" charset="-120"/>
              </a:rPr>
              <a:t>Significant heterogeneity between studies (I = 74%) indicates effectiveness varies by:</a:t>
            </a:r>
            <a:endParaRPr lang="en-US" sz="1350" dirty="0"/>
          </a:p>
        </p:txBody>
      </p:sp>
      <p:sp>
        <p:nvSpPr>
          <p:cNvPr id="28" name="Text 8"/>
          <p:cNvSpPr/>
          <p:nvPr/>
        </p:nvSpPr>
        <p:spPr>
          <a:xfrm>
            <a:off x="6877050" y="2628900"/>
            <a:ext cx="462915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Background Factors</a:t>
            </a:r>
            <a:endParaRPr lang="en-US" sz="1200" dirty="0"/>
          </a:p>
        </p:txBody>
      </p:sp>
      <p:sp>
        <p:nvSpPr>
          <p:cNvPr id="29" name="Text 9"/>
          <p:cNvSpPr/>
          <p:nvPr/>
        </p:nvSpPr>
        <p:spPr>
          <a:xfrm>
            <a:off x="6877050" y="2857500"/>
            <a:ext cx="462915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Socioeconomic conditions, healthcare infrastructure, cultural context</a:t>
            </a:r>
            <a:endParaRPr lang="en-US" sz="1200" dirty="0"/>
          </a:p>
        </p:txBody>
      </p:sp>
      <p:sp>
        <p:nvSpPr>
          <p:cNvPr id="30" name="Text 10"/>
          <p:cNvSpPr/>
          <p:nvPr/>
        </p:nvSpPr>
        <p:spPr>
          <a:xfrm>
            <a:off x="6896100" y="3467100"/>
            <a:ext cx="4477643"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Digital Tool Nature</a:t>
            </a:r>
            <a:endParaRPr lang="en-US" sz="1200" dirty="0"/>
          </a:p>
        </p:txBody>
      </p:sp>
      <p:sp>
        <p:nvSpPr>
          <p:cNvPr id="31" name="Text 11"/>
          <p:cNvSpPr/>
          <p:nvPr/>
        </p:nvSpPr>
        <p:spPr>
          <a:xfrm>
            <a:off x="6896100" y="3695700"/>
            <a:ext cx="5373172" cy="2286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Platform type, complexity, language, accessibility features</a:t>
            </a:r>
            <a:endParaRPr lang="en-US" sz="1200" dirty="0"/>
          </a:p>
        </p:txBody>
      </p:sp>
      <p:sp>
        <p:nvSpPr>
          <p:cNvPr id="32" name="Text 12"/>
          <p:cNvSpPr/>
          <p:nvPr/>
        </p:nvSpPr>
        <p:spPr>
          <a:xfrm>
            <a:off x="6896100" y="4076700"/>
            <a:ext cx="4610100" cy="228600"/>
          </a:xfrm>
          <a:prstGeom prst="rect">
            <a:avLst/>
          </a:prstGeom>
          <a:noFill/>
          <a:ln/>
        </p:spPr>
        <p:txBody>
          <a:bodyPr vert="horz" wrap="square" lIns="0" tIns="0" rIns="0" bIns="0" rtlCol="0" anchor="t"/>
          <a:lstStyle/>
          <a:p>
            <a:pPr marL="0" indent="0">
              <a:lnSpc>
                <a:spcPts val="1800"/>
              </a:lnSpc>
              <a:buNone/>
            </a:pPr>
            <a:r>
              <a:rPr lang="en-US" sz="1200" dirty="0">
                <a:solidFill>
                  <a:srgbClr val="99F6E4"/>
                </a:solidFill>
                <a:latin typeface="ui-sans-serif" pitchFamily="34" charset="0"/>
                <a:ea typeface="ui-sans-serif" pitchFamily="34" charset="-122"/>
                <a:cs typeface="ui-sans-serif" pitchFamily="34" charset="-120"/>
              </a:rPr>
              <a:t>Implementation Strategies</a:t>
            </a:r>
            <a:endParaRPr lang="en-US" sz="1200" dirty="0"/>
          </a:p>
        </p:txBody>
      </p:sp>
      <p:sp>
        <p:nvSpPr>
          <p:cNvPr id="33" name="Text 13"/>
          <p:cNvSpPr/>
          <p:nvPr/>
        </p:nvSpPr>
        <p:spPr>
          <a:xfrm>
            <a:off x="6896100" y="4305300"/>
            <a:ext cx="4610100" cy="457200"/>
          </a:xfrm>
          <a:prstGeom prst="rect">
            <a:avLst/>
          </a:prstGeom>
          <a:noFill/>
          <a:ln/>
        </p:spPr>
        <p:txBody>
          <a:bodyPr vert="horz" wrap="square" lIns="0" tIns="0" rIns="0" bIns="0" rtlCol="0" anchor="t"/>
          <a:lstStyle/>
          <a:p>
            <a:pPr marL="0" indent="0">
              <a:lnSpc>
                <a:spcPts val="1800"/>
              </a:lnSpc>
              <a:buNone/>
            </a:pPr>
            <a:r>
              <a:rPr lang="en-US" sz="1200" dirty="0">
                <a:solidFill>
                  <a:srgbClr val="D1D5DB"/>
                </a:solidFill>
                <a:latin typeface="ui-sans-serif" pitchFamily="34" charset="0"/>
                <a:ea typeface="ui-sans-serif" pitchFamily="34" charset="-122"/>
                <a:cs typeface="ui-sans-serif" pitchFamily="34" charset="-120"/>
              </a:rPr>
              <a:t>Delivery method, adaptation for local context, integration with existing services</a:t>
            </a:r>
            <a:endParaRPr lang="en-US" sz="1200" dirty="0"/>
          </a:p>
        </p:txBody>
      </p:sp>
      <p:sp>
        <p:nvSpPr>
          <p:cNvPr id="34" name="Text 14"/>
          <p:cNvSpPr/>
          <p:nvPr/>
        </p:nvSpPr>
        <p:spPr>
          <a:xfrm>
            <a:off x="7870329" y="6629400"/>
            <a:ext cx="4911685"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8 | How Can Technology Help Neuropsychiatry Patients?</a:t>
            </a:r>
            <a:endParaRPr lang="en-US" sz="105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7048500"/>
          </a:xfrm>
          <a:prstGeom prst="rect">
            <a:avLst/>
          </a:prstGeom>
        </p:spPr>
      </p:pic>
      <p:pic>
        <p:nvPicPr>
          <p:cNvPr id="3" name="Image 1" descr="preencoded.png"/>
          <p:cNvPicPr>
            <a:picLocks noChangeAspect="1"/>
          </p:cNvPicPr>
          <p:nvPr/>
        </p:nvPicPr>
        <p:blipFill>
          <a:blip r:embed="rId4"/>
          <a:stretch>
            <a:fillRect/>
          </a:stretch>
        </p:blipFill>
        <p:spPr>
          <a:xfrm>
            <a:off x="457200" y="457200"/>
            <a:ext cx="11734800" cy="7048500"/>
          </a:xfrm>
          <a:prstGeom prst="rect">
            <a:avLst/>
          </a:prstGeom>
        </p:spPr>
      </p:pic>
      <p:pic>
        <p:nvPicPr>
          <p:cNvPr id="4" name="Image 2" descr="preencoded.png"/>
          <p:cNvPicPr>
            <a:picLocks noChangeAspect="1"/>
          </p:cNvPicPr>
          <p:nvPr/>
        </p:nvPicPr>
        <p:blipFill>
          <a:blip r:embed="rId5"/>
          <a:stretch>
            <a:fillRect/>
          </a:stretch>
        </p:blipFill>
        <p:spPr>
          <a:xfrm>
            <a:off x="457200" y="914400"/>
            <a:ext cx="762000" cy="38100"/>
          </a:xfrm>
          <a:prstGeom prst="rect">
            <a:avLst/>
          </a:prstGeom>
        </p:spPr>
      </p:pic>
      <p:pic>
        <p:nvPicPr>
          <p:cNvPr id="5" name="Image 3" descr="preencoded.png"/>
          <p:cNvPicPr>
            <a:picLocks noChangeAspect="1"/>
          </p:cNvPicPr>
          <p:nvPr/>
        </p:nvPicPr>
        <p:blipFill>
          <a:blip r:embed="rId6"/>
          <a:stretch>
            <a:fillRect/>
          </a:stretch>
        </p:blipFill>
        <p:spPr>
          <a:xfrm>
            <a:off x="457200" y="2019300"/>
            <a:ext cx="3606701" cy="3505200"/>
          </a:xfrm>
          <a:prstGeom prst="rect">
            <a:avLst/>
          </a:prstGeom>
        </p:spPr>
      </p:pic>
      <p:pic>
        <p:nvPicPr>
          <p:cNvPr id="6" name="Image 4" descr="preencoded.png"/>
          <p:cNvPicPr>
            <a:picLocks noChangeAspect="1"/>
          </p:cNvPicPr>
          <p:nvPr/>
        </p:nvPicPr>
        <p:blipFill>
          <a:blip r:embed="rId7"/>
          <a:stretch>
            <a:fillRect/>
          </a:stretch>
        </p:blipFill>
        <p:spPr>
          <a:xfrm>
            <a:off x="685800" y="2247900"/>
            <a:ext cx="571500" cy="571500"/>
          </a:xfrm>
          <a:prstGeom prst="rect">
            <a:avLst/>
          </a:prstGeom>
        </p:spPr>
      </p:pic>
      <p:pic>
        <p:nvPicPr>
          <p:cNvPr id="7" name="Image 5" descr="preencoded.png"/>
          <p:cNvPicPr>
            <a:picLocks noChangeAspect="1"/>
          </p:cNvPicPr>
          <p:nvPr/>
        </p:nvPicPr>
        <p:blipFill>
          <a:blip r:embed="rId8"/>
          <a:stretch>
            <a:fillRect/>
          </a:stretch>
        </p:blipFill>
        <p:spPr>
          <a:xfrm>
            <a:off x="857250" y="2381250"/>
            <a:ext cx="228600" cy="304800"/>
          </a:xfrm>
          <a:prstGeom prst="rect">
            <a:avLst/>
          </a:prstGeom>
        </p:spPr>
      </p:pic>
      <p:pic>
        <p:nvPicPr>
          <p:cNvPr id="8" name="Image 6" descr="preencoded.png"/>
          <p:cNvPicPr>
            <a:picLocks noChangeAspect="1"/>
          </p:cNvPicPr>
          <p:nvPr/>
        </p:nvPicPr>
        <p:blipFill>
          <a:blip r:embed="rId9"/>
          <a:stretch>
            <a:fillRect/>
          </a:stretch>
        </p:blipFill>
        <p:spPr>
          <a:xfrm>
            <a:off x="685800" y="3009900"/>
            <a:ext cx="152400" cy="152400"/>
          </a:xfrm>
          <a:prstGeom prst="rect">
            <a:avLst/>
          </a:prstGeom>
        </p:spPr>
      </p:pic>
      <p:pic>
        <p:nvPicPr>
          <p:cNvPr id="9" name="Image 7" descr="preencoded.png"/>
          <p:cNvPicPr>
            <a:picLocks noChangeAspect="1"/>
          </p:cNvPicPr>
          <p:nvPr/>
        </p:nvPicPr>
        <p:blipFill>
          <a:blip r:embed="rId9"/>
          <a:stretch>
            <a:fillRect/>
          </a:stretch>
        </p:blipFill>
        <p:spPr>
          <a:xfrm>
            <a:off x="685800" y="3581400"/>
            <a:ext cx="152400" cy="152400"/>
          </a:xfrm>
          <a:prstGeom prst="rect">
            <a:avLst/>
          </a:prstGeom>
        </p:spPr>
      </p:pic>
      <p:pic>
        <p:nvPicPr>
          <p:cNvPr id="10" name="Image 8" descr="preencoded.png"/>
          <p:cNvPicPr>
            <a:picLocks noChangeAspect="1"/>
          </p:cNvPicPr>
          <p:nvPr/>
        </p:nvPicPr>
        <p:blipFill>
          <a:blip r:embed="rId9"/>
          <a:stretch>
            <a:fillRect/>
          </a:stretch>
        </p:blipFill>
        <p:spPr>
          <a:xfrm>
            <a:off x="685800" y="3924300"/>
            <a:ext cx="152400" cy="152400"/>
          </a:xfrm>
          <a:prstGeom prst="rect">
            <a:avLst/>
          </a:prstGeom>
        </p:spPr>
      </p:pic>
      <p:pic>
        <p:nvPicPr>
          <p:cNvPr id="11" name="Image 9" descr="preencoded.png"/>
          <p:cNvPicPr>
            <a:picLocks noChangeAspect="1"/>
          </p:cNvPicPr>
          <p:nvPr/>
        </p:nvPicPr>
        <p:blipFill>
          <a:blip r:embed="rId10"/>
          <a:stretch>
            <a:fillRect/>
          </a:stretch>
        </p:blipFill>
        <p:spPr>
          <a:xfrm>
            <a:off x="685800" y="4495800"/>
            <a:ext cx="3149501" cy="800100"/>
          </a:xfrm>
          <a:prstGeom prst="rect">
            <a:avLst/>
          </a:prstGeom>
        </p:spPr>
      </p:pic>
      <p:pic>
        <p:nvPicPr>
          <p:cNvPr id="12" name="Image 10" descr="preencoded.png"/>
          <p:cNvPicPr>
            <a:picLocks noChangeAspect="1"/>
          </p:cNvPicPr>
          <p:nvPr/>
        </p:nvPicPr>
        <p:blipFill>
          <a:blip r:embed="rId11"/>
          <a:stretch>
            <a:fillRect/>
          </a:stretch>
        </p:blipFill>
        <p:spPr>
          <a:xfrm>
            <a:off x="800100" y="4629150"/>
            <a:ext cx="104775" cy="133350"/>
          </a:xfrm>
          <a:prstGeom prst="rect">
            <a:avLst/>
          </a:prstGeom>
        </p:spPr>
      </p:pic>
      <p:pic>
        <p:nvPicPr>
          <p:cNvPr id="13" name="Image 11" descr="preencoded.png"/>
          <p:cNvPicPr>
            <a:picLocks noChangeAspect="1"/>
          </p:cNvPicPr>
          <p:nvPr/>
        </p:nvPicPr>
        <p:blipFill>
          <a:blip r:embed="rId12"/>
          <a:stretch>
            <a:fillRect/>
          </a:stretch>
        </p:blipFill>
        <p:spPr>
          <a:xfrm>
            <a:off x="4292501" y="2019300"/>
            <a:ext cx="3606850" cy="3505200"/>
          </a:xfrm>
          <a:prstGeom prst="rect">
            <a:avLst/>
          </a:prstGeom>
        </p:spPr>
      </p:pic>
      <p:pic>
        <p:nvPicPr>
          <p:cNvPr id="14" name="Image 12" descr="preencoded.png"/>
          <p:cNvPicPr>
            <a:picLocks noChangeAspect="1"/>
          </p:cNvPicPr>
          <p:nvPr/>
        </p:nvPicPr>
        <p:blipFill>
          <a:blip r:embed="rId13"/>
          <a:stretch>
            <a:fillRect/>
          </a:stretch>
        </p:blipFill>
        <p:spPr>
          <a:xfrm>
            <a:off x="4521101" y="2266950"/>
            <a:ext cx="456605" cy="571500"/>
          </a:xfrm>
          <a:prstGeom prst="rect">
            <a:avLst/>
          </a:prstGeom>
        </p:spPr>
      </p:pic>
      <p:pic>
        <p:nvPicPr>
          <p:cNvPr id="15" name="Image 13" descr="preencoded.png"/>
          <p:cNvPicPr>
            <a:picLocks noChangeAspect="1"/>
          </p:cNvPicPr>
          <p:nvPr/>
        </p:nvPicPr>
        <p:blipFill>
          <a:blip r:embed="rId14"/>
          <a:stretch>
            <a:fillRect/>
          </a:stretch>
        </p:blipFill>
        <p:spPr>
          <a:xfrm>
            <a:off x="4635103" y="2400300"/>
            <a:ext cx="228600" cy="304800"/>
          </a:xfrm>
          <a:prstGeom prst="rect">
            <a:avLst/>
          </a:prstGeom>
        </p:spPr>
      </p:pic>
      <p:pic>
        <p:nvPicPr>
          <p:cNvPr id="16" name="Image 14" descr="preencoded.png"/>
          <p:cNvPicPr>
            <a:picLocks noChangeAspect="1"/>
          </p:cNvPicPr>
          <p:nvPr/>
        </p:nvPicPr>
        <p:blipFill>
          <a:blip r:embed="rId9"/>
          <a:stretch>
            <a:fillRect/>
          </a:stretch>
        </p:blipFill>
        <p:spPr>
          <a:xfrm>
            <a:off x="4521101" y="3048000"/>
            <a:ext cx="152400" cy="152400"/>
          </a:xfrm>
          <a:prstGeom prst="rect">
            <a:avLst/>
          </a:prstGeom>
        </p:spPr>
      </p:pic>
      <p:pic>
        <p:nvPicPr>
          <p:cNvPr id="17" name="Image 15" descr="preencoded.png"/>
          <p:cNvPicPr>
            <a:picLocks noChangeAspect="1"/>
          </p:cNvPicPr>
          <p:nvPr/>
        </p:nvPicPr>
        <p:blipFill>
          <a:blip r:embed="rId9"/>
          <a:stretch>
            <a:fillRect/>
          </a:stretch>
        </p:blipFill>
        <p:spPr>
          <a:xfrm>
            <a:off x="4521101" y="3390900"/>
            <a:ext cx="152400" cy="152400"/>
          </a:xfrm>
          <a:prstGeom prst="rect">
            <a:avLst/>
          </a:prstGeom>
        </p:spPr>
      </p:pic>
      <p:pic>
        <p:nvPicPr>
          <p:cNvPr id="18" name="Image 16" descr="preencoded.png"/>
          <p:cNvPicPr>
            <a:picLocks noChangeAspect="1"/>
          </p:cNvPicPr>
          <p:nvPr/>
        </p:nvPicPr>
        <p:blipFill>
          <a:blip r:embed="rId9"/>
          <a:stretch>
            <a:fillRect/>
          </a:stretch>
        </p:blipFill>
        <p:spPr>
          <a:xfrm>
            <a:off x="4521101" y="3733800"/>
            <a:ext cx="152400" cy="152400"/>
          </a:xfrm>
          <a:prstGeom prst="rect">
            <a:avLst/>
          </a:prstGeom>
        </p:spPr>
      </p:pic>
      <p:pic>
        <p:nvPicPr>
          <p:cNvPr id="19" name="Image 17" descr="preencoded.png"/>
          <p:cNvPicPr>
            <a:picLocks noChangeAspect="1"/>
          </p:cNvPicPr>
          <p:nvPr/>
        </p:nvPicPr>
        <p:blipFill>
          <a:blip r:embed="rId15"/>
          <a:stretch>
            <a:fillRect/>
          </a:stretch>
        </p:blipFill>
        <p:spPr>
          <a:xfrm>
            <a:off x="4521101" y="4076700"/>
            <a:ext cx="3149650" cy="800100"/>
          </a:xfrm>
          <a:prstGeom prst="rect">
            <a:avLst/>
          </a:prstGeom>
        </p:spPr>
      </p:pic>
      <p:pic>
        <p:nvPicPr>
          <p:cNvPr id="20" name="Image 18" descr="preencoded.png"/>
          <p:cNvPicPr>
            <a:picLocks noChangeAspect="1"/>
          </p:cNvPicPr>
          <p:nvPr/>
        </p:nvPicPr>
        <p:blipFill>
          <a:blip r:embed="rId11"/>
          <a:stretch>
            <a:fillRect/>
          </a:stretch>
        </p:blipFill>
        <p:spPr>
          <a:xfrm>
            <a:off x="4635401" y="4210050"/>
            <a:ext cx="104775" cy="133350"/>
          </a:xfrm>
          <a:prstGeom prst="rect">
            <a:avLst/>
          </a:prstGeom>
        </p:spPr>
      </p:pic>
      <p:pic>
        <p:nvPicPr>
          <p:cNvPr id="21" name="Image 19" descr="preencoded.png"/>
          <p:cNvPicPr>
            <a:picLocks noChangeAspect="1"/>
          </p:cNvPicPr>
          <p:nvPr/>
        </p:nvPicPr>
        <p:blipFill>
          <a:blip r:embed="rId16"/>
          <a:stretch>
            <a:fillRect/>
          </a:stretch>
        </p:blipFill>
        <p:spPr>
          <a:xfrm>
            <a:off x="8127950" y="2019300"/>
            <a:ext cx="3606701" cy="3505200"/>
          </a:xfrm>
          <a:prstGeom prst="rect">
            <a:avLst/>
          </a:prstGeom>
        </p:spPr>
      </p:pic>
      <p:pic>
        <p:nvPicPr>
          <p:cNvPr id="22" name="Image 20" descr="preencoded.png"/>
          <p:cNvPicPr>
            <a:picLocks noChangeAspect="1"/>
          </p:cNvPicPr>
          <p:nvPr/>
        </p:nvPicPr>
        <p:blipFill>
          <a:blip r:embed="rId17"/>
          <a:stretch>
            <a:fillRect/>
          </a:stretch>
        </p:blipFill>
        <p:spPr>
          <a:xfrm>
            <a:off x="8356550" y="2247900"/>
            <a:ext cx="571500" cy="571500"/>
          </a:xfrm>
          <a:prstGeom prst="rect">
            <a:avLst/>
          </a:prstGeom>
        </p:spPr>
      </p:pic>
      <p:pic>
        <p:nvPicPr>
          <p:cNvPr id="23" name="Image 21" descr="preencoded.png"/>
          <p:cNvPicPr>
            <a:picLocks noChangeAspect="1"/>
          </p:cNvPicPr>
          <p:nvPr/>
        </p:nvPicPr>
        <p:blipFill>
          <a:blip r:embed="rId18"/>
          <a:stretch>
            <a:fillRect/>
          </a:stretch>
        </p:blipFill>
        <p:spPr>
          <a:xfrm>
            <a:off x="8499425" y="2381250"/>
            <a:ext cx="285750" cy="304800"/>
          </a:xfrm>
          <a:prstGeom prst="rect">
            <a:avLst/>
          </a:prstGeom>
        </p:spPr>
      </p:pic>
      <p:pic>
        <p:nvPicPr>
          <p:cNvPr id="24" name="Image 22" descr="preencoded.png"/>
          <p:cNvPicPr>
            <a:picLocks noChangeAspect="1"/>
          </p:cNvPicPr>
          <p:nvPr/>
        </p:nvPicPr>
        <p:blipFill>
          <a:blip r:embed="rId9"/>
          <a:stretch>
            <a:fillRect/>
          </a:stretch>
        </p:blipFill>
        <p:spPr>
          <a:xfrm>
            <a:off x="8356550" y="3009900"/>
            <a:ext cx="152400" cy="152400"/>
          </a:xfrm>
          <a:prstGeom prst="rect">
            <a:avLst/>
          </a:prstGeom>
        </p:spPr>
      </p:pic>
      <p:pic>
        <p:nvPicPr>
          <p:cNvPr id="25" name="Image 23" descr="preencoded.png"/>
          <p:cNvPicPr>
            <a:picLocks noChangeAspect="1"/>
          </p:cNvPicPr>
          <p:nvPr/>
        </p:nvPicPr>
        <p:blipFill>
          <a:blip r:embed="rId9"/>
          <a:stretch>
            <a:fillRect/>
          </a:stretch>
        </p:blipFill>
        <p:spPr>
          <a:xfrm>
            <a:off x="8356550" y="3352800"/>
            <a:ext cx="152400" cy="152400"/>
          </a:xfrm>
          <a:prstGeom prst="rect">
            <a:avLst/>
          </a:prstGeom>
        </p:spPr>
      </p:pic>
      <p:pic>
        <p:nvPicPr>
          <p:cNvPr id="26" name="Image 24" descr="preencoded.png"/>
          <p:cNvPicPr>
            <a:picLocks noChangeAspect="1"/>
          </p:cNvPicPr>
          <p:nvPr/>
        </p:nvPicPr>
        <p:blipFill>
          <a:blip r:embed="rId9"/>
          <a:stretch>
            <a:fillRect/>
          </a:stretch>
        </p:blipFill>
        <p:spPr>
          <a:xfrm>
            <a:off x="8356550" y="3695700"/>
            <a:ext cx="152400" cy="152400"/>
          </a:xfrm>
          <a:prstGeom prst="rect">
            <a:avLst/>
          </a:prstGeom>
        </p:spPr>
      </p:pic>
      <p:pic>
        <p:nvPicPr>
          <p:cNvPr id="27" name="Image 25" descr="preencoded.png"/>
          <p:cNvPicPr>
            <a:picLocks noChangeAspect="1"/>
          </p:cNvPicPr>
          <p:nvPr/>
        </p:nvPicPr>
        <p:blipFill>
          <a:blip r:embed="rId19"/>
          <a:stretch>
            <a:fillRect/>
          </a:stretch>
        </p:blipFill>
        <p:spPr>
          <a:xfrm>
            <a:off x="8356550" y="4267200"/>
            <a:ext cx="3149501" cy="800100"/>
          </a:xfrm>
          <a:prstGeom prst="rect">
            <a:avLst/>
          </a:prstGeom>
        </p:spPr>
      </p:pic>
      <p:pic>
        <p:nvPicPr>
          <p:cNvPr id="28" name="Image 26" descr="preencoded.png"/>
          <p:cNvPicPr>
            <a:picLocks noChangeAspect="1"/>
          </p:cNvPicPr>
          <p:nvPr/>
        </p:nvPicPr>
        <p:blipFill>
          <a:blip r:embed="rId11"/>
          <a:stretch>
            <a:fillRect/>
          </a:stretch>
        </p:blipFill>
        <p:spPr>
          <a:xfrm>
            <a:off x="8470850" y="4400550"/>
            <a:ext cx="104775" cy="133350"/>
          </a:xfrm>
          <a:prstGeom prst="rect">
            <a:avLst/>
          </a:prstGeom>
        </p:spPr>
      </p:pic>
      <p:pic>
        <p:nvPicPr>
          <p:cNvPr id="29" name="Image 27" descr="preencoded.png"/>
          <p:cNvPicPr>
            <a:picLocks noChangeAspect="1"/>
          </p:cNvPicPr>
          <p:nvPr/>
        </p:nvPicPr>
        <p:blipFill>
          <a:blip r:embed="rId20"/>
          <a:stretch>
            <a:fillRect/>
          </a:stretch>
        </p:blipFill>
        <p:spPr>
          <a:xfrm>
            <a:off x="457200" y="5753100"/>
            <a:ext cx="11277600" cy="838200"/>
          </a:xfrm>
          <a:prstGeom prst="rect">
            <a:avLst/>
          </a:prstGeom>
        </p:spPr>
      </p:pic>
      <p:sp>
        <p:nvSpPr>
          <p:cNvPr id="30" name="Text 0"/>
          <p:cNvSpPr/>
          <p:nvPr/>
        </p:nvSpPr>
        <p:spPr>
          <a:xfrm>
            <a:off x="457200" y="457200"/>
            <a:ext cx="13533120" cy="381000"/>
          </a:xfrm>
          <a:prstGeom prst="rect">
            <a:avLst/>
          </a:prstGeom>
          <a:noFill/>
          <a:ln/>
        </p:spPr>
        <p:txBody>
          <a:bodyPr vert="horz" wrap="square" lIns="0" tIns="0" rIns="0" bIns="0" rtlCol="0" anchor="t"/>
          <a:lstStyle/>
          <a:p>
            <a:pPr marL="0" indent="0">
              <a:lnSpc>
                <a:spcPts val="3000"/>
              </a:lnSpc>
              <a:buNone/>
            </a:pPr>
            <a:r>
              <a:rPr lang="en-US" sz="2700" b="1" kern="0" spc="-54" dirty="0">
                <a:solidFill>
                  <a:srgbClr val="FFFFFF"/>
                </a:solidFill>
                <a:latin typeface="ui-sans-serif" pitchFamily="34" charset="0"/>
                <a:ea typeface="ui-sans-serif" pitchFamily="34" charset="-122"/>
                <a:cs typeface="ui-sans-serif" pitchFamily="34" charset="-120"/>
              </a:rPr>
              <a:t>Digital Applications in TBI Management</a:t>
            </a:r>
            <a:endParaRPr lang="en-US" sz="2700" dirty="0"/>
          </a:p>
        </p:txBody>
      </p:sp>
      <p:sp>
        <p:nvSpPr>
          <p:cNvPr id="31" name="Text 1"/>
          <p:cNvSpPr/>
          <p:nvPr/>
        </p:nvSpPr>
        <p:spPr>
          <a:xfrm>
            <a:off x="457200" y="1257300"/>
            <a:ext cx="11277600" cy="533400"/>
          </a:xfrm>
          <a:prstGeom prst="rect">
            <a:avLst/>
          </a:prstGeom>
          <a:noFill/>
          <a:ln/>
        </p:spPr>
        <p:txBody>
          <a:bodyPr vert="horz" wrap="square" lIns="0" tIns="0" rIns="0" bIns="0" rtlCol="0" anchor="t"/>
          <a:lstStyle/>
          <a:p>
            <a:pPr marL="0" indent="0">
              <a:lnSpc>
                <a:spcPts val="2100"/>
              </a:lnSpc>
              <a:buNone/>
            </a:pPr>
            <a:r>
              <a:rPr lang="en-US" sz="1500" dirty="0">
                <a:solidFill>
                  <a:srgbClr val="D1D5DB"/>
                </a:solidFill>
                <a:latin typeface="ui-sans-serif" pitchFamily="34" charset="0"/>
                <a:ea typeface="ui-sans-serif" pitchFamily="34" charset="-122"/>
                <a:cs typeface="ui-sans-serif" pitchFamily="34" charset="-120"/>
              </a:rPr>
              <a:t>Digital platforms are transforming TBI management by providing targeted, accessible support to address the unique challenges this condition presents.</a:t>
            </a:r>
            <a:endParaRPr lang="en-US" sz="1500" dirty="0"/>
          </a:p>
        </p:txBody>
      </p:sp>
      <p:sp>
        <p:nvSpPr>
          <p:cNvPr id="32" name="Text 2"/>
          <p:cNvSpPr/>
          <p:nvPr/>
        </p:nvSpPr>
        <p:spPr>
          <a:xfrm>
            <a:off x="1409700" y="2381250"/>
            <a:ext cx="2729270"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Cognitive Deficits</a:t>
            </a:r>
            <a:endParaRPr lang="en-US" sz="1800" dirty="0"/>
          </a:p>
        </p:txBody>
      </p:sp>
      <p:sp>
        <p:nvSpPr>
          <p:cNvPr id="33" name="Text 3"/>
          <p:cNvSpPr/>
          <p:nvPr/>
        </p:nvSpPr>
        <p:spPr>
          <a:xfrm>
            <a:off x="952500" y="2971800"/>
            <a:ext cx="28828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Remotely delivered cognitive rehabilitation</a:t>
            </a:r>
            <a:endParaRPr lang="en-US" sz="1200" dirty="0"/>
          </a:p>
        </p:txBody>
      </p:sp>
      <p:sp>
        <p:nvSpPr>
          <p:cNvPr id="34" name="Text 4"/>
          <p:cNvSpPr/>
          <p:nvPr/>
        </p:nvSpPr>
        <p:spPr>
          <a:xfrm>
            <a:off x="952500" y="3543300"/>
            <a:ext cx="3131641"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Digital cognitive assessment tools</a:t>
            </a:r>
            <a:endParaRPr lang="en-US" sz="1200" dirty="0"/>
          </a:p>
        </p:txBody>
      </p:sp>
      <p:sp>
        <p:nvSpPr>
          <p:cNvPr id="35" name="Text 5"/>
          <p:cNvSpPr/>
          <p:nvPr/>
        </p:nvSpPr>
        <p:spPr>
          <a:xfrm>
            <a:off x="952500" y="3886200"/>
            <a:ext cx="2882801" cy="457200"/>
          </a:xfrm>
          <a:prstGeom prst="rect">
            <a:avLst/>
          </a:prstGeom>
          <a:noFill/>
          <a:ln/>
        </p:spPr>
        <p:txBody>
          <a:bodyPr vert="horz" wrap="square" lIns="0" tIns="0" rIns="0" bIns="0" rtlCol="0" anchor="t"/>
          <a:lstStyle/>
          <a:p>
            <a:pPr marL="0" indent="0" algn="l">
              <a:lnSpc>
                <a:spcPts val="1800"/>
              </a:lnSpc>
              <a:buNone/>
            </a:pPr>
            <a:r>
              <a:rPr lang="en-US" sz="1200" dirty="0" err="1" smtClean="0">
                <a:solidFill>
                  <a:srgbClr val="D1D5DB"/>
                </a:solidFill>
                <a:latin typeface="ui-sans-serif" pitchFamily="34" charset="0"/>
                <a:ea typeface="ui-sans-serif" pitchFamily="34" charset="-122"/>
                <a:cs typeface="ui-sans-serif" pitchFamily="34" charset="-120"/>
              </a:rPr>
              <a:t>Personalised</a:t>
            </a:r>
            <a:r>
              <a:rPr lang="en-US" sz="1200" dirty="0" smtClean="0">
                <a:solidFill>
                  <a:srgbClr val="D1D5DB"/>
                </a:solidFill>
                <a:latin typeface="ui-sans-serif" pitchFamily="34" charset="0"/>
                <a:ea typeface="ui-sans-serif" pitchFamily="34" charset="-122"/>
                <a:cs typeface="ui-sans-serif" pitchFamily="34" charset="-120"/>
              </a:rPr>
              <a:t> </a:t>
            </a:r>
            <a:r>
              <a:rPr lang="en-US" sz="1200" dirty="0">
                <a:solidFill>
                  <a:srgbClr val="D1D5DB"/>
                </a:solidFill>
                <a:latin typeface="ui-sans-serif" pitchFamily="34" charset="0"/>
                <a:ea typeface="ui-sans-serif" pitchFamily="34" charset="-122"/>
                <a:cs typeface="ui-sans-serif" pitchFamily="34" charset="-120"/>
              </a:rPr>
              <a:t>cognitive training programs</a:t>
            </a:r>
            <a:endParaRPr lang="en-US" sz="1200" dirty="0"/>
          </a:p>
        </p:txBody>
      </p:sp>
      <p:sp>
        <p:nvSpPr>
          <p:cNvPr id="36" name="Text 6"/>
          <p:cNvSpPr/>
          <p:nvPr/>
        </p:nvSpPr>
        <p:spPr>
          <a:xfrm>
            <a:off x="981075" y="4610100"/>
            <a:ext cx="2920901" cy="571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 Studies show digital cognitive interventions produce moderate effects on cognitive function (SMD=0.59).</a:t>
            </a:r>
            <a:endParaRPr lang="en-US" sz="1050" dirty="0"/>
          </a:p>
        </p:txBody>
      </p:sp>
      <p:sp>
        <p:nvSpPr>
          <p:cNvPr id="37" name="Text 7"/>
          <p:cNvSpPr/>
          <p:nvPr/>
        </p:nvSpPr>
        <p:spPr>
          <a:xfrm>
            <a:off x="5130105" y="2247900"/>
            <a:ext cx="2540645" cy="6096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Emotional Dysregulation</a:t>
            </a:r>
            <a:endParaRPr lang="en-US" sz="1800" dirty="0"/>
          </a:p>
        </p:txBody>
      </p:sp>
      <p:sp>
        <p:nvSpPr>
          <p:cNvPr id="38" name="Text 8"/>
          <p:cNvSpPr/>
          <p:nvPr/>
        </p:nvSpPr>
        <p:spPr>
          <a:xfrm>
            <a:off x="4787801" y="3009900"/>
            <a:ext cx="3155573"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Online psychological interventions</a:t>
            </a:r>
            <a:endParaRPr lang="en-US" sz="1200" dirty="0"/>
          </a:p>
        </p:txBody>
      </p:sp>
      <p:sp>
        <p:nvSpPr>
          <p:cNvPr id="39" name="Text 9"/>
          <p:cNvSpPr/>
          <p:nvPr/>
        </p:nvSpPr>
        <p:spPr>
          <a:xfrm>
            <a:off x="4787801" y="3352800"/>
            <a:ext cx="2850535"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Mobile-based mood monitoring</a:t>
            </a:r>
            <a:endParaRPr lang="en-US" sz="1200" dirty="0"/>
          </a:p>
        </p:txBody>
      </p:sp>
      <p:sp>
        <p:nvSpPr>
          <p:cNvPr id="40" name="Text 10"/>
          <p:cNvSpPr/>
          <p:nvPr/>
        </p:nvSpPr>
        <p:spPr>
          <a:xfrm>
            <a:off x="4787801" y="3695700"/>
            <a:ext cx="3067705"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Digital peer support communities</a:t>
            </a:r>
            <a:endParaRPr lang="en-US" sz="1200" dirty="0"/>
          </a:p>
        </p:txBody>
      </p:sp>
      <p:sp>
        <p:nvSpPr>
          <p:cNvPr id="41" name="Text 11"/>
          <p:cNvSpPr/>
          <p:nvPr/>
        </p:nvSpPr>
        <p:spPr>
          <a:xfrm>
            <a:off x="4816376" y="4191000"/>
            <a:ext cx="2921050" cy="571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 Digital CBT has shown equivalent effectiveness to face-to-face therapy for depression and anxiety.</a:t>
            </a:r>
            <a:endParaRPr lang="en-US" sz="1050" dirty="0"/>
          </a:p>
        </p:txBody>
      </p:sp>
      <p:sp>
        <p:nvSpPr>
          <p:cNvPr id="42" name="Text 12"/>
          <p:cNvSpPr/>
          <p:nvPr/>
        </p:nvSpPr>
        <p:spPr>
          <a:xfrm>
            <a:off x="9080450" y="2381250"/>
            <a:ext cx="2081332" cy="304800"/>
          </a:xfrm>
          <a:prstGeom prst="rect">
            <a:avLst/>
          </a:prstGeom>
          <a:noFill/>
          <a:ln/>
        </p:spPr>
        <p:txBody>
          <a:bodyPr vert="horz" wrap="square" lIns="0" tIns="0" rIns="0" bIns="0" rtlCol="0" anchor="t"/>
          <a:lstStyle/>
          <a:p>
            <a:pPr marL="0" indent="0">
              <a:lnSpc>
                <a:spcPts val="2400"/>
              </a:lnSpc>
              <a:buNone/>
            </a:pPr>
            <a:r>
              <a:rPr lang="en-US" sz="1800" b="1" dirty="0">
                <a:solidFill>
                  <a:srgbClr val="5EEAD4"/>
                </a:solidFill>
                <a:latin typeface="ui-sans-serif" pitchFamily="34" charset="0"/>
                <a:ea typeface="ui-sans-serif" pitchFamily="34" charset="-122"/>
                <a:cs typeface="ui-sans-serif" pitchFamily="34" charset="-120"/>
              </a:rPr>
              <a:t>Family Stress</a:t>
            </a:r>
            <a:endParaRPr lang="en-US" sz="1800" dirty="0"/>
          </a:p>
        </p:txBody>
      </p:sp>
      <p:sp>
        <p:nvSpPr>
          <p:cNvPr id="43" name="Text 13"/>
          <p:cNvSpPr/>
          <p:nvPr/>
        </p:nvSpPr>
        <p:spPr>
          <a:xfrm>
            <a:off x="8623250" y="2971800"/>
            <a:ext cx="3346668"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Family-centered online interventions</a:t>
            </a:r>
            <a:endParaRPr lang="en-US" sz="1200" dirty="0"/>
          </a:p>
        </p:txBody>
      </p:sp>
      <p:sp>
        <p:nvSpPr>
          <p:cNvPr id="44" name="Text 14"/>
          <p:cNvSpPr/>
          <p:nvPr/>
        </p:nvSpPr>
        <p:spPr>
          <a:xfrm>
            <a:off x="8623250" y="3314700"/>
            <a:ext cx="3204686"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Digital caregiver support programs</a:t>
            </a:r>
            <a:endParaRPr lang="en-US" sz="1200" dirty="0"/>
          </a:p>
        </p:txBody>
      </p:sp>
      <p:sp>
        <p:nvSpPr>
          <p:cNvPr id="45" name="Text 15"/>
          <p:cNvSpPr/>
          <p:nvPr/>
        </p:nvSpPr>
        <p:spPr>
          <a:xfrm>
            <a:off x="8623250" y="3657600"/>
            <a:ext cx="2882801"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D1D5DB"/>
                </a:solidFill>
                <a:latin typeface="ui-sans-serif" pitchFamily="34" charset="0"/>
                <a:ea typeface="ui-sans-serif" pitchFamily="34" charset="-122"/>
                <a:cs typeface="ui-sans-serif" pitchFamily="34" charset="-120"/>
              </a:rPr>
              <a:t>Technology-assisted family communication</a:t>
            </a:r>
            <a:endParaRPr lang="en-US" sz="1200" dirty="0"/>
          </a:p>
        </p:txBody>
      </p:sp>
      <p:sp>
        <p:nvSpPr>
          <p:cNvPr id="46" name="Text 16"/>
          <p:cNvSpPr/>
          <p:nvPr/>
        </p:nvSpPr>
        <p:spPr>
          <a:xfrm>
            <a:off x="8651825" y="4381500"/>
            <a:ext cx="2920901" cy="571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 Research shows digital family interventions can reduce psychological distress for caregivers.</a:t>
            </a:r>
            <a:endParaRPr lang="en-US" sz="1050" dirty="0"/>
          </a:p>
        </p:txBody>
      </p:sp>
      <p:sp>
        <p:nvSpPr>
          <p:cNvPr id="47" name="Text 17"/>
          <p:cNvSpPr/>
          <p:nvPr/>
        </p:nvSpPr>
        <p:spPr>
          <a:xfrm>
            <a:off x="609600" y="5905500"/>
            <a:ext cx="10972800" cy="533400"/>
          </a:xfrm>
          <a:prstGeom prst="rect">
            <a:avLst/>
          </a:prstGeom>
          <a:noFill/>
          <a:ln/>
        </p:spPr>
        <p:txBody>
          <a:bodyPr vert="horz" wrap="square" lIns="0" tIns="0" rIns="0" bIns="0" rtlCol="0" anchor="t"/>
          <a:lstStyle/>
          <a:p>
            <a:pPr marL="0" indent="0">
              <a:lnSpc>
                <a:spcPts val="2100"/>
              </a:lnSpc>
              <a:buNone/>
            </a:pPr>
            <a:r>
              <a:rPr lang="en-US" sz="1350" b="1" dirty="0">
                <a:solidFill>
                  <a:srgbClr val="5EEAD4"/>
                </a:solidFill>
                <a:latin typeface="ui-sans-serif" pitchFamily="34" charset="0"/>
                <a:ea typeface="ui-sans-serif" pitchFamily="34" charset="-122"/>
                <a:cs typeface="ui-sans-serif" pitchFamily="34" charset="-120"/>
              </a:rPr>
              <a:t>Key advantage:</a:t>
            </a:r>
            <a:r>
              <a:rPr lang="en-US" sz="1350" dirty="0">
                <a:solidFill>
                  <a:srgbClr val="FFFFFF"/>
                </a:solidFill>
                <a:latin typeface="ui-sans-serif" pitchFamily="34" charset="0"/>
                <a:ea typeface="ui-sans-serif" pitchFamily="34" charset="-122"/>
                <a:cs typeface="ui-sans-serif" pitchFamily="34" charset="-120"/>
              </a:rPr>
              <a:t> Digital technologies help overcome geographical and logistical barriers, making </a:t>
            </a:r>
            <a:r>
              <a:rPr lang="en-US" sz="1350" dirty="0" err="1" smtClean="0">
                <a:solidFill>
                  <a:srgbClr val="FFFFFF"/>
                </a:solidFill>
                <a:latin typeface="ui-sans-serif" pitchFamily="34" charset="0"/>
                <a:ea typeface="ui-sans-serif" pitchFamily="34" charset="-122"/>
                <a:cs typeface="ui-sans-serif" pitchFamily="34" charset="-120"/>
              </a:rPr>
              <a:t>specialised</a:t>
            </a:r>
            <a:r>
              <a:rPr lang="en-US" sz="1350" dirty="0" smtClean="0">
                <a:solidFill>
                  <a:srgbClr val="FFFFFF"/>
                </a:solidFill>
                <a:latin typeface="ui-sans-serif" pitchFamily="34" charset="0"/>
                <a:ea typeface="ui-sans-serif" pitchFamily="34" charset="-122"/>
                <a:cs typeface="ui-sans-serif" pitchFamily="34" charset="-120"/>
              </a:rPr>
              <a:t> </a:t>
            </a:r>
            <a:r>
              <a:rPr lang="en-US" sz="1350" dirty="0">
                <a:solidFill>
                  <a:srgbClr val="FFFFFF"/>
                </a:solidFill>
                <a:latin typeface="ui-sans-serif" pitchFamily="34" charset="0"/>
                <a:ea typeface="ui-sans-serif" pitchFamily="34" charset="-122"/>
                <a:cs typeface="ui-sans-serif" pitchFamily="34" charset="-120"/>
              </a:rPr>
              <a:t>TBI support more accessible to diverse patient populations.</a:t>
            </a:r>
            <a:endParaRPr lang="en-US" sz="1350" dirty="0"/>
          </a:p>
        </p:txBody>
      </p:sp>
      <p:sp>
        <p:nvSpPr>
          <p:cNvPr id="48" name="Text 18"/>
          <p:cNvSpPr/>
          <p:nvPr/>
        </p:nvSpPr>
        <p:spPr>
          <a:xfrm>
            <a:off x="7870329" y="6705600"/>
            <a:ext cx="4911685" cy="190500"/>
          </a:xfrm>
          <a:prstGeom prst="rect">
            <a:avLst/>
          </a:prstGeom>
          <a:noFill/>
          <a:ln/>
        </p:spPr>
        <p:txBody>
          <a:bodyPr vert="horz" wrap="square" lIns="0" tIns="0" rIns="0" bIns="0" rtlCol="0" anchor="t"/>
          <a:lstStyle/>
          <a:p>
            <a:pPr marL="0" indent="0">
              <a:lnSpc>
                <a:spcPts val="1500"/>
              </a:lnSpc>
              <a:buNone/>
            </a:pPr>
            <a:r>
              <a:rPr lang="en-US" sz="1050" dirty="0">
                <a:solidFill>
                  <a:srgbClr val="9CA3AF"/>
                </a:solidFill>
                <a:latin typeface="ui-sans-serif" pitchFamily="34" charset="0"/>
                <a:ea typeface="ui-sans-serif" pitchFamily="34" charset="-122"/>
                <a:cs typeface="ui-sans-serif" pitchFamily="34" charset="-120"/>
              </a:rPr>
              <a:t>Page 9 | How Can Technology Help Neuropsychiatry Patients?</a:t>
            </a:r>
            <a:endParaRPr lang="en-US" sz="105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6526</Words>
  <Application>Microsoft Office PowerPoint</Application>
  <PresentationFormat>Widescreen</PresentationFormat>
  <Paragraphs>651</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ui-sans-serif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Matt Rowett</cp:lastModifiedBy>
  <cp:revision>14</cp:revision>
  <cp:lastPrinted>2025-11-24T13:44:59Z</cp:lastPrinted>
  <dcterms:created xsi:type="dcterms:W3CDTF">2025-10-27T21:54:42Z</dcterms:created>
  <dcterms:modified xsi:type="dcterms:W3CDTF">2025-11-24T15:19:43Z</dcterms:modified>
</cp:coreProperties>
</file>