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256" r:id="rId2"/>
    <p:sldId id="262" r:id="rId3"/>
    <p:sldId id="257" r:id="rId4"/>
    <p:sldId id="275" r:id="rId5"/>
    <p:sldId id="298" r:id="rId6"/>
    <p:sldId id="265" r:id="rId7"/>
    <p:sldId id="258" r:id="rId8"/>
    <p:sldId id="259" r:id="rId9"/>
    <p:sldId id="260" r:id="rId10"/>
    <p:sldId id="292" r:id="rId11"/>
    <p:sldId id="266" r:id="rId12"/>
    <p:sldId id="261" r:id="rId13"/>
    <p:sldId id="267" r:id="rId14"/>
    <p:sldId id="269" r:id="rId15"/>
    <p:sldId id="293" r:id="rId16"/>
    <p:sldId id="294" r:id="rId17"/>
    <p:sldId id="272" r:id="rId18"/>
    <p:sldId id="280" r:id="rId19"/>
    <p:sldId id="290" r:id="rId20"/>
    <p:sldId id="273" r:id="rId21"/>
    <p:sldId id="281" r:id="rId22"/>
    <p:sldId id="274" r:id="rId23"/>
    <p:sldId id="282" r:id="rId24"/>
    <p:sldId id="313" r:id="rId25"/>
    <p:sldId id="277" r:id="rId26"/>
    <p:sldId id="276" r:id="rId27"/>
    <p:sldId id="264" r:id="rId28"/>
    <p:sldId id="299" r:id="rId29"/>
    <p:sldId id="268" r:id="rId30"/>
    <p:sldId id="278" r:id="rId31"/>
    <p:sldId id="295" r:id="rId32"/>
    <p:sldId id="300" r:id="rId33"/>
    <p:sldId id="296" r:id="rId34"/>
    <p:sldId id="297" r:id="rId35"/>
    <p:sldId id="303" r:id="rId36"/>
    <p:sldId id="304" r:id="rId37"/>
    <p:sldId id="306" r:id="rId38"/>
    <p:sldId id="305" r:id="rId39"/>
    <p:sldId id="311" r:id="rId40"/>
    <p:sldId id="271" r:id="rId41"/>
    <p:sldId id="283" r:id="rId42"/>
    <p:sldId id="284" r:id="rId43"/>
    <p:sldId id="287" r:id="rId44"/>
    <p:sldId id="285" r:id="rId45"/>
    <p:sldId id="301" r:id="rId46"/>
    <p:sldId id="291" r:id="rId47"/>
    <p:sldId id="279" r:id="rId48"/>
    <p:sldId id="308" r:id="rId49"/>
    <p:sldId id="309" r:id="rId50"/>
    <p:sldId id="310" r:id="rId51"/>
    <p:sldId id="312" r:id="rId52"/>
    <p:sldId id="288" r:id="rId53"/>
    <p:sldId id="302" r:id="rId54"/>
    <p:sldId id="270" r:id="rId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7" autoAdjust="0"/>
    <p:restoredTop sz="94411" autoAdjust="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outlineViewPr>
    <p:cViewPr>
      <p:scale>
        <a:sx n="33" d="100"/>
        <a:sy n="33" d="100"/>
      </p:scale>
      <p:origin x="0" y="-2324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25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D0A89F-A10C-4A5F-A264-3CF1AD099DBB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417B1B-3889-473D-9755-4257568A13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1316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417B1B-3889-473D-9755-4257568A138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787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417B1B-3889-473D-9755-4257568A138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20995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417B1B-3889-473D-9755-4257568A138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5708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417B1B-3889-473D-9755-4257568A1385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42201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417B1B-3889-473D-9755-4257568A1385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58194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417B1B-3889-473D-9755-4257568A1385}" type="slidenum">
              <a:rPr lang="en-GB" smtClean="0"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5205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1FF66-A006-1285-0B78-0F2BB8CE49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3110BB-C36B-2068-5A36-A4E575893F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C22CD-61AA-8F3B-4A56-07A0D8D3C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D39BE-9786-448F-891C-814E1CB637CC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B357F0-1B57-46B8-F113-AD6DDD41C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D09FDB-858B-325B-3B40-28D55A885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72B25-4A06-41BC-8A6C-DB7D8DBF66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5205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9222B-54C3-7E2B-703B-F5C22D6EF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989531-1679-F101-FEAE-DA7A257234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8F8382-1F17-6394-0626-08B36E6A0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D39BE-9786-448F-891C-814E1CB637CC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38EFE8-4D91-D348-51CD-D030A1027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20EFCB-5327-CFAE-2E88-F344FEFAF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72B25-4A06-41BC-8A6C-DB7D8DBF66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9491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F0C935-88A8-C273-F7B2-A2153C3D8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276841-0C71-0B8B-48E1-7A3D2C9039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00F704-3541-EC68-4E4D-CD235BC40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D39BE-9786-448F-891C-814E1CB637CC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7DFFC-522C-2488-EE26-621833B7C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BD17AE-5CBD-587F-C999-A5DD22092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72B25-4A06-41BC-8A6C-DB7D8DBF66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835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D8241-24E4-0D2E-F00C-3534C6890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47F372-0953-6B0A-7E97-3D703719F3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7AD7A2-F214-2295-F9DA-93745A73F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D39BE-9786-448F-891C-814E1CB637CC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194084-4A5B-058C-6FB3-EA96C6CDB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E61F48-BF89-4D22-5D6B-5EAE44B6C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72B25-4A06-41BC-8A6C-DB7D8DBF66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183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2DDC1-3C75-B81F-C29B-11697A6BC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29E527-8100-30C2-CFA4-97A40FDFB1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6AEEC-93FD-136A-FB7E-AF3ACF1F9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D39BE-9786-448F-891C-814E1CB637CC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DB85AB-47B6-416D-3016-DEC7393F9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ED74D8-338A-690E-8F8B-C3BCD8407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72B25-4A06-41BC-8A6C-DB7D8DBF66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319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D36FF-DDF5-D324-D662-CA8E394A3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D86DC-74A1-AEED-AA2E-83CEEFEA0E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00A929-381C-BDEB-5BB5-65EB17EA8D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6C820E-EB84-5424-5526-573062AD9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D39BE-9786-448F-891C-814E1CB637CC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4FD7BE-E4E4-5695-5098-A02C29372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240188-AC5D-977F-2C53-A188B3C3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72B25-4A06-41BC-8A6C-DB7D8DBF66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881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A8739-3434-2E2C-D516-CD2D21035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754528-C7C7-6582-B6B5-95D71B650F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256F0E-7B8E-025A-EC81-B2E2C6B2D0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3A0762-C962-E2B7-3F3A-DC4B5F3526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5CBBD9-FF61-2CB9-7880-09C99E525E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E74CCB-B361-C50B-63AB-1D5769A7C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D39BE-9786-448F-891C-814E1CB637CC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9C37FE-4E75-52A3-3498-2340675C3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4C4A0E-E859-B8CD-208E-8C59CA989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72B25-4A06-41BC-8A6C-DB7D8DBF66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269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C0EAA-245A-6EAB-EF4E-BC67161D1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4EECB0-A82D-E85F-6286-507834B3F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D39BE-9786-448F-891C-814E1CB637CC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38C1CF-B58C-5E37-5C8C-E975B355C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667E53-9228-C1C4-AE3C-4E872A0A9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72B25-4A06-41BC-8A6C-DB7D8DBF66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9507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E20467-DF94-5BE7-991F-8DC6D88CE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D39BE-9786-448F-891C-814E1CB637CC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E8EC82-8959-89B0-BBE4-EA4D5EFE1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3512B3-854B-AB9D-52D2-CD765E471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72B25-4A06-41BC-8A6C-DB7D8DBF66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2914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050A6-158E-CF02-498B-D12D28514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5C17B-E638-BC02-FE85-E44B76BAE5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74AFF7-5E1B-FC69-145F-6C7C16EAE8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B519C5-41E7-A3ED-0D80-F04F5F709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D39BE-9786-448F-891C-814E1CB637CC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26AF73-7F3D-2484-4FB8-05420D5B3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F8EAD9-E9B0-17C1-140E-C4991ED58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72B25-4A06-41BC-8A6C-DB7D8DBF66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1818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8378F-9640-EAE8-3636-5A8CA861C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A54F53-78F7-CFA8-F221-14981590B7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B46187-02DB-4F6E-E00C-C07656D993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981D09-15B6-579F-AD63-C7D09A056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D39BE-9786-448F-891C-814E1CB637CC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FA43C6-42C9-993B-C93F-7EF0074EA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CDCFC8-B42E-D075-7A5C-2AD39FE3B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72B25-4A06-41BC-8A6C-DB7D8DBF66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556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D7141D-76C7-6CDE-FB30-7E1A54F5F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61902A-2541-348B-A60A-3851A9B6F0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29F74-F480-E50E-07B1-ED3BE4A4F9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3D39BE-9786-448F-891C-814E1CB637CC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A262D5-D7ED-F2ED-AC69-9020301A66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6AF7D0-19C9-0124-DEFE-6215AD25C9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072B25-4A06-41BC-8A6C-DB7D8DBF66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45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xnio.com/science/microscopy-images/nipah-virus/photomicrograph-of-a-human-central-nervous-system-cns-tissue-specimen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56WgXvn0iU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q56WgXvn0iU?feature=oembed" TargetMode="Externa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xnio.com/science/microscopy-images/nipah-virus/photomicrograph-of-a-human-central-nervous-system-cns-tissue-specimen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56WgXvn0iU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s://www.epilepsydiagnosis.org/index.html" TargetMode="Externa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openclipart.org/detail/17816/cartoon-eye" TargetMode="External"/><Relationship Id="rId7" Type="http://schemas.openxmlformats.org/officeDocument/2006/relationships/hyperlink" Target="https://wtcs.pressbooks.pub/nursingskills/chapter/6-9-assessing-reflexes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hyperlink" Target="https://maken.wikiwijs.nl/160556/English_Class_Arrangement_week_4" TargetMode="Externa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-up of a red and white background&#10;&#10;AI-generated content may be incorrect.">
            <a:extLst>
              <a:ext uri="{FF2B5EF4-FFF2-40B4-BE49-F238E27FC236}">
                <a16:creationId xmlns:a16="http://schemas.microsoft.com/office/drawing/2014/main" id="{003F3872-04EC-9AB2-69B2-BCCD7A15F5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83864"/>
          <a:stretch>
            <a:fillRect/>
          </a:stretch>
        </p:blipFill>
        <p:spPr>
          <a:xfrm>
            <a:off x="0" y="0"/>
            <a:ext cx="1967346" cy="68610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D1A647-450C-1927-7D73-2E208F4B7E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82259"/>
            <a:ext cx="9144000" cy="2387600"/>
          </a:xfrm>
        </p:spPr>
        <p:txBody>
          <a:bodyPr/>
          <a:lstStyle/>
          <a:p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Neurological Assessment </a:t>
            </a:r>
            <a:br>
              <a:rPr lang="en-GB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GB" sz="4000" dirty="0">
                <a:solidFill>
                  <a:schemeClr val="accent1">
                    <a:lumMod val="75000"/>
                  </a:schemeClr>
                </a:solidFill>
              </a:rPr>
              <a:t>for non-neurologists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DFDAF6-A7FC-FF46-D701-04D9A99305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15854"/>
            <a:ext cx="9144000" cy="1655762"/>
          </a:xfrm>
        </p:spPr>
        <p:txBody>
          <a:bodyPr>
            <a:normAutofit/>
          </a:bodyPr>
          <a:lstStyle/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Dr. Michela Simoni</a:t>
            </a:r>
          </a:p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Consultant Neurologist - Royal Stoke Hospital</a:t>
            </a:r>
          </a:p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UHNM – Stoke on Trent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605DB4-8765-7B8E-BD6D-22129C3DA366}"/>
              </a:ext>
            </a:extLst>
          </p:cNvPr>
          <p:cNvSpPr txBox="1"/>
          <p:nvPr/>
        </p:nvSpPr>
        <p:spPr>
          <a:xfrm>
            <a:off x="1682496" y="3013501"/>
            <a:ext cx="9070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GB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Neuropsychiatry Conference</a:t>
            </a:r>
          </a:p>
          <a:p>
            <a:pPr algn="ctr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Stoke on Trent - 25</a:t>
            </a:r>
            <a:r>
              <a:rPr lang="en-GB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November 2025</a:t>
            </a:r>
          </a:p>
        </p:txBody>
      </p:sp>
    </p:spTree>
    <p:extLst>
      <p:ext uri="{BB962C8B-B14F-4D97-AF65-F5344CB8AC3E}">
        <p14:creationId xmlns:p14="http://schemas.microsoft.com/office/powerpoint/2010/main" val="3530659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F7950-64B4-3F5A-6F16-13C928063D6C}"/>
              </a:ext>
            </a:extLst>
          </p:cNvPr>
          <p:cNvSpPr txBox="1">
            <a:spLocks/>
          </p:cNvSpPr>
          <p:nvPr/>
        </p:nvSpPr>
        <p:spPr>
          <a:xfrm>
            <a:off x="856672" y="337416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Listen: </a:t>
            </a:r>
            <a:r>
              <a:rPr lang="en-GB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history taking 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94BB07-A0E9-6CA2-031D-C7CF456D5C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5331" y="76489"/>
            <a:ext cx="3277307" cy="11195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6339AC-2DD6-2B2C-826E-A5AFE06CC2EE}"/>
              </a:ext>
            </a:extLst>
          </p:cNvPr>
          <p:cNvSpPr txBox="1"/>
          <p:nvPr/>
        </p:nvSpPr>
        <p:spPr>
          <a:xfrm>
            <a:off x="838200" y="1670393"/>
            <a:ext cx="11094438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Time and type of onset: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i.e. “thunderclap” headache, sudden loss of power or sensation in one limb, versus gradual onset of headache or deficits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Tempo: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acute, chronic, progressive, relapsing-remitting, etc…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Persistence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Triggers and relieving factors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Association with other symptoms: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sleep or urinary problems, weight loss/gain, etc…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Medications -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tried or ongoing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Other medical conditions -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past or present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Recreational habits and drugs (including alcohol)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Family history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Look for the “unspoken clues” and tailor questions “as you go”</a:t>
            </a:r>
          </a:p>
          <a:p>
            <a:pPr marL="457200" indent="-457200">
              <a:buFontTx/>
              <a:buChar char="-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0A3DBA-2ADA-1642-8370-A28EC4163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9" y="0"/>
            <a:ext cx="451104" cy="68580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5FA8EF9-BF0E-AC77-9549-C02E616F45B2}"/>
              </a:ext>
            </a:extLst>
          </p:cNvPr>
          <p:cNvCxnSpPr>
            <a:cxnSpLocks/>
          </p:cNvCxnSpPr>
          <p:nvPr/>
        </p:nvCxnSpPr>
        <p:spPr>
          <a:xfrm>
            <a:off x="465483" y="1506079"/>
            <a:ext cx="117121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53632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6E74C-B991-7D1B-FD63-87161E2A5C96}"/>
              </a:ext>
            </a:extLst>
          </p:cNvPr>
          <p:cNvSpPr txBox="1">
            <a:spLocks/>
          </p:cNvSpPr>
          <p:nvPr/>
        </p:nvSpPr>
        <p:spPr>
          <a:xfrm>
            <a:off x="838200" y="38359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Examine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8117A0-88E8-83BA-D248-51667C1BF049}"/>
              </a:ext>
            </a:extLst>
          </p:cNvPr>
          <p:cNvSpPr txBox="1"/>
          <p:nvPr/>
        </p:nvSpPr>
        <p:spPr>
          <a:xfrm>
            <a:off x="829056" y="1293648"/>
            <a:ext cx="9137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physical examination is driven by the history and symptoms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870067-DC01-02FC-0419-0F61B91ACB08}"/>
              </a:ext>
            </a:extLst>
          </p:cNvPr>
          <p:cNvSpPr txBox="1"/>
          <p:nvPr/>
        </p:nvSpPr>
        <p:spPr>
          <a:xfrm>
            <a:off x="829056" y="1853184"/>
            <a:ext cx="1053388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Basic Assessment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Gait and balance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Cranial nerves, visual fields and optic discs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Muscle tone and power,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muscle bulk and spontaneous twitches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Superficial and deep sensation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Coordination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Tendon reflexes and plantar responses 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specific signs: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Bradykinesia, Dysdiadochokinesia, Dyspraxia, Astereognosis,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Agraphesthesia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Frontal release signs etc…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C3DC94-8F03-44B5-C3A2-47448445B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2181" y="171162"/>
            <a:ext cx="2201619" cy="14190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6E15A5-890E-E5A9-1FBC-53C402A2E6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9" y="0"/>
            <a:ext cx="451104" cy="68580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5028F20-9F59-0BC0-1CE6-4F271FA978A8}"/>
              </a:ext>
            </a:extLst>
          </p:cNvPr>
          <p:cNvCxnSpPr>
            <a:cxnSpLocks/>
          </p:cNvCxnSpPr>
          <p:nvPr/>
        </p:nvCxnSpPr>
        <p:spPr>
          <a:xfrm>
            <a:off x="465483" y="1616912"/>
            <a:ext cx="117121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8464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5E72007-1A73-025E-ED20-D9EDBCB465A2}"/>
              </a:ext>
            </a:extLst>
          </p:cNvPr>
          <p:cNvSpPr txBox="1">
            <a:spLocks/>
          </p:cNvSpPr>
          <p:nvPr/>
        </p:nvSpPr>
        <p:spPr>
          <a:xfrm>
            <a:off x="792480" y="65793"/>
            <a:ext cx="11353800" cy="189344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Examination: </a:t>
            </a:r>
            <a:r>
              <a:rPr lang="en-GB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about anatomy and pathways</a:t>
            </a:r>
          </a:p>
          <a:p>
            <a:endParaRPr lang="en-GB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233A17-3292-932B-BAD9-EE1CF4D02F3B}"/>
              </a:ext>
            </a:extLst>
          </p:cNvPr>
          <p:cNvSpPr txBox="1"/>
          <p:nvPr/>
        </p:nvSpPr>
        <p:spPr>
          <a:xfrm>
            <a:off x="838200" y="1876676"/>
            <a:ext cx="1045159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Pyramidal signs –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weakness, sensory loss/levels, spasticity, extensor plantar responses or abnormally brisk tendon reflexes (TRs)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Parkinsonian signs –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tremor, rigidity, bradykinesia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Cerebellar signs -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ataxia, dysmetria, intention tremor, nystagmus, dysdiadochokinesia, hypotonia, dysarthria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Peripheral signs –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loss of TRs, fasciculations, weakness and loss of sensation in dermatomal patterns, fatigability</a:t>
            </a:r>
            <a:endParaRPr lang="en-GB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E021F6-FCB3-9326-89BC-4DCEE8C380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9" y="0"/>
            <a:ext cx="451104" cy="685800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58F7AF0-6C5E-65CB-E6FF-63927000789B}"/>
              </a:ext>
            </a:extLst>
          </p:cNvPr>
          <p:cNvCxnSpPr>
            <a:cxnSpLocks/>
          </p:cNvCxnSpPr>
          <p:nvPr/>
        </p:nvCxnSpPr>
        <p:spPr>
          <a:xfrm>
            <a:off x="465483" y="1616912"/>
            <a:ext cx="117121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45401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404ED-4E24-F011-CFD5-D77B1A454747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Brief Neurological Exam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6AA797-8BB8-5BC0-1033-BE61A1835C0A}"/>
              </a:ext>
            </a:extLst>
          </p:cNvPr>
          <p:cNvSpPr txBox="1"/>
          <p:nvPr/>
        </p:nvSpPr>
        <p:spPr>
          <a:xfrm>
            <a:off x="838200" y="1044357"/>
            <a:ext cx="8705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https://www.youtube.com/watch?v=q56WgXvn0iU</a:t>
            </a:r>
            <a:endParaRPr lang="en-GB" dirty="0"/>
          </a:p>
          <a:p>
            <a:endParaRPr lang="en-GB" dirty="0"/>
          </a:p>
        </p:txBody>
      </p:sp>
      <p:pic>
        <p:nvPicPr>
          <p:cNvPr id="8" name="Online Media 7" title="brief neuro exam">
            <a:hlinkClick r:id="" action="ppaction://media"/>
            <a:extLst>
              <a:ext uri="{FF2B5EF4-FFF2-40B4-BE49-F238E27FC236}">
                <a16:creationId xmlns:a16="http://schemas.microsoft.com/office/drawing/2014/main" id="{132C3A08-A849-D084-7277-FF7BCF1F2A4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07571" y="1800477"/>
            <a:ext cx="8541657" cy="4826036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560571D-6C3F-CBEC-C635-5344DB1AB7E6}"/>
              </a:ext>
            </a:extLst>
          </p:cNvPr>
          <p:cNvCxnSpPr>
            <a:cxnSpLocks/>
          </p:cNvCxnSpPr>
          <p:nvPr/>
        </p:nvCxnSpPr>
        <p:spPr>
          <a:xfrm>
            <a:off x="310896" y="-18288"/>
            <a:ext cx="0" cy="690372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9680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18265-5714-77E7-5C77-48014838AE2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Examination – </a:t>
            </a:r>
            <a:r>
              <a:rPr lang="en-GB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cognitive functions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F5B298-25FA-FF1A-C3BD-303B40CC8253}"/>
              </a:ext>
            </a:extLst>
          </p:cNvPr>
          <p:cNvSpPr txBox="1"/>
          <p:nvPr/>
        </p:nvSpPr>
        <p:spPr>
          <a:xfrm>
            <a:off x="923544" y="1783540"/>
            <a:ext cx="1043025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Cognitive tests (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i.e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 MMSE, MoCA, or ACE III), and other tests for language or frontal functions require longer assessment-time. 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During a “standard” neurological assessment, a few items (date and place orientation questions, clock-drawing, 3 words recall) may be sufficient.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D5F6F9-B8A5-57DE-41BC-0E2D81C8F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9" y="0"/>
            <a:ext cx="451104" cy="685800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07B3CF9-F9BB-C6CA-CDD1-24AFF3426857}"/>
              </a:ext>
            </a:extLst>
          </p:cNvPr>
          <p:cNvCxnSpPr>
            <a:cxnSpLocks/>
          </p:cNvCxnSpPr>
          <p:nvPr/>
        </p:nvCxnSpPr>
        <p:spPr>
          <a:xfrm>
            <a:off x="465483" y="1395241"/>
            <a:ext cx="117121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75498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DB1D8F5-D90E-7FD3-90A5-68B769EBC5E8}"/>
              </a:ext>
            </a:extLst>
          </p:cNvPr>
          <p:cNvSpPr txBox="1">
            <a:spLocks/>
          </p:cNvSpPr>
          <p:nvPr/>
        </p:nvSpPr>
        <p:spPr>
          <a:xfrm>
            <a:off x="463296" y="63373"/>
            <a:ext cx="10984992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Neurologist’s tools – </a:t>
            </a:r>
            <a:r>
              <a:rPr lang="en-GB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complement eyes, ears, and hands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98ECE8-44FC-9B52-0EF4-A3264CD73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893" y="1673489"/>
            <a:ext cx="3458780" cy="18102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86F480-4E8A-1176-25B8-4B08FE35CC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506" y="3300886"/>
            <a:ext cx="2642616" cy="29995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2A167AD-0522-C16D-7923-0D17DF2DD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4831" y="923107"/>
            <a:ext cx="3291841" cy="32918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5FCE12-9D4F-E7D7-BE42-30EC412606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6088" y="1592009"/>
            <a:ext cx="2247900" cy="2667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C48B9DA-3986-59A7-8EEC-1AE1BB16DB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0683" y="3932491"/>
            <a:ext cx="2243328" cy="22433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C286593-D4FA-4B2D-12E3-D38036704E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62059" y="1312779"/>
            <a:ext cx="2120169" cy="18717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79E1284-1807-848D-A26C-41F1D7CCEB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72557" y="4090036"/>
            <a:ext cx="2642614" cy="26426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61902BD-6C1F-60DD-DB8B-581FA95E12C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52775" y="3006236"/>
            <a:ext cx="1703802" cy="100135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77F335B-1941-EB2B-4EAF-23323FCCFD6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96075" y="4221521"/>
            <a:ext cx="2511129" cy="251112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D5D496C-C9B7-5A73-3EF2-17BD58CA72CD}"/>
              </a:ext>
            </a:extLst>
          </p:cNvPr>
          <p:cNvCxnSpPr>
            <a:cxnSpLocks/>
          </p:cNvCxnSpPr>
          <p:nvPr/>
        </p:nvCxnSpPr>
        <p:spPr>
          <a:xfrm>
            <a:off x="465483" y="1256700"/>
            <a:ext cx="117121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86BD2F26-2176-1A40-8928-0C8F1C99EC1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4093" y="0"/>
            <a:ext cx="4511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602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2972BD9-8D27-8859-D490-AF81D683053C}"/>
              </a:ext>
            </a:extLst>
          </p:cNvPr>
          <p:cNvSpPr txBox="1">
            <a:spLocks/>
          </p:cNvSpPr>
          <p:nvPr/>
        </p:nvSpPr>
        <p:spPr>
          <a:xfrm>
            <a:off x="545592" y="173101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Neurologist’s tests  </a:t>
            </a:r>
          </a:p>
          <a:p>
            <a:endParaRPr lang="en-GB" sz="2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19BA45-0EE8-833B-5850-F474C4A2E9B0}"/>
              </a:ext>
            </a:extLst>
          </p:cNvPr>
          <p:cNvSpPr txBox="1"/>
          <p:nvPr/>
        </p:nvSpPr>
        <p:spPr>
          <a:xfrm>
            <a:off x="585215" y="1192498"/>
            <a:ext cx="11073379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Blood tests, including genetic tests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CT head –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acute setting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MRI brain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MRI spine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CSF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Opening and closing pressure, xanthochromia, proteins, glucose, cells, micro-organisms, PCR,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OligoClonalBands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(OCBs), Antibodies, Markers of neuro-degeneration, RT-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QuIC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, etc…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Remember to always take blood at same time, to compare glucose and OCBs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EEG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NCS and EMG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SSEP/VEPs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Nuclear Medicine tests: PET,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DaT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SPECT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Tissue biopsy (nerve, muscle, meninges, brain)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EDA595-097A-3B11-20B2-47528303D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4" y="0"/>
            <a:ext cx="451104" cy="685800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47CCA53-105A-0DFA-C6BE-3CD38F868465}"/>
              </a:ext>
            </a:extLst>
          </p:cNvPr>
          <p:cNvCxnSpPr>
            <a:cxnSpLocks/>
          </p:cNvCxnSpPr>
          <p:nvPr/>
        </p:nvCxnSpPr>
        <p:spPr>
          <a:xfrm>
            <a:off x="465483" y="1192048"/>
            <a:ext cx="117121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41571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1ED24-0700-4D6B-7BBF-8CE3AA2DDE89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Symptom presentation: </a:t>
            </a:r>
            <a:r>
              <a:rPr lang="en-GB" sz="4000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eadache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2D98E3-F864-220E-F317-5EDD153056C9}"/>
              </a:ext>
            </a:extLst>
          </p:cNvPr>
          <p:cNvSpPr txBox="1"/>
          <p:nvPr/>
        </p:nvSpPr>
        <p:spPr>
          <a:xfrm>
            <a:off x="915437" y="1473146"/>
            <a:ext cx="4637183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Time of onset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Type of onset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	Acute</a:t>
            </a:r>
          </a:p>
          <a:p>
            <a: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Thunderclap (1 min)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	Slowly progressive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Severity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(1-10 scale)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Localisation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	Unilateral/bilateral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	Occipital/frontal/temporal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Quality of pain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	Throbbing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	Stabbing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	Pressure/squeezing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2314C7-1BBC-7077-5FD0-A55AD68E1348}"/>
              </a:ext>
            </a:extLst>
          </p:cNvPr>
          <p:cNvSpPr txBox="1"/>
          <p:nvPr/>
        </p:nvSpPr>
        <p:spPr>
          <a:xfrm>
            <a:off x="6394936" y="1440269"/>
            <a:ext cx="5796027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Associated symptoms?</a:t>
            </a:r>
          </a:p>
          <a:p>
            <a: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Loss of vision or hearing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	Positive visual phenomena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Tinnitus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	Nausea/vomiting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	Photophobia/phonophobia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	Lacrimation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	Facial pain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Neck pain or stiffness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Confusion</a:t>
            </a:r>
          </a:p>
          <a:p>
            <a: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Fever or systemic illness</a:t>
            </a:r>
          </a:p>
          <a:p>
            <a: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Collapse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Postural?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Specific time of the day?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2BA8160-3035-DEE9-FE1D-515F7BA1D11D}"/>
              </a:ext>
            </a:extLst>
          </p:cNvPr>
          <p:cNvCxnSpPr>
            <a:cxnSpLocks/>
          </p:cNvCxnSpPr>
          <p:nvPr/>
        </p:nvCxnSpPr>
        <p:spPr>
          <a:xfrm>
            <a:off x="465483" y="1192048"/>
            <a:ext cx="117121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866C760D-F332-4782-6FFB-C4B1A23B67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4" y="0"/>
            <a:ext cx="451104" cy="6858000"/>
          </a:xfrm>
          <a:prstGeom prst="rect">
            <a:avLst/>
          </a:prstGeom>
        </p:spPr>
      </p:pic>
      <p:pic>
        <p:nvPicPr>
          <p:cNvPr id="4098" name="Picture 2" descr="Download HD Tension Acupuncture - Headache Cartoon Png Transparent PNG  Image - NicePNG.com">
            <a:extLst>
              <a:ext uri="{FF2B5EF4-FFF2-40B4-BE49-F238E27FC236}">
                <a16:creationId xmlns:a16="http://schemas.microsoft.com/office/drawing/2014/main" id="{496EA1A7-17E4-9BC2-10CA-216165636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9496" y="64657"/>
            <a:ext cx="730803" cy="98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94905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C5764-E2E7-4AB1-9573-B64141FC2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2D2F6-C6AE-6B52-2062-F9E502C912B1}"/>
              </a:ext>
            </a:extLst>
          </p:cNvPr>
          <p:cNvSpPr txBox="1">
            <a:spLocks/>
          </p:cNvSpPr>
          <p:nvPr/>
        </p:nvSpPr>
        <p:spPr>
          <a:xfrm>
            <a:off x="554422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Symptom presentation: </a:t>
            </a:r>
            <a:r>
              <a:rPr lang="en-GB" sz="4000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eadache 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F64D26-F2C1-390C-EF30-53E335FE9357}"/>
              </a:ext>
            </a:extLst>
          </p:cNvPr>
          <p:cNvSpPr txBox="1"/>
          <p:nvPr/>
        </p:nvSpPr>
        <p:spPr>
          <a:xfrm>
            <a:off x="470341" y="1606607"/>
            <a:ext cx="6574302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u="sng" dirty="0">
                <a:latin typeface="Arial" panose="020B0604020202020204" pitchFamily="34" charset="0"/>
                <a:cs typeface="Arial" panose="020B0604020202020204" pitchFamily="34" charset="0"/>
              </a:rPr>
              <a:t>Not to miss on examination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Fundoscopy – </a:t>
            </a:r>
            <a: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Optic discs swelling</a:t>
            </a:r>
          </a:p>
          <a:p>
            <a:endParaRPr lang="en-GB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Visual Fields -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defects</a:t>
            </a:r>
          </a:p>
          <a:p>
            <a:endParaRPr lang="en-GB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power or sensory deficit, or acute cognitive problem (encephalopathy)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Scalp tenderness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Temporal arteries pulsation and tortuosity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37B7EA-CDE4-E108-C9B8-2F0B6B3C51E9}"/>
              </a:ext>
            </a:extLst>
          </p:cNvPr>
          <p:cNvSpPr txBox="1"/>
          <p:nvPr/>
        </p:nvSpPr>
        <p:spPr>
          <a:xfrm>
            <a:off x="7174340" y="1615751"/>
            <a:ext cx="567558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u="sng" dirty="0">
                <a:latin typeface="Arial" panose="020B0604020202020204" pitchFamily="34" charset="0"/>
                <a:cs typeface="Arial" panose="020B0604020202020204" pitchFamily="34" charset="0"/>
              </a:rPr>
              <a:t>Aim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Identify secondary headaches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Treat primary headaches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9BD6E3-74C5-60DA-BCD4-F02B3482B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4" y="0"/>
            <a:ext cx="451104" cy="68580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ADA82EC-42D6-5729-EA83-D3E311CA36BC}"/>
              </a:ext>
            </a:extLst>
          </p:cNvPr>
          <p:cNvCxnSpPr>
            <a:cxnSpLocks/>
          </p:cNvCxnSpPr>
          <p:nvPr/>
        </p:nvCxnSpPr>
        <p:spPr>
          <a:xfrm>
            <a:off x="465483" y="1192048"/>
            <a:ext cx="117121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Download HD Tension Acupuncture - Headache Cartoon Png Transparent PNG  Image - NicePNG.com">
            <a:extLst>
              <a:ext uri="{FF2B5EF4-FFF2-40B4-BE49-F238E27FC236}">
                <a16:creationId xmlns:a16="http://schemas.microsoft.com/office/drawing/2014/main" id="{FACD2CB8-239E-6375-8F2D-BBBA8DDF7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1711" y="118317"/>
            <a:ext cx="704783" cy="95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16088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78AAED3-444E-2777-6B0F-7AC5564050A9}"/>
              </a:ext>
            </a:extLst>
          </p:cNvPr>
          <p:cNvSpPr txBox="1">
            <a:spLocks/>
          </p:cNvSpPr>
          <p:nvPr/>
        </p:nvSpPr>
        <p:spPr>
          <a:xfrm>
            <a:off x="735397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Optic Discs Swelling: </a:t>
            </a:r>
            <a:r>
              <a:rPr lang="en-GB" sz="4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Frisen’s</a:t>
            </a:r>
            <a:r>
              <a:rPr lang="en-GB" sz="4000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scale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6726AB-0F7E-E829-0C6A-06667D199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003" y="1304296"/>
            <a:ext cx="6076950" cy="3657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330C12-36F4-3527-EF45-C56EB10635CE}"/>
              </a:ext>
            </a:extLst>
          </p:cNvPr>
          <p:cNvSpPr txBox="1"/>
          <p:nvPr/>
        </p:nvSpPr>
        <p:spPr>
          <a:xfrm>
            <a:off x="7540384" y="1048349"/>
            <a:ext cx="3417455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0 Normal disk with blurring of nasal and temporal disk; the cup is maintained, and there is no obstruction of   retinal vessels.</a:t>
            </a:r>
          </a:p>
          <a:p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1 C-shaped blurring of the superior, nasal, and inferior disk borders; the temporal margin is usually normal.</a:t>
            </a:r>
          </a:p>
          <a:p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2 360-degree elevation of the disk margin.</a:t>
            </a:r>
          </a:p>
          <a:p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3 Entire disk elevation with partial obscuration of one or more retinal vessels at the disk margin.</a:t>
            </a:r>
          </a:p>
          <a:p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4 Complete obliteration of the cup and complete obscuration of at least some vessels on the surface of the   disk. Small, dilated telangiectatic capillaries may be seen on the disk.</a:t>
            </a:r>
          </a:p>
          <a:p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5 Dome-shaped disk appearance, with all retinal vessels obscured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866290-2F4D-6353-6640-8AF214396936}"/>
              </a:ext>
            </a:extLst>
          </p:cNvPr>
          <p:cNvSpPr/>
          <p:nvPr/>
        </p:nvSpPr>
        <p:spPr>
          <a:xfrm>
            <a:off x="951345" y="4793673"/>
            <a:ext cx="6086764" cy="2309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A7C2F86-E286-AE98-5BED-5BE234269FD3}"/>
              </a:ext>
            </a:extLst>
          </p:cNvPr>
          <p:cNvCxnSpPr>
            <a:cxnSpLocks/>
          </p:cNvCxnSpPr>
          <p:nvPr/>
        </p:nvCxnSpPr>
        <p:spPr>
          <a:xfrm>
            <a:off x="310896" y="-18288"/>
            <a:ext cx="0" cy="690372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3031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47568-57FE-B074-3A76-2427862B6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904" y="255397"/>
            <a:ext cx="10515600" cy="1325563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Aim of this workshop: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D6BC58-62B0-8368-E0D3-5683EA458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9056" y="1405001"/>
            <a:ext cx="10515600" cy="4351338"/>
          </a:xfrm>
        </p:spPr>
        <p:txBody>
          <a:bodyPr>
            <a:normAutofit fontScale="92500"/>
          </a:bodyPr>
          <a:lstStyle/>
          <a:p>
            <a:pPr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Offer an overview of a basic neurological assessment</a:t>
            </a:r>
          </a:p>
          <a:p>
            <a:pPr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Show a neurologist’s approach to common presenting symptoms</a:t>
            </a:r>
          </a:p>
          <a:p>
            <a:pPr marL="0" indent="0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- Basics of neurological assessment</a:t>
            </a:r>
          </a:p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- A few presenting symptoms</a:t>
            </a:r>
          </a:p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- Cases for discussion</a:t>
            </a:r>
          </a:p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- Closure</a:t>
            </a:r>
          </a:p>
          <a:p>
            <a:pPr marL="0" indent="0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F73E3B0-F647-17F4-457F-F4A6165FD08A}"/>
              </a:ext>
            </a:extLst>
          </p:cNvPr>
          <p:cNvSpPr txBox="1">
            <a:spLocks/>
          </p:cNvSpPr>
          <p:nvPr/>
        </p:nvSpPr>
        <p:spPr>
          <a:xfrm>
            <a:off x="829056" y="2921984"/>
            <a:ext cx="10515600" cy="101403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Plan: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391FB73-A80E-744C-D991-CFD5C4469577}"/>
              </a:ext>
            </a:extLst>
          </p:cNvPr>
          <p:cNvCxnSpPr>
            <a:cxnSpLocks/>
          </p:cNvCxnSpPr>
          <p:nvPr/>
        </p:nvCxnSpPr>
        <p:spPr>
          <a:xfrm>
            <a:off x="310896" y="-18288"/>
            <a:ext cx="0" cy="690372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close-up of a red and white background&#10;&#10;AI-generated content may be incorrect.">
            <a:extLst>
              <a:ext uri="{FF2B5EF4-FFF2-40B4-BE49-F238E27FC236}">
                <a16:creationId xmlns:a16="http://schemas.microsoft.com/office/drawing/2014/main" id="{B036EBFC-F188-8FE4-96B4-34B892681E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96288"/>
          <a:stretch>
            <a:fillRect/>
          </a:stretch>
        </p:blipFill>
        <p:spPr>
          <a:xfrm>
            <a:off x="0" y="0"/>
            <a:ext cx="452582" cy="686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0604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C3810-CF1A-51FE-C0BA-E06281EE1B5C}"/>
              </a:ext>
            </a:extLst>
          </p:cNvPr>
          <p:cNvSpPr txBox="1">
            <a:spLocks/>
          </p:cNvSpPr>
          <p:nvPr/>
        </p:nvSpPr>
        <p:spPr>
          <a:xfrm>
            <a:off x="838199" y="365125"/>
            <a:ext cx="1088831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Symptom presentation: </a:t>
            </a:r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“Blackouts” 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(loss of consciousness)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D40914-60C3-11EC-6B7E-32D02F4852C0}"/>
              </a:ext>
            </a:extLst>
          </p:cNvPr>
          <p:cNvSpPr txBox="1"/>
          <p:nvPr/>
        </p:nvSpPr>
        <p:spPr>
          <a:xfrm>
            <a:off x="879517" y="1544383"/>
            <a:ext cx="6208419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Time of onset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(years, days?)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Frequency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Warning symptoms or signs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Triggers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Description (from third party):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Autonomic features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	Eyes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Versive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movements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	Tonic or/and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clonic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movements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Tongue biting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Loss of bladder control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Recovery time 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E9EF21-7323-18B0-CAA4-A2A1254BC41C}"/>
              </a:ext>
            </a:extLst>
          </p:cNvPr>
          <p:cNvSpPr txBox="1"/>
          <p:nvPr/>
        </p:nvSpPr>
        <p:spPr>
          <a:xfrm>
            <a:off x="7214237" y="1544383"/>
            <a:ext cx="46198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Seizures vs. Syncope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u="sng" dirty="0">
                <a:latin typeface="Arial" panose="020B0604020202020204" pitchFamily="34" charset="0"/>
                <a:cs typeface="Arial" panose="020B0604020202020204" pitchFamily="34" charset="0"/>
              </a:rPr>
              <a:t>Consider: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postural hypotension, 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functional seizures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38FF4A-FB06-CE60-4BD1-F7514611C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82" y="0"/>
            <a:ext cx="451104" cy="68580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CD400B5-75FA-637F-8B4E-043EFC6A8BC9}"/>
              </a:ext>
            </a:extLst>
          </p:cNvPr>
          <p:cNvCxnSpPr>
            <a:cxnSpLocks/>
          </p:cNvCxnSpPr>
          <p:nvPr/>
        </p:nvCxnSpPr>
        <p:spPr>
          <a:xfrm>
            <a:off x="465483" y="1192048"/>
            <a:ext cx="117121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04859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5A30DA6-C9DC-71DC-A6DC-9B526960AE40}"/>
              </a:ext>
            </a:extLst>
          </p:cNvPr>
          <p:cNvSpPr txBox="1">
            <a:spLocks/>
          </p:cNvSpPr>
          <p:nvPr/>
        </p:nvSpPr>
        <p:spPr>
          <a:xfrm>
            <a:off x="838200" y="312573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Symptom presentation: the </a:t>
            </a:r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“Shakes”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F1E8B9-F2FB-68AE-BFD0-CC0989A22910}"/>
              </a:ext>
            </a:extLst>
          </p:cNvPr>
          <p:cNvSpPr txBox="1"/>
          <p:nvPr/>
        </p:nvSpPr>
        <p:spPr>
          <a:xfrm>
            <a:off x="986435" y="1679220"/>
            <a:ext cx="1036736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… is it tremor?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In differential: Chorea, Tics, Myoclonus and other less frequent hyperkinetic movement disorders  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EC955B6-86DF-0B0D-621E-F0DB2C6F2970}"/>
              </a:ext>
            </a:extLst>
          </p:cNvPr>
          <p:cNvCxnSpPr>
            <a:cxnSpLocks/>
          </p:cNvCxnSpPr>
          <p:nvPr/>
        </p:nvCxnSpPr>
        <p:spPr>
          <a:xfrm>
            <a:off x="465483" y="1192048"/>
            <a:ext cx="117121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E92BECF5-3A0D-BB80-F53C-C23902784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2" y="0"/>
            <a:ext cx="4511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9246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C0745-87A8-1EE2-0C5B-D842334C6611}"/>
              </a:ext>
            </a:extLst>
          </p:cNvPr>
          <p:cNvSpPr txBox="1">
            <a:spLocks/>
          </p:cNvSpPr>
          <p:nvPr/>
        </p:nvSpPr>
        <p:spPr>
          <a:xfrm>
            <a:off x="838200" y="312573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Symptom presentation: </a:t>
            </a:r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Tremor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2621CD-4B91-E854-B90D-3FAE7BCD4169}"/>
              </a:ext>
            </a:extLst>
          </p:cNvPr>
          <p:cNvSpPr txBox="1"/>
          <p:nvPr/>
        </p:nvSpPr>
        <p:spPr>
          <a:xfrm>
            <a:off x="830318" y="1282905"/>
            <a:ext cx="11020306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Duration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Localisation (hands/head/legs/chin/tongue/voice)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Lateralisation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Rest/Action/Postural/Intention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Amplitude and frequency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Response to alcohol</a:t>
            </a:r>
          </a:p>
          <a:p>
            <a:endParaRPr lang="en-GB" sz="28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u="sng" dirty="0">
                <a:latin typeface="Arial" panose="020B0604020202020204" pitchFamily="34" charset="0"/>
                <a:cs typeface="Arial" panose="020B0604020202020204" pitchFamily="34" charset="0"/>
              </a:rPr>
              <a:t>Ask about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postural symptoms, swallowing, urinary function, sleep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u="sng" dirty="0">
                <a:latin typeface="Arial" panose="020B0604020202020204" pitchFamily="34" charset="0"/>
                <a:cs typeface="Arial" panose="020B0604020202020204" pitchFamily="34" charset="0"/>
              </a:rPr>
              <a:t>Consider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	Medications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		Family history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		Thyroid status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85E52E-56C3-BB73-AD86-57B416BA8D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2" y="0"/>
            <a:ext cx="451104" cy="685800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13A1AA5-4CA1-2724-DAD3-894941D8F79F}"/>
              </a:ext>
            </a:extLst>
          </p:cNvPr>
          <p:cNvCxnSpPr>
            <a:cxnSpLocks/>
          </p:cNvCxnSpPr>
          <p:nvPr/>
        </p:nvCxnSpPr>
        <p:spPr>
          <a:xfrm>
            <a:off x="465483" y="1192048"/>
            <a:ext cx="117121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4548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09224-E589-7C02-5398-F59C76FB9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74801-F925-9ED9-8269-8EE6EFEDA071}"/>
              </a:ext>
            </a:extLst>
          </p:cNvPr>
          <p:cNvSpPr txBox="1">
            <a:spLocks/>
          </p:cNvSpPr>
          <p:nvPr/>
        </p:nvSpPr>
        <p:spPr>
          <a:xfrm>
            <a:off x="838200" y="312573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Tremor…plus?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8FE2C0-30ED-5C3F-2075-EF90437426B9}"/>
              </a:ext>
            </a:extLst>
          </p:cNvPr>
          <p:cNvSpPr txBox="1"/>
          <p:nvPr/>
        </p:nvSpPr>
        <p:spPr>
          <a:xfrm>
            <a:off x="830317" y="2198838"/>
            <a:ext cx="1115724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Dystonia</a:t>
            </a:r>
          </a:p>
          <a:p>
            <a:pPr marL="457200" indent="-457200">
              <a:buFontTx/>
              <a:buChar char="-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Cerebellar signs/ Ataxia</a:t>
            </a:r>
          </a:p>
          <a:p>
            <a:pPr marL="457200" indent="-457200">
              <a:buFontTx/>
              <a:buChar char="-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Bradykinesia</a:t>
            </a:r>
          </a:p>
          <a:p>
            <a:pPr marL="457200" indent="-457200">
              <a:buFontTx/>
              <a:buChar char="-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Rigidity</a:t>
            </a:r>
          </a:p>
          <a:p>
            <a:pPr marL="457200" indent="-457200">
              <a:buFontTx/>
              <a:buChar char="-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Change in voice and speech</a:t>
            </a:r>
          </a:p>
          <a:p>
            <a:pPr marL="457200" indent="-457200">
              <a:buFontTx/>
              <a:buChar char="-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Abnormalities in eye movements 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BA79CBE-9337-73B5-6EBB-23DB6128CC94}"/>
              </a:ext>
            </a:extLst>
          </p:cNvPr>
          <p:cNvCxnSpPr>
            <a:cxnSpLocks/>
          </p:cNvCxnSpPr>
          <p:nvPr/>
        </p:nvCxnSpPr>
        <p:spPr>
          <a:xfrm>
            <a:off x="465483" y="1192048"/>
            <a:ext cx="117121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8FC2B3D1-6FEB-7C84-C174-0B2CE019E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4" y="0"/>
            <a:ext cx="451104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7DD7091-1159-C54E-CA26-2C6FE8468CB3}"/>
              </a:ext>
            </a:extLst>
          </p:cNvPr>
          <p:cNvSpPr txBox="1"/>
          <p:nvPr/>
        </p:nvSpPr>
        <p:spPr>
          <a:xfrm>
            <a:off x="841248" y="1500991"/>
            <a:ext cx="7379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On examination look also for:</a:t>
            </a:r>
          </a:p>
        </p:txBody>
      </p:sp>
    </p:spTree>
    <p:extLst>
      <p:ext uri="{BB962C8B-B14F-4D97-AF65-F5344CB8AC3E}">
        <p14:creationId xmlns:p14="http://schemas.microsoft.com/office/powerpoint/2010/main" val="27432743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E61BF-C7E4-F767-08AD-594194A19A84}"/>
              </a:ext>
            </a:extLst>
          </p:cNvPr>
          <p:cNvSpPr txBox="1">
            <a:spLocks/>
          </p:cNvSpPr>
          <p:nvPr/>
        </p:nvSpPr>
        <p:spPr>
          <a:xfrm>
            <a:off x="838200" y="312573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Common types of Tremor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29414A1-A1D0-5EB7-5E02-C1200D5A7A2D}"/>
              </a:ext>
            </a:extLst>
          </p:cNvPr>
          <p:cNvCxnSpPr>
            <a:cxnSpLocks/>
          </p:cNvCxnSpPr>
          <p:nvPr/>
        </p:nvCxnSpPr>
        <p:spPr>
          <a:xfrm>
            <a:off x="465483" y="1192048"/>
            <a:ext cx="117121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FE5B7216-3929-0E96-B2DF-B216FC525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4" y="0"/>
            <a:ext cx="451104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3382839-6146-5F04-F1A1-955136016732}"/>
              </a:ext>
            </a:extLst>
          </p:cNvPr>
          <p:cNvSpPr txBox="1"/>
          <p:nvPr/>
        </p:nvSpPr>
        <p:spPr>
          <a:xfrm>
            <a:off x="742930" y="1686774"/>
            <a:ext cx="5904758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Essential Tremor: </a:t>
            </a:r>
          </a:p>
          <a:p>
            <a:pPr marL="457200" indent="-457200">
              <a:buFontTx/>
              <a:buChar char="-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Hands, Arms, Head, Voice</a:t>
            </a:r>
          </a:p>
          <a:p>
            <a:pPr marL="457200" indent="-457200">
              <a:buFontTx/>
              <a:buChar char="-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Bilateral</a:t>
            </a:r>
          </a:p>
          <a:p>
            <a:pPr marL="457200" indent="-457200">
              <a:buFontTx/>
              <a:buChar char="-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Action-tremor</a:t>
            </a:r>
          </a:p>
          <a:p>
            <a:pPr marL="457200" indent="-457200">
              <a:buFontTx/>
              <a:buChar char="-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High frequency (6-12 Hz)</a:t>
            </a:r>
          </a:p>
          <a:p>
            <a:pPr marL="457200" indent="-457200">
              <a:buFontTx/>
              <a:buChar char="-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May improve with alcohol intake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Parkinsonian tremor:</a:t>
            </a:r>
          </a:p>
          <a:p>
            <a:pPr marL="342900" indent="-342900">
              <a:buFontTx/>
              <a:buChar char="-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Hands (pill-rolling), arms, legs, mouth/chin</a:t>
            </a:r>
          </a:p>
          <a:p>
            <a:pPr marL="342900" indent="-342900">
              <a:buFontTx/>
              <a:buChar char="-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Unilateral at first</a:t>
            </a:r>
          </a:p>
          <a:p>
            <a:pPr marL="342900" indent="-342900">
              <a:buFontTx/>
              <a:buChar char="-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Resting tremor</a:t>
            </a:r>
          </a:p>
          <a:p>
            <a:pPr marL="342900" indent="-342900">
              <a:buFontTx/>
              <a:buChar char="-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4-6 Hz, medium amplitude</a:t>
            </a:r>
          </a:p>
          <a:p>
            <a:pPr marL="342900" indent="-342900">
              <a:buFontTx/>
              <a:buChar char="-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Usually associated with other parkinsonian signs</a:t>
            </a:r>
          </a:p>
          <a:p>
            <a:pPr marL="342900" indent="-342900">
              <a:buFontTx/>
              <a:buChar char="-"/>
            </a:pP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90F031-2FE5-7BD4-92D1-83E442DCEE48}"/>
              </a:ext>
            </a:extLst>
          </p:cNvPr>
          <p:cNvSpPr txBox="1"/>
          <p:nvPr/>
        </p:nvSpPr>
        <p:spPr>
          <a:xfrm>
            <a:off x="6742958" y="1673352"/>
            <a:ext cx="515338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Dystonic Tremor:</a:t>
            </a:r>
          </a:p>
          <a:p>
            <a:pPr marL="342900" indent="-342900">
              <a:buFontTx/>
              <a:buChar char="-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Head, arms, legs, voice</a:t>
            </a:r>
          </a:p>
          <a:p>
            <a:pPr marL="342900" indent="-342900">
              <a:buFontTx/>
              <a:buChar char="-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 patients with dystonia</a:t>
            </a:r>
          </a:p>
          <a:p>
            <a:pPr marL="342900" indent="-342900">
              <a:buFontTx/>
              <a:buChar char="-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Often irregular and jerky</a:t>
            </a:r>
          </a:p>
          <a:p>
            <a:pPr marL="342900" indent="-342900">
              <a:buFontTx/>
              <a:buChar char="-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Usually postural and kinetic tremor</a:t>
            </a:r>
          </a:p>
          <a:p>
            <a:pPr marL="342900" indent="-342900">
              <a:buFontTx/>
              <a:buChar char="-"/>
            </a:pP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Cerebellar Tremor:</a:t>
            </a:r>
          </a:p>
          <a:p>
            <a:pPr marL="342900" indent="-342900">
              <a:buFontTx/>
              <a:buChar char="-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Intention tremor of hands/arms</a:t>
            </a:r>
          </a:p>
          <a:p>
            <a:pPr marL="342900" indent="-342900">
              <a:buFontTx/>
              <a:buChar char="-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6-8 Hz, variable amplitude</a:t>
            </a:r>
          </a:p>
          <a:p>
            <a:pPr marL="342900" indent="-342900">
              <a:buFontTx/>
              <a:buChar char="-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Usually associated with other cerebellar signs</a:t>
            </a:r>
          </a:p>
          <a:p>
            <a:pPr marL="342900" indent="-342900">
              <a:buFontTx/>
              <a:buChar char="-"/>
            </a:pP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4668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7F51B52-DDC8-54CE-241C-7569DF7206D7}"/>
              </a:ext>
            </a:extLst>
          </p:cNvPr>
          <p:cNvSpPr txBox="1">
            <a:spLocks/>
          </p:cNvSpPr>
          <p:nvPr/>
        </p:nvSpPr>
        <p:spPr>
          <a:xfrm>
            <a:off x="838199" y="510089"/>
            <a:ext cx="11182816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Symptom presentation: </a:t>
            </a:r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Gait problems and Falls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259AD4-A9B1-D66A-DF6B-C6E768BB1C44}"/>
              </a:ext>
            </a:extLst>
          </p:cNvPr>
          <p:cNvSpPr txBox="1"/>
          <p:nvPr/>
        </p:nvSpPr>
        <p:spPr>
          <a:xfrm>
            <a:off x="769437" y="1835643"/>
            <a:ext cx="1067171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Parkinsonian? Ataxic?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Dyspraxic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? Spastic?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Balance assessment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u="sng" dirty="0">
                <a:latin typeface="Arial" panose="020B0604020202020204" pitchFamily="34" charset="0"/>
                <a:cs typeface="Arial" panose="020B0604020202020204" pitchFamily="34" charset="0"/>
              </a:rPr>
              <a:t>Think about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Sensory /proprioceptive loss in peripheral neuropathy (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diabetes)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Parkinson’s &amp; Parkinsonian syndromes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Cerebro-Vascular disease (chronic white matter changes and previous strokes)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Normal Pressure Hydrocephalus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Myelopathy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Etc…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896490-8A6C-5804-E66D-527357260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0" y="-18288"/>
            <a:ext cx="451104" cy="685800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A03E41D-E3FF-7234-309A-35CB1AED8EF2}"/>
              </a:ext>
            </a:extLst>
          </p:cNvPr>
          <p:cNvCxnSpPr>
            <a:cxnSpLocks/>
          </p:cNvCxnSpPr>
          <p:nvPr/>
        </p:nvCxnSpPr>
        <p:spPr>
          <a:xfrm>
            <a:off x="465483" y="1192048"/>
            <a:ext cx="117121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3646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6E734-7883-7019-FD85-D56BA9166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906" y="262149"/>
            <a:ext cx="4962066" cy="1325563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Gait: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A628BB-273B-98E6-AAE4-7490999614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0266" y="441268"/>
            <a:ext cx="4857145" cy="59748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6DBA1B-2AAB-5299-6D02-E3B67A49D1DD}"/>
              </a:ext>
            </a:extLst>
          </p:cNvPr>
          <p:cNvSpPr txBox="1"/>
          <p:nvPr/>
        </p:nvSpPr>
        <p:spPr>
          <a:xfrm>
            <a:off x="838200" y="1632316"/>
            <a:ext cx="388279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Steps length and height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Arms movements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Position of upper body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Coordination/balance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FD79AD-39BF-672D-9743-EE99C445A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0" y="-18288"/>
            <a:ext cx="4511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4918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g. 3">
            <a:extLst>
              <a:ext uri="{FF2B5EF4-FFF2-40B4-BE49-F238E27FC236}">
                <a16:creationId xmlns:a16="http://schemas.microsoft.com/office/drawing/2014/main" id="{EF8D2754-D005-7548-6EB4-6618CAC275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173" y="692631"/>
            <a:ext cx="7053943" cy="574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40B8BBB-011B-8A5C-E0B6-EEA25DCF4079}"/>
              </a:ext>
            </a:extLst>
          </p:cNvPr>
          <p:cNvSpPr txBox="1"/>
          <p:nvPr/>
        </p:nvSpPr>
        <p:spPr>
          <a:xfrm>
            <a:off x="810768" y="571306"/>
            <a:ext cx="2816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Gait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6785ED-D1FB-50DB-2CA7-7B7195589DB5}"/>
              </a:ext>
            </a:extLst>
          </p:cNvPr>
          <p:cNvSpPr txBox="1"/>
          <p:nvPr/>
        </p:nvSpPr>
        <p:spPr>
          <a:xfrm>
            <a:off x="1691640" y="2093976"/>
            <a:ext cx="1901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Spastic Gait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B67B8F-AE42-AE9B-FAE2-E6CC571BB14A}"/>
              </a:ext>
            </a:extLst>
          </p:cNvPr>
          <p:cNvSpPr txBox="1"/>
          <p:nvPr/>
        </p:nvSpPr>
        <p:spPr>
          <a:xfrm>
            <a:off x="1679448" y="3096768"/>
            <a:ext cx="1901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Ataxic Gait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FE4223-BD1A-02B4-97F1-BD6922A22DFB}"/>
              </a:ext>
            </a:extLst>
          </p:cNvPr>
          <p:cNvSpPr txBox="1"/>
          <p:nvPr/>
        </p:nvSpPr>
        <p:spPr>
          <a:xfrm>
            <a:off x="1645920" y="4342439"/>
            <a:ext cx="1984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Parkinsonian Gait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D4FC8B-A314-48B7-F09D-E6CB1E608569}"/>
              </a:ext>
            </a:extLst>
          </p:cNvPr>
          <p:cNvSpPr txBox="1"/>
          <p:nvPr/>
        </p:nvSpPr>
        <p:spPr>
          <a:xfrm>
            <a:off x="1642872" y="5656127"/>
            <a:ext cx="1984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Frontal Gait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CCEA94-07FB-8134-FE61-6F787D86C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0" y="-18288"/>
            <a:ext cx="4511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5260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9062A-F78D-627D-E35D-AB262B224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1450"/>
            <a:ext cx="10515600" cy="1325563"/>
          </a:xfrm>
        </p:spPr>
        <p:txBody>
          <a:bodyPr/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And now…all together, please!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6582E6F-DD5A-D776-CD83-0BF37685D637}"/>
              </a:ext>
            </a:extLst>
          </p:cNvPr>
          <p:cNvSpPr txBox="1">
            <a:spLocks/>
          </p:cNvSpPr>
          <p:nvPr/>
        </p:nvSpPr>
        <p:spPr>
          <a:xfrm>
            <a:off x="838200" y="191049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 few interactive cases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D74F6F-8DC8-56DF-ED56-1393CEF1E7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642" y="3094682"/>
            <a:ext cx="2689658" cy="26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0055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C98D87C-DF3F-23CB-2781-1B9E0A1EEBDA}"/>
              </a:ext>
            </a:extLst>
          </p:cNvPr>
          <p:cNvSpPr txBox="1">
            <a:spLocks/>
          </p:cNvSpPr>
          <p:nvPr/>
        </p:nvSpPr>
        <p:spPr>
          <a:xfrm>
            <a:off x="675640" y="142240"/>
            <a:ext cx="10738104" cy="125272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1 - tremor</a:t>
            </a:r>
            <a:endParaRPr lang="en-GB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1F033D-7644-3248-A40E-5D0DE7224E15}"/>
              </a:ext>
            </a:extLst>
          </p:cNvPr>
          <p:cNvSpPr txBox="1"/>
          <p:nvPr/>
        </p:nvSpPr>
        <p:spPr>
          <a:xfrm>
            <a:off x="859536" y="1819656"/>
            <a:ext cx="9820656" cy="120032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 y-o lady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Problem: Tremor. Please advise on whether this could be Parkinson’s.</a:t>
            </a:r>
          </a:p>
        </p:txBody>
      </p:sp>
    </p:spTree>
    <p:extLst>
      <p:ext uri="{BB962C8B-B14F-4D97-AF65-F5344CB8AC3E}">
        <p14:creationId xmlns:p14="http://schemas.microsoft.com/office/powerpoint/2010/main" val="2060650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CC7508-017E-0C4E-7073-2C59F5E025CA}"/>
              </a:ext>
            </a:extLst>
          </p:cNvPr>
          <p:cNvSpPr txBox="1"/>
          <p:nvPr/>
        </p:nvSpPr>
        <p:spPr>
          <a:xfrm>
            <a:off x="777240" y="576072"/>
            <a:ext cx="10789920" cy="7078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Possible Non-Neurology Audience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59AB6D-E8EA-643E-8D19-8236401A9B08}"/>
              </a:ext>
            </a:extLst>
          </p:cNvPr>
          <p:cNvSpPr txBox="1"/>
          <p:nvPr/>
        </p:nvSpPr>
        <p:spPr>
          <a:xfrm>
            <a:off x="777239" y="1382585"/>
            <a:ext cx="919803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Psychiatrists</a:t>
            </a: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Psychologists</a:t>
            </a: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Geriatricians </a:t>
            </a: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General Physicians</a:t>
            </a: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Radiologists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Trainees in above specialties, and medical students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Specialist nurses</a:t>
            </a: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Physiotherapists</a:t>
            </a: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Occupational Therapists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278BE68-D946-C894-60F5-9495A320F55C}"/>
              </a:ext>
            </a:extLst>
          </p:cNvPr>
          <p:cNvCxnSpPr>
            <a:cxnSpLocks/>
          </p:cNvCxnSpPr>
          <p:nvPr/>
        </p:nvCxnSpPr>
        <p:spPr>
          <a:xfrm>
            <a:off x="310896" y="-18288"/>
            <a:ext cx="0" cy="690372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F584FC99-2770-68C5-0446-C98789D27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288"/>
            <a:ext cx="4511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6917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F914A4D-94EF-9549-07C3-92C6116245E9}"/>
              </a:ext>
            </a:extLst>
          </p:cNvPr>
          <p:cNvSpPr txBox="1">
            <a:spLocks/>
          </p:cNvSpPr>
          <p:nvPr/>
        </p:nvSpPr>
        <p:spPr>
          <a:xfrm>
            <a:off x="809752" y="-25400"/>
            <a:ext cx="10738104" cy="125272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1 - history</a:t>
            </a:r>
            <a:endParaRPr lang="en-GB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500C9A-80BF-56C4-F88F-EBA1A15C537E}"/>
              </a:ext>
            </a:extLst>
          </p:cNvPr>
          <p:cNvSpPr txBox="1"/>
          <p:nvPr/>
        </p:nvSpPr>
        <p:spPr>
          <a:xfrm>
            <a:off x="387927" y="1350262"/>
            <a:ext cx="1139041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Tremor started years ago, in childhood. Does not stop her from using hands in daily activities. Both hands affected. Possibly better with alcohol. 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No difficulties walking, swallowing, sleeping, or with urinary functions.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PMH: Hypertension, osteoarthritis, hypothyroidism. 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DH: Ramipril 5 mg/day, L-Thyroxine 75 mcg/day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SH: Retired cleaner. Non-smoker, alcohol in moderation.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FH: Tremor in brother, father, paternal grandmother, paternal aunt 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951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A0492A-C279-2CD5-34AA-1372B389B9EC}"/>
              </a:ext>
            </a:extLst>
          </p:cNvPr>
          <p:cNvSpPr txBox="1"/>
          <p:nvPr/>
        </p:nvSpPr>
        <p:spPr>
          <a:xfrm>
            <a:off x="758951" y="1350262"/>
            <a:ext cx="1101939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Preserved facial expression. Normal speech. No cranial nerves deficits.  Nodding head tremor: “yes-yes”.  Normal voice.</a:t>
            </a:r>
          </a:p>
          <a:p>
            <a:endParaRPr lang="en-GB" sz="2800" dirty="0"/>
          </a:p>
          <a:p>
            <a:r>
              <a:rPr lang="en-GB" sz="2800" dirty="0"/>
              <a:t>Bilateral hands tremor, worse on left. Predominantly action tremor. High frequency, small amplitude. No dystonia.</a:t>
            </a:r>
          </a:p>
          <a:p>
            <a:endParaRPr lang="en-GB" sz="2800" dirty="0"/>
          </a:p>
          <a:p>
            <a:r>
              <a:rPr lang="en-GB" sz="2800" dirty="0"/>
              <a:t>Normal muscle tone. Normal power, sensation, and coordination of 4 limbs. No bradykinesia. Normal gait, with preserved arms swinging. Negative pull test. </a:t>
            </a:r>
          </a:p>
          <a:p>
            <a:endParaRPr lang="en-GB" sz="28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2B21EDF-18A9-E169-BE55-26613FAFDEFA}"/>
              </a:ext>
            </a:extLst>
          </p:cNvPr>
          <p:cNvSpPr txBox="1">
            <a:spLocks/>
          </p:cNvSpPr>
          <p:nvPr/>
        </p:nvSpPr>
        <p:spPr>
          <a:xfrm>
            <a:off x="809752" y="-25400"/>
            <a:ext cx="10738104" cy="125272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1 - examination</a:t>
            </a:r>
            <a:endParaRPr lang="en-GB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213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Archimedes spirals drawn by a normal volunteer and patients ...">
            <a:extLst>
              <a:ext uri="{FF2B5EF4-FFF2-40B4-BE49-F238E27FC236}">
                <a16:creationId xmlns:a16="http://schemas.microsoft.com/office/drawing/2014/main" id="{AFFEC515-54B1-79D1-9DB7-09FCB0D937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01"/>
          <a:stretch>
            <a:fillRect/>
          </a:stretch>
        </p:blipFill>
        <p:spPr bwMode="auto">
          <a:xfrm>
            <a:off x="804154" y="2464549"/>
            <a:ext cx="10727531" cy="302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D5E501-0507-210C-567B-832765F404D5}"/>
              </a:ext>
            </a:extLst>
          </p:cNvPr>
          <p:cNvSpPr txBox="1">
            <a:spLocks/>
          </p:cNvSpPr>
          <p:nvPr/>
        </p:nvSpPr>
        <p:spPr>
          <a:xfrm>
            <a:off x="809752" y="-25400"/>
            <a:ext cx="10738104" cy="125272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1 – spiral drawing</a:t>
            </a:r>
            <a:endParaRPr lang="en-GB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17CE4C8F-40CC-CB4B-7F95-FCB976FAA1DA}"/>
              </a:ext>
            </a:extLst>
          </p:cNvPr>
          <p:cNvSpPr/>
          <p:nvPr/>
        </p:nvSpPr>
        <p:spPr>
          <a:xfrm>
            <a:off x="6954982" y="1616363"/>
            <a:ext cx="323273" cy="757381"/>
          </a:xfrm>
          <a:prstGeom prst="downArrow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900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9748C-0C15-6CB5-130E-E551DBA72E4B}"/>
              </a:ext>
            </a:extLst>
          </p:cNvPr>
          <p:cNvSpPr txBox="1">
            <a:spLocks/>
          </p:cNvSpPr>
          <p:nvPr/>
        </p:nvSpPr>
        <p:spPr>
          <a:xfrm>
            <a:off x="809752" y="-25400"/>
            <a:ext cx="10738104" cy="125272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1</a:t>
            </a:r>
            <a:endParaRPr lang="en-GB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5FFC93-8311-90DA-C9D0-847FC698C21D}"/>
              </a:ext>
            </a:extLst>
          </p:cNvPr>
          <p:cNvSpPr txBox="1"/>
          <p:nvPr/>
        </p:nvSpPr>
        <p:spPr>
          <a:xfrm>
            <a:off x="758951" y="1858261"/>
            <a:ext cx="2258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accent6">
                    <a:lumMod val="75000"/>
                  </a:schemeClr>
                </a:solidFill>
              </a:rPr>
              <a:t>Diagnosis?  </a:t>
            </a:r>
            <a:endParaRPr lang="en-GB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9C2D26-89D1-C5EA-CC68-0CBB0D5A8F97}"/>
              </a:ext>
            </a:extLst>
          </p:cNvPr>
          <p:cNvSpPr txBox="1"/>
          <p:nvPr/>
        </p:nvSpPr>
        <p:spPr>
          <a:xfrm>
            <a:off x="828040" y="4681818"/>
            <a:ext cx="10177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Symptomatic. Beta-blockers or anti-epileptic medications (primidone, topiramate, gabapentin, clonazepam). Possibility of surgery or US-thalamotomy in resistant cases associated with significant disability.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B08C59-4E55-DF91-8379-7CC283CCC699}"/>
              </a:ext>
            </a:extLst>
          </p:cNvPr>
          <p:cNvSpPr txBox="1"/>
          <p:nvPr/>
        </p:nvSpPr>
        <p:spPr>
          <a:xfrm>
            <a:off x="782320" y="3020894"/>
            <a:ext cx="30764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chemeClr val="accent6">
                    <a:lumMod val="75000"/>
                  </a:schemeClr>
                </a:solidFill>
              </a:rPr>
              <a:t>Any tests needed?</a:t>
            </a:r>
            <a:endParaRPr lang="en-GB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AD567E-B58E-3BBB-8C1D-CC9EDF354468}"/>
              </a:ext>
            </a:extLst>
          </p:cNvPr>
          <p:cNvSpPr txBox="1"/>
          <p:nvPr/>
        </p:nvSpPr>
        <p:spPr>
          <a:xfrm>
            <a:off x="815848" y="4233998"/>
            <a:ext cx="30764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chemeClr val="accent6">
                    <a:lumMod val="75000"/>
                  </a:schemeClr>
                </a:solidFill>
              </a:rPr>
              <a:t>Treatment?</a:t>
            </a:r>
            <a:endParaRPr lang="en-GB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D47BE9-1E73-D4C6-6422-713EA93C0831}"/>
              </a:ext>
            </a:extLst>
          </p:cNvPr>
          <p:cNvSpPr txBox="1"/>
          <p:nvPr/>
        </p:nvSpPr>
        <p:spPr>
          <a:xfrm>
            <a:off x="786384" y="2391663"/>
            <a:ext cx="5093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Essential Tremor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BD77C5-A46D-19D1-5E77-CB47FA24ED35}"/>
              </a:ext>
            </a:extLst>
          </p:cNvPr>
          <p:cNvSpPr txBox="1"/>
          <p:nvPr/>
        </p:nvSpPr>
        <p:spPr>
          <a:xfrm>
            <a:off x="809752" y="3536158"/>
            <a:ext cx="4005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No, not in this case</a:t>
            </a:r>
          </a:p>
        </p:txBody>
      </p:sp>
    </p:spTree>
    <p:extLst>
      <p:ext uri="{BB962C8B-B14F-4D97-AF65-F5344CB8AC3E}">
        <p14:creationId xmlns:p14="http://schemas.microsoft.com/office/powerpoint/2010/main" val="1480392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08BBD-94C7-18C8-0ECD-716B6FAF3D3C}"/>
              </a:ext>
            </a:extLst>
          </p:cNvPr>
          <p:cNvSpPr txBox="1">
            <a:spLocks/>
          </p:cNvSpPr>
          <p:nvPr/>
        </p:nvSpPr>
        <p:spPr>
          <a:xfrm>
            <a:off x="675640" y="142240"/>
            <a:ext cx="10738104" cy="125272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2 - Headache</a:t>
            </a:r>
            <a:endParaRPr lang="en-GB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95CD3A-6F6F-57DE-E406-77CB8259EAFD}"/>
              </a:ext>
            </a:extLst>
          </p:cNvPr>
          <p:cNvSpPr txBox="1"/>
          <p:nvPr/>
        </p:nvSpPr>
        <p:spPr>
          <a:xfrm>
            <a:off x="825916" y="1597983"/>
            <a:ext cx="10972800" cy="230832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y-o man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Problem: sudden onset of headache, associated with vomiting and photophobia 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GP refers to ED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5890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00823-1785-1B16-18A7-1F13E8C1CC3F}"/>
              </a:ext>
            </a:extLst>
          </p:cNvPr>
          <p:cNvSpPr txBox="1">
            <a:spLocks/>
          </p:cNvSpPr>
          <p:nvPr/>
        </p:nvSpPr>
        <p:spPr>
          <a:xfrm>
            <a:off x="675640" y="142240"/>
            <a:ext cx="10738104" cy="125272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2 – History &amp; Examination</a:t>
            </a:r>
            <a:endParaRPr lang="en-GB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1BE25D-6AD7-0DD3-4028-CEE4F013B5F8}"/>
              </a:ext>
            </a:extLst>
          </p:cNvPr>
          <p:cNvSpPr txBox="1"/>
          <p:nvPr/>
        </p:nvSpPr>
        <p:spPr>
          <a:xfrm>
            <a:off x="726948" y="1477818"/>
            <a:ext cx="1073810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u="sng" dirty="0">
                <a:latin typeface="Arial" panose="020B0604020202020204" pitchFamily="34" charset="0"/>
                <a:cs typeface="Arial" panose="020B0604020202020204" pitchFamily="34" charset="0"/>
              </a:rPr>
              <a:t>HPC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Headache started while sitting at his desk, in work, 8 hours ago.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Pain reached maximum intensity (10/10) within 1 minute. Felt as if he had been hit on the back of the head with a hammer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Headache is still present, improved with painkillers (8/10).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Vomited several times, could not tolerate light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Vision was blurred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16FD62-F6F3-465B-B7B7-D7250D376A5F}"/>
              </a:ext>
            </a:extLst>
          </p:cNvPr>
          <p:cNvSpPr txBox="1"/>
          <p:nvPr/>
        </p:nvSpPr>
        <p:spPr>
          <a:xfrm>
            <a:off x="726948" y="3490584"/>
            <a:ext cx="10738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PMH: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Infrequent (2-3 /year) Migraine with visual aura. Asthma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AE7278-9760-D22B-5CC1-10BF0D7938D9}"/>
              </a:ext>
            </a:extLst>
          </p:cNvPr>
          <p:cNvSpPr txBox="1"/>
          <p:nvPr/>
        </p:nvSpPr>
        <p:spPr>
          <a:xfrm>
            <a:off x="726948" y="3897756"/>
            <a:ext cx="10738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DH: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Inhalers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07CD10-A4AD-6CE6-9337-7EC96D08DBD1}"/>
              </a:ext>
            </a:extLst>
          </p:cNvPr>
          <p:cNvSpPr txBox="1"/>
          <p:nvPr/>
        </p:nvSpPr>
        <p:spPr>
          <a:xfrm>
            <a:off x="726948" y="4261708"/>
            <a:ext cx="10738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SH: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Architect. Social smoker. Alcohol at weekends. Used recreational cocaine 2 weeks ago.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03C548-0286-EBBF-6545-6E232D300B82}"/>
              </a:ext>
            </a:extLst>
          </p:cNvPr>
          <p:cNvSpPr txBox="1"/>
          <p:nvPr/>
        </p:nvSpPr>
        <p:spPr>
          <a:xfrm>
            <a:off x="726948" y="4622959"/>
            <a:ext cx="10738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FH: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Maternal uncle had intracerebral haemorrhage.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56AC3D-4646-7B8C-05F7-57197BC612A6}"/>
              </a:ext>
            </a:extLst>
          </p:cNvPr>
          <p:cNvSpPr txBox="1"/>
          <p:nvPr/>
        </p:nvSpPr>
        <p:spPr>
          <a:xfrm>
            <a:off x="675640" y="5184837"/>
            <a:ext cx="107381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u="sng" dirty="0">
                <a:latin typeface="Arial" panose="020B0604020202020204" pitchFamily="34" charset="0"/>
                <a:cs typeface="Arial" panose="020B0604020202020204" pitchFamily="34" charset="0"/>
              </a:rPr>
              <a:t>Examination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severe photophobia, but no obvious swelling of optic discs. No VFs deficits. No focal neurological deficits. No nuchal rigidity. Apyrexial.</a:t>
            </a:r>
          </a:p>
        </p:txBody>
      </p:sp>
    </p:spTree>
    <p:extLst>
      <p:ext uri="{BB962C8B-B14F-4D97-AF65-F5344CB8AC3E}">
        <p14:creationId xmlns:p14="http://schemas.microsoft.com/office/powerpoint/2010/main" val="30264901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838DA-A552-A691-CBDC-53DAF804E816}"/>
              </a:ext>
            </a:extLst>
          </p:cNvPr>
          <p:cNvSpPr txBox="1">
            <a:spLocks/>
          </p:cNvSpPr>
          <p:nvPr/>
        </p:nvSpPr>
        <p:spPr>
          <a:xfrm>
            <a:off x="675640" y="-254921"/>
            <a:ext cx="10738104" cy="125272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2</a:t>
            </a:r>
            <a:endParaRPr lang="en-GB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E172AF-E16D-5379-8E55-C082742CC895}"/>
              </a:ext>
            </a:extLst>
          </p:cNvPr>
          <p:cNvSpPr txBox="1"/>
          <p:nvPr/>
        </p:nvSpPr>
        <p:spPr>
          <a:xfrm>
            <a:off x="758951" y="1230194"/>
            <a:ext cx="2258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accent6">
                    <a:lumMod val="75000"/>
                  </a:schemeClr>
                </a:solidFill>
              </a:rPr>
              <a:t>Impression?  </a:t>
            </a:r>
            <a:endParaRPr lang="en-GB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683AD7-F955-CC01-4A6F-AC4CB4348D66}"/>
              </a:ext>
            </a:extLst>
          </p:cNvPr>
          <p:cNvSpPr txBox="1"/>
          <p:nvPr/>
        </p:nvSpPr>
        <p:spPr>
          <a:xfrm>
            <a:off x="782320" y="2124970"/>
            <a:ext cx="30764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chemeClr val="accent6">
                    <a:lumMod val="75000"/>
                  </a:schemeClr>
                </a:solidFill>
              </a:rPr>
              <a:t>Any tests needed?</a:t>
            </a:r>
            <a:endParaRPr lang="en-GB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FF1EB4-0BA1-B236-1DF6-22393713E4F6}"/>
              </a:ext>
            </a:extLst>
          </p:cNvPr>
          <p:cNvSpPr txBox="1"/>
          <p:nvPr/>
        </p:nvSpPr>
        <p:spPr>
          <a:xfrm>
            <a:off x="815848" y="3014803"/>
            <a:ext cx="30764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chemeClr val="accent6">
                    <a:lumMod val="75000"/>
                  </a:schemeClr>
                </a:solidFill>
              </a:rPr>
              <a:t>Management?</a:t>
            </a:r>
            <a:endParaRPr lang="en-GB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77F794-CD66-EAB4-FD05-024E0C8DDAAE}"/>
              </a:ext>
            </a:extLst>
          </p:cNvPr>
          <p:cNvSpPr txBox="1"/>
          <p:nvPr/>
        </p:nvSpPr>
        <p:spPr>
          <a:xfrm>
            <a:off x="2835564" y="1339275"/>
            <a:ext cx="43410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Thunderclap headache (TCH)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EEBB69-5372-1362-9ADF-BAF548F9F0D3}"/>
              </a:ext>
            </a:extLst>
          </p:cNvPr>
          <p:cNvSpPr txBox="1"/>
          <p:nvPr/>
        </p:nvSpPr>
        <p:spPr>
          <a:xfrm>
            <a:off x="3773055" y="2237059"/>
            <a:ext cx="7384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YES.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Urgent CT head, and CSF for xanthochromia if CT head is normal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FE091E-261B-A1FF-2859-5F7106632940}"/>
              </a:ext>
            </a:extLst>
          </p:cNvPr>
          <p:cNvSpPr txBox="1"/>
          <p:nvPr/>
        </p:nvSpPr>
        <p:spPr>
          <a:xfrm>
            <a:off x="3084957" y="3146843"/>
            <a:ext cx="84512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PRIMARY goal: to identify a potential cause for the TCH. If CT head shows blood, or CSF is positive for xanthochromia, urgent referral to NEUROSURGERY for management of Subarachnoid Haemorrhage. CT-angiogram and possibly DSA and treatment of aneurysm, if found, will follow.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If CT head and CSF normal, and symptoms resolving, this is likely to be a primary TCH. Treated with analgesia.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MRI brain with angiogram can be useful to identify possible dissection, pituitary abnormality, CVST, or RCVS in selected cases.</a:t>
            </a:r>
          </a:p>
        </p:txBody>
      </p:sp>
    </p:spTree>
    <p:extLst>
      <p:ext uri="{BB962C8B-B14F-4D97-AF65-F5344CB8AC3E}">
        <p14:creationId xmlns:p14="http://schemas.microsoft.com/office/powerpoint/2010/main" val="156885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31F31-3242-E8D4-5D7E-13B29D63C666}"/>
              </a:ext>
            </a:extLst>
          </p:cNvPr>
          <p:cNvSpPr txBox="1">
            <a:spLocks/>
          </p:cNvSpPr>
          <p:nvPr/>
        </p:nvSpPr>
        <p:spPr>
          <a:xfrm>
            <a:off x="675640" y="225368"/>
            <a:ext cx="10738104" cy="125272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2: conclusions</a:t>
            </a:r>
            <a:endParaRPr lang="en-GB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C77545-9D1A-8CFB-BF88-04B35F6C6424}"/>
              </a:ext>
            </a:extLst>
          </p:cNvPr>
          <p:cNvSpPr txBox="1"/>
          <p:nvPr/>
        </p:nvSpPr>
        <p:spPr>
          <a:xfrm>
            <a:off x="646548" y="1634836"/>
            <a:ext cx="101138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CT head: normal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CSF: xanthochromia negative, 2 WCC, Proteins 0.46, Glucose 3.4 (blood glucose = 6)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15D0D7-B8C8-71D8-4A44-C6A710E48F7C}"/>
              </a:ext>
            </a:extLst>
          </p:cNvPr>
          <p:cNvSpPr txBox="1"/>
          <p:nvPr/>
        </p:nvSpPr>
        <p:spPr>
          <a:xfrm>
            <a:off x="669638" y="2928115"/>
            <a:ext cx="101138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Headache improving with analgesia.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0989BE-4FA2-1EE8-3B67-27876FD754C2}"/>
              </a:ext>
            </a:extLst>
          </p:cNvPr>
          <p:cNvSpPr txBox="1"/>
          <p:nvPr/>
        </p:nvSpPr>
        <p:spPr>
          <a:xfrm>
            <a:off x="637314" y="4012278"/>
            <a:ext cx="1662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Diagnosis: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381415-95B6-6F74-B14A-3051B39BB07C}"/>
              </a:ext>
            </a:extLst>
          </p:cNvPr>
          <p:cNvSpPr txBox="1"/>
          <p:nvPr/>
        </p:nvSpPr>
        <p:spPr>
          <a:xfrm>
            <a:off x="666403" y="4457331"/>
            <a:ext cx="83390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Primary thunderclap headache in patient with migraine.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939495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6CA6B-A7DC-BAB2-4A06-B59C1C62F181}"/>
              </a:ext>
            </a:extLst>
          </p:cNvPr>
          <p:cNvSpPr txBox="1">
            <a:spLocks/>
          </p:cNvSpPr>
          <p:nvPr/>
        </p:nvSpPr>
        <p:spPr>
          <a:xfrm>
            <a:off x="675640" y="142240"/>
            <a:ext cx="10738104" cy="125272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3 – Headache &amp; Visual disturbances</a:t>
            </a:r>
            <a:endParaRPr lang="en-GB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9D96A75-453B-41BC-D08F-7ADB798E3B81}"/>
              </a:ext>
            </a:extLst>
          </p:cNvPr>
          <p:cNvSpPr txBox="1">
            <a:spLocks/>
          </p:cNvSpPr>
          <p:nvPr/>
        </p:nvSpPr>
        <p:spPr>
          <a:xfrm>
            <a:off x="702817" y="3269625"/>
            <a:ext cx="10639438" cy="26282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2"/>
                </a:solidFill>
              </a:rPr>
              <a:t>History</a:t>
            </a:r>
          </a:p>
          <a:p>
            <a:pPr lvl="1"/>
            <a:r>
              <a:rPr lang="en-GB" dirty="0" err="1"/>
              <a:t>Holocranial</a:t>
            </a:r>
            <a:r>
              <a:rPr lang="en-GB" dirty="0"/>
              <a:t>, throbbing headache</a:t>
            </a:r>
          </a:p>
          <a:p>
            <a:pPr lvl="1"/>
            <a:r>
              <a:rPr lang="en-GB" dirty="0"/>
              <a:t>Worse when lying flat, bending forwards and straining</a:t>
            </a:r>
          </a:p>
          <a:p>
            <a:pPr lvl="1"/>
            <a:r>
              <a:rPr lang="en-GB" dirty="0"/>
              <a:t>Transient loss of vision when bending forwards, lasting a few seconds</a:t>
            </a:r>
          </a:p>
          <a:p>
            <a:r>
              <a:rPr lang="en-GB" dirty="0">
                <a:solidFill>
                  <a:schemeClr val="tx2"/>
                </a:solidFill>
              </a:rPr>
              <a:t>PMH</a:t>
            </a:r>
          </a:p>
          <a:p>
            <a:pPr lvl="1"/>
            <a:r>
              <a:rPr lang="en-GB" dirty="0"/>
              <a:t>PCOS- on metformin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FA26C7-EA18-5A28-7FAA-C724C2026D89}"/>
              </a:ext>
            </a:extLst>
          </p:cNvPr>
          <p:cNvSpPr txBox="1"/>
          <p:nvPr/>
        </p:nvSpPr>
        <p:spPr>
          <a:xfrm>
            <a:off x="702817" y="1681127"/>
            <a:ext cx="10639438" cy="120032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GP referral to SDU: </a:t>
            </a:r>
          </a:p>
          <a:p>
            <a:pPr marL="0" indent="0">
              <a:buNone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27F presenting with 1 month history of headache, and 2 days intermittent visual disturbance</a:t>
            </a:r>
          </a:p>
        </p:txBody>
      </p:sp>
    </p:spTree>
    <p:extLst>
      <p:ext uri="{BB962C8B-B14F-4D97-AF65-F5344CB8AC3E}">
        <p14:creationId xmlns:p14="http://schemas.microsoft.com/office/powerpoint/2010/main" val="418009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D95D09D-8E70-731E-44ED-A298256C1887}"/>
              </a:ext>
            </a:extLst>
          </p:cNvPr>
          <p:cNvSpPr txBox="1"/>
          <p:nvPr/>
        </p:nvSpPr>
        <p:spPr>
          <a:xfrm>
            <a:off x="2765001" y="1597572"/>
            <a:ext cx="786032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Bilateral grade 4 optic disc swelling</a:t>
            </a:r>
          </a:p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Bilateral slight restriction of visual fields to confrontation</a:t>
            </a:r>
          </a:p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BP 150/85, HR 85, BMI 45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BA7B507-B071-D49E-298F-3E4FE9054148}"/>
              </a:ext>
            </a:extLst>
          </p:cNvPr>
          <p:cNvSpPr txBox="1">
            <a:spLocks/>
          </p:cNvSpPr>
          <p:nvPr/>
        </p:nvSpPr>
        <p:spPr>
          <a:xfrm>
            <a:off x="675640" y="142240"/>
            <a:ext cx="10738104" cy="125272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3 – </a:t>
            </a:r>
            <a:r>
              <a:rPr lang="en-GB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Assessment &amp; Management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F4D37D-C1CD-10CD-113F-80D875F3D23F}"/>
              </a:ext>
            </a:extLst>
          </p:cNvPr>
          <p:cNvSpPr txBox="1"/>
          <p:nvPr/>
        </p:nvSpPr>
        <p:spPr>
          <a:xfrm>
            <a:off x="638696" y="2762299"/>
            <a:ext cx="22325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Investigations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4FB069-4064-18DD-047A-6448BF569C76}"/>
              </a:ext>
            </a:extLst>
          </p:cNvPr>
          <p:cNvSpPr txBox="1"/>
          <p:nvPr/>
        </p:nvSpPr>
        <p:spPr>
          <a:xfrm>
            <a:off x="675639" y="1597572"/>
            <a:ext cx="19944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Examination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3475D1-A629-1B2D-B694-5C668E81C72A}"/>
              </a:ext>
            </a:extLst>
          </p:cNvPr>
          <p:cNvSpPr txBox="1"/>
          <p:nvPr/>
        </p:nvSpPr>
        <p:spPr>
          <a:xfrm>
            <a:off x="2761861" y="2769226"/>
            <a:ext cx="8576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CT head, CT venogram (normal)</a:t>
            </a:r>
          </a:p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Lumbar puncture: opening pressure 54cmH2O, normal constituents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F8E51E-69D2-29FB-BBAA-B7BF486848BF}"/>
              </a:ext>
            </a:extLst>
          </p:cNvPr>
          <p:cNvSpPr txBox="1"/>
          <p:nvPr/>
        </p:nvSpPr>
        <p:spPr>
          <a:xfrm>
            <a:off x="638695" y="3721367"/>
            <a:ext cx="1901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Diagnosis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0DC0F1-5D59-1512-A483-351D2C65B469}"/>
              </a:ext>
            </a:extLst>
          </p:cNvPr>
          <p:cNvSpPr txBox="1"/>
          <p:nvPr/>
        </p:nvSpPr>
        <p:spPr>
          <a:xfrm>
            <a:off x="2761860" y="3721367"/>
            <a:ext cx="66290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Idiopathic intracranial hypertension (IIH)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6BFA3C-C80D-57F8-4921-12C2AF8FA28D}"/>
              </a:ext>
            </a:extLst>
          </p:cNvPr>
          <p:cNvSpPr txBox="1"/>
          <p:nvPr/>
        </p:nvSpPr>
        <p:spPr>
          <a:xfrm>
            <a:off x="657166" y="4361625"/>
            <a:ext cx="20128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C2C862-0C82-63A2-5864-D9A1EA812780}"/>
              </a:ext>
            </a:extLst>
          </p:cNvPr>
          <p:cNvSpPr txBox="1"/>
          <p:nvPr/>
        </p:nvSpPr>
        <p:spPr>
          <a:xfrm>
            <a:off x="2732206" y="4389333"/>
            <a:ext cx="85760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Urgent Ophthalmology assessment with OCT and Humphreys’ VFs </a:t>
            </a:r>
          </a:p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Urgent CSF diversion if vision is at risk (Neurosurgery)</a:t>
            </a:r>
          </a:p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Acetazolamide</a:t>
            </a:r>
          </a:p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Weight loss </a:t>
            </a:r>
          </a:p>
        </p:txBody>
      </p:sp>
    </p:spTree>
    <p:extLst>
      <p:ext uri="{BB962C8B-B14F-4D97-AF65-F5344CB8AC3E}">
        <p14:creationId xmlns:p14="http://schemas.microsoft.com/office/powerpoint/2010/main" val="4019396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9D67B5-E28D-9397-684D-03D13D4742CC}"/>
              </a:ext>
            </a:extLst>
          </p:cNvPr>
          <p:cNvSpPr txBox="1"/>
          <p:nvPr/>
        </p:nvSpPr>
        <p:spPr>
          <a:xfrm>
            <a:off x="777240" y="576072"/>
            <a:ext cx="10789920" cy="132343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What do you think is the most important part of the neurological assessment?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80BE89-AF12-DED6-52E5-6FF03F19EDD6}"/>
              </a:ext>
            </a:extLst>
          </p:cNvPr>
          <p:cNvSpPr txBox="1"/>
          <p:nvPr/>
        </p:nvSpPr>
        <p:spPr>
          <a:xfrm>
            <a:off x="873760" y="2478024"/>
            <a:ext cx="1047496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The History-taking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The neurological examination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The tests: “neurologists always request MRI and Spinal Fluid, no matter what…”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Or … else?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78DFCA7-77BF-F0DC-751A-338FAB482E6B}"/>
              </a:ext>
            </a:extLst>
          </p:cNvPr>
          <p:cNvCxnSpPr>
            <a:cxnSpLocks/>
          </p:cNvCxnSpPr>
          <p:nvPr/>
        </p:nvCxnSpPr>
        <p:spPr>
          <a:xfrm>
            <a:off x="310896" y="-18288"/>
            <a:ext cx="0" cy="690372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A73E29C8-2849-99E1-7355-BB5B78E33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1104" cy="6873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2002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652A2-7DF7-A49D-3913-5E675007A970}"/>
              </a:ext>
            </a:extLst>
          </p:cNvPr>
          <p:cNvSpPr txBox="1">
            <a:spLocks/>
          </p:cNvSpPr>
          <p:nvPr/>
        </p:nvSpPr>
        <p:spPr>
          <a:xfrm>
            <a:off x="466344" y="0"/>
            <a:ext cx="11036808" cy="139496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4: gait issues and dizziness</a:t>
            </a:r>
            <a:endParaRPr lang="en-GB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EE8AD8-3073-A503-3AEB-B3A1FD787892}"/>
              </a:ext>
            </a:extLst>
          </p:cNvPr>
          <p:cNvSpPr txBox="1"/>
          <p:nvPr/>
        </p:nvSpPr>
        <p:spPr>
          <a:xfrm>
            <a:off x="530352" y="1819656"/>
            <a:ext cx="11274552" cy="267765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 referral: 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 y-o lady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Problem: dizziness </a:t>
            </a:r>
            <a:r>
              <a:rPr lang="en-GB" sz="2400" dirty="0"/>
              <a:t>- not vertigo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Examination: Normal apart wide base gait, and finger-nose test over-shooting. Blood pressure 174/106, pulse 74 normal. 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/>
              <a:t>Cause?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2421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B527D92-4EC9-E0D3-47B2-9F936A5371CD}"/>
              </a:ext>
            </a:extLst>
          </p:cNvPr>
          <p:cNvSpPr txBox="1">
            <a:spLocks/>
          </p:cNvSpPr>
          <p:nvPr/>
        </p:nvSpPr>
        <p:spPr>
          <a:xfrm>
            <a:off x="768096" y="-36576"/>
            <a:ext cx="11036808" cy="120294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4: History</a:t>
            </a:r>
            <a:endParaRPr lang="en-GB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1706BB-9E81-81F2-3652-5668FE094024}"/>
              </a:ext>
            </a:extLst>
          </p:cNvPr>
          <p:cNvSpPr txBox="1"/>
          <p:nvPr/>
        </p:nvSpPr>
        <p:spPr>
          <a:xfrm>
            <a:off x="758952" y="1426464"/>
            <a:ext cx="104333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Twelve months history of balance problems: she needs assistance now when having a shower, and she has had a few falls. 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No problems with speech, swallowing, urinary function, memory or behaviour. She sleeps well. 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PMH: Hypertension since age 30. Previous history of depression.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DH: Amlodipine and Candesartan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SH: used to work in a shop. Does not smoke, does not drink alcohol, does not take any recreational drugs.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FH: no neurological conditions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1883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374968-BF58-94C1-E51B-A129BA45D7A9}"/>
              </a:ext>
            </a:extLst>
          </p:cNvPr>
          <p:cNvSpPr txBox="1"/>
          <p:nvPr/>
        </p:nvSpPr>
        <p:spPr>
          <a:xfrm>
            <a:off x="978408" y="1518640"/>
            <a:ext cx="10707624" cy="4455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Nystagmus towards the right side.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Normal eye movements, normal other cranial nerves and visual fields. 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Subtle “scanned type” dysarthria - but no recent changes.  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Gait ataxia, and unable to walk in tandem. Romberg negative. 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Power  and sensation preserved on four limbs. 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Coordination reduced in both arms and legs. 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Normal TRs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Plantar responses in flexion.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4D92B1D-5021-5F3B-9EEC-38B2FDD2231C}"/>
              </a:ext>
            </a:extLst>
          </p:cNvPr>
          <p:cNvSpPr txBox="1">
            <a:spLocks/>
          </p:cNvSpPr>
          <p:nvPr/>
        </p:nvSpPr>
        <p:spPr>
          <a:xfrm>
            <a:off x="978408" y="27432"/>
            <a:ext cx="11036808" cy="120294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4: Examination</a:t>
            </a:r>
            <a:endParaRPr lang="en-GB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0070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AFD5C-5C10-5C58-D2FC-5F200A5BCE02}"/>
              </a:ext>
            </a:extLst>
          </p:cNvPr>
          <p:cNvSpPr txBox="1">
            <a:spLocks/>
          </p:cNvSpPr>
          <p:nvPr/>
        </p:nvSpPr>
        <p:spPr>
          <a:xfrm>
            <a:off x="849098" y="-9512"/>
            <a:ext cx="11036808" cy="120294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4: Impressions?</a:t>
            </a:r>
            <a:endParaRPr lang="en-GB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67A15C-13F0-4633-A9D9-DF50386E4123}"/>
              </a:ext>
            </a:extLst>
          </p:cNvPr>
          <p:cNvSpPr txBox="1"/>
          <p:nvPr/>
        </p:nvSpPr>
        <p:spPr>
          <a:xfrm>
            <a:off x="1013690" y="3688811"/>
            <a:ext cx="1070762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Vascular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Inflammatory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Neuro-degenerative (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MSAc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Neoplastic and Paraneoplastic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Genetic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3C3A4F-D7DA-6BD5-EFD6-E8693A45DDD8}"/>
              </a:ext>
            </a:extLst>
          </p:cNvPr>
          <p:cNvSpPr txBox="1"/>
          <p:nvPr/>
        </p:nvSpPr>
        <p:spPr>
          <a:xfrm>
            <a:off x="978408" y="161007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Cerebellar ataxia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7DEA63-0D3C-A3F9-4237-A0793B9B688E}"/>
              </a:ext>
            </a:extLst>
          </p:cNvPr>
          <p:cNvSpPr txBox="1"/>
          <p:nvPr/>
        </p:nvSpPr>
        <p:spPr>
          <a:xfrm>
            <a:off x="1013690" y="331947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DDx: </a:t>
            </a:r>
          </a:p>
        </p:txBody>
      </p:sp>
    </p:spTree>
    <p:extLst>
      <p:ext uri="{BB962C8B-B14F-4D97-AF65-F5344CB8AC3E}">
        <p14:creationId xmlns:p14="http://schemas.microsoft.com/office/powerpoint/2010/main" val="421040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AC2E3-F21E-9DB3-C8A5-C87E0F1A6E0D}"/>
              </a:ext>
            </a:extLst>
          </p:cNvPr>
          <p:cNvSpPr txBox="1">
            <a:spLocks/>
          </p:cNvSpPr>
          <p:nvPr/>
        </p:nvSpPr>
        <p:spPr>
          <a:xfrm>
            <a:off x="978408" y="27432"/>
            <a:ext cx="11036808" cy="120294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4: </a:t>
            </a:r>
            <a:r>
              <a:rPr lang="en-GB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and tests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6B67B9-8D27-8DEA-B9D3-524B5C842493}"/>
              </a:ext>
            </a:extLst>
          </p:cNvPr>
          <p:cNvSpPr txBox="1"/>
          <p:nvPr/>
        </p:nvSpPr>
        <p:spPr>
          <a:xfrm>
            <a:off x="923636" y="2881620"/>
            <a:ext cx="107076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u="sng" dirty="0">
                <a:latin typeface="Arial" panose="020B0604020202020204" pitchFamily="34" charset="0"/>
                <a:cs typeface="Arial" panose="020B0604020202020204" pitchFamily="34" charset="0"/>
              </a:rPr>
              <a:t>BP in clinic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Lying:  			194/106 mmHg, 85 heart beats per minute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1 minute standing: 		158/109,107 bpm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2½ minutes standing: 	163/111,105 bpm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EE9D00-93CF-734E-1EB8-CF46B2F5F928}"/>
              </a:ext>
            </a:extLst>
          </p:cNvPr>
          <p:cNvSpPr txBox="1"/>
          <p:nvPr/>
        </p:nvSpPr>
        <p:spPr>
          <a:xfrm>
            <a:off x="923639" y="1636407"/>
            <a:ext cx="101784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Progression of symptoms:  Postural Instability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				 Urinary urgency</a:t>
            </a:r>
          </a:p>
        </p:txBody>
      </p:sp>
    </p:spTree>
    <p:extLst>
      <p:ext uri="{BB962C8B-B14F-4D97-AF65-F5344CB8AC3E}">
        <p14:creationId xmlns:p14="http://schemas.microsoft.com/office/powerpoint/2010/main" val="37389790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26F6D1B-386A-9553-C70E-848C305C87DB}"/>
              </a:ext>
            </a:extLst>
          </p:cNvPr>
          <p:cNvSpPr txBox="1"/>
          <p:nvPr/>
        </p:nvSpPr>
        <p:spPr>
          <a:xfrm>
            <a:off x="645899" y="1674059"/>
            <a:ext cx="10707624" cy="4352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u="sng" dirty="0">
                <a:latin typeface="Arial" panose="020B0604020202020204" pitchFamily="34" charset="0"/>
                <a:cs typeface="Arial" panose="020B0604020202020204" pitchFamily="34" charset="0"/>
              </a:rPr>
              <a:t>MRI brain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Cerebellar atrophy,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dirty="0"/>
              <a:t>ontine atrophy with “hot cross bun” sign, and “bright” cerebellar peduncles</a:t>
            </a:r>
          </a:p>
          <a:p>
            <a:pPr>
              <a:lnSpc>
                <a:spcPct val="150000"/>
              </a:lnSpc>
            </a:pPr>
            <a:r>
              <a:rPr lang="en-GB" sz="2800" u="sng" dirty="0">
                <a:latin typeface="Arial" panose="020B0604020202020204" pitchFamily="34" charset="0"/>
                <a:cs typeface="Arial" panose="020B0604020202020204" pitchFamily="34" charset="0"/>
              </a:rPr>
              <a:t>CSF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Normal</a:t>
            </a:r>
          </a:p>
          <a:p>
            <a:pPr>
              <a:lnSpc>
                <a:spcPct val="150000"/>
              </a:lnSpc>
            </a:pPr>
            <a:r>
              <a:rPr lang="en-GB" sz="2800" u="sng" dirty="0">
                <a:latin typeface="Arial" panose="020B0604020202020204" pitchFamily="34" charset="0"/>
                <a:cs typeface="Arial" panose="020B0604020202020204" pitchFamily="34" charset="0"/>
              </a:rPr>
              <a:t>Bloods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all normal, including vasculitis, paraneoplastic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Genetic tests – negative</a:t>
            </a:r>
          </a:p>
          <a:p>
            <a:pPr>
              <a:lnSpc>
                <a:spcPct val="150000"/>
              </a:lnSpc>
            </a:pPr>
            <a:r>
              <a:rPr lang="en-GB" sz="2800" u="sng" dirty="0">
                <a:latin typeface="Arial" panose="020B0604020202020204" pitchFamily="34" charset="0"/>
                <a:cs typeface="Arial" panose="020B0604020202020204" pitchFamily="34" charset="0"/>
              </a:rPr>
              <a:t>CT TAP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no malignancy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3F4B86D-AF87-65E1-F053-32C3E0D4CAE5}"/>
              </a:ext>
            </a:extLst>
          </p:cNvPr>
          <p:cNvSpPr txBox="1">
            <a:spLocks/>
          </p:cNvSpPr>
          <p:nvPr/>
        </p:nvSpPr>
        <p:spPr>
          <a:xfrm>
            <a:off x="608952" y="27432"/>
            <a:ext cx="11036808" cy="120294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4: </a:t>
            </a:r>
            <a:r>
              <a:rPr lang="en-GB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tests</a:t>
            </a:r>
          </a:p>
        </p:txBody>
      </p:sp>
    </p:spTree>
    <p:extLst>
      <p:ext uri="{BB962C8B-B14F-4D97-AF65-F5344CB8AC3E}">
        <p14:creationId xmlns:p14="http://schemas.microsoft.com/office/powerpoint/2010/main" val="40231360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BCDB316-D2C9-6500-DFC9-6F185509B42A}"/>
              </a:ext>
            </a:extLst>
          </p:cNvPr>
          <p:cNvSpPr txBox="1"/>
          <p:nvPr/>
        </p:nvSpPr>
        <p:spPr>
          <a:xfrm>
            <a:off x="507354" y="1601155"/>
            <a:ext cx="10707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7A4D254-DD66-792D-C9F0-6D7F49AE497D}"/>
              </a:ext>
            </a:extLst>
          </p:cNvPr>
          <p:cNvSpPr txBox="1">
            <a:spLocks/>
          </p:cNvSpPr>
          <p:nvPr/>
        </p:nvSpPr>
        <p:spPr>
          <a:xfrm>
            <a:off x="507354" y="92746"/>
            <a:ext cx="11036808" cy="120294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4: brain MRI</a:t>
            </a:r>
            <a:endParaRPr lang="en-GB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79009D-317F-92DF-D519-44E8087B49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148" r="4344"/>
          <a:stretch>
            <a:fillRect/>
          </a:stretch>
        </p:blipFill>
        <p:spPr>
          <a:xfrm>
            <a:off x="5539983" y="1028138"/>
            <a:ext cx="5191125" cy="54578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2D6A685-11E5-5F04-1DBE-A988BCE6CE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695" r="10635" b="2206"/>
          <a:stretch>
            <a:fillRect/>
          </a:stretch>
        </p:blipFill>
        <p:spPr>
          <a:xfrm>
            <a:off x="507354" y="1601155"/>
            <a:ext cx="4304121" cy="4885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09394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24A32A9-AD7C-402F-E817-509DD3FF1E37}"/>
              </a:ext>
            </a:extLst>
          </p:cNvPr>
          <p:cNvSpPr txBox="1">
            <a:spLocks/>
          </p:cNvSpPr>
          <p:nvPr/>
        </p:nvSpPr>
        <p:spPr>
          <a:xfrm>
            <a:off x="978408" y="27432"/>
            <a:ext cx="11036808" cy="120294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4: Diagnosis?</a:t>
            </a:r>
            <a:endParaRPr lang="en-GB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46C224-3021-20C2-208B-8C0E19195F68}"/>
              </a:ext>
            </a:extLst>
          </p:cNvPr>
          <p:cNvSpPr txBox="1"/>
          <p:nvPr/>
        </p:nvSpPr>
        <p:spPr>
          <a:xfrm>
            <a:off x="758951" y="2381481"/>
            <a:ext cx="10707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MSA-c – neurodegenerative disorder, alpha-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synucleinopathy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A9D2F0-F57C-F443-6C09-8E20DF0DE43C}"/>
              </a:ext>
            </a:extLst>
          </p:cNvPr>
          <p:cNvSpPr txBox="1"/>
          <p:nvPr/>
        </p:nvSpPr>
        <p:spPr>
          <a:xfrm>
            <a:off x="758951" y="1858261"/>
            <a:ext cx="2258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accent6">
                    <a:lumMod val="75000"/>
                  </a:schemeClr>
                </a:solidFill>
              </a:rPr>
              <a:t>Diagnosis?  </a:t>
            </a:r>
            <a:endParaRPr lang="en-GB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474E1A-C2EB-378F-22EF-8ADB78CE4854}"/>
              </a:ext>
            </a:extLst>
          </p:cNvPr>
          <p:cNvSpPr txBox="1"/>
          <p:nvPr/>
        </p:nvSpPr>
        <p:spPr>
          <a:xfrm>
            <a:off x="806612" y="4507955"/>
            <a:ext cx="30764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chemeClr val="accent6">
                    <a:lumMod val="75000"/>
                  </a:schemeClr>
                </a:solidFill>
              </a:rPr>
              <a:t>Management?</a:t>
            </a:r>
            <a:endParaRPr lang="en-GB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597C4D-3D6F-5F0D-512D-DA3AF27E0728}"/>
              </a:ext>
            </a:extLst>
          </p:cNvPr>
          <p:cNvSpPr txBox="1"/>
          <p:nvPr/>
        </p:nvSpPr>
        <p:spPr>
          <a:xfrm>
            <a:off x="797376" y="3162582"/>
            <a:ext cx="30764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chemeClr val="accent6">
                    <a:lumMod val="75000"/>
                  </a:schemeClr>
                </a:solidFill>
              </a:rPr>
              <a:t>Treatment?</a:t>
            </a:r>
            <a:endParaRPr lang="en-GB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90BFAF-18F2-0A85-FADC-1F1B0B07D8C9}"/>
              </a:ext>
            </a:extLst>
          </p:cNvPr>
          <p:cNvSpPr txBox="1"/>
          <p:nvPr/>
        </p:nvSpPr>
        <p:spPr>
          <a:xfrm>
            <a:off x="763571" y="3697671"/>
            <a:ext cx="10707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No specific treatment available. Individual symptoms are treated.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BE3B71-026F-74FD-4EC9-40529603E325}"/>
              </a:ext>
            </a:extLst>
          </p:cNvPr>
          <p:cNvSpPr txBox="1"/>
          <p:nvPr/>
        </p:nvSpPr>
        <p:spPr>
          <a:xfrm>
            <a:off x="832841" y="5004616"/>
            <a:ext cx="10707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Supportive.</a:t>
            </a:r>
          </a:p>
          <a:p>
            <a:r>
              <a:rPr lang="en-GB" sz="2400" dirty="0"/>
              <a:t>https://www.msatrust.org.uk/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30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3D5EB-09CA-D665-7B54-9B054B140180}"/>
              </a:ext>
            </a:extLst>
          </p:cNvPr>
          <p:cNvSpPr txBox="1">
            <a:spLocks/>
          </p:cNvSpPr>
          <p:nvPr/>
        </p:nvSpPr>
        <p:spPr>
          <a:xfrm>
            <a:off x="608952" y="27432"/>
            <a:ext cx="11036808" cy="120294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5: </a:t>
            </a:r>
            <a:r>
              <a:rPr lang="en-GB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Blackout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EB01B1-CCC0-F450-50F8-4ECD6ED13002}"/>
              </a:ext>
            </a:extLst>
          </p:cNvPr>
          <p:cNvSpPr txBox="1"/>
          <p:nvPr/>
        </p:nvSpPr>
        <p:spPr>
          <a:xfrm>
            <a:off x="714522" y="2136338"/>
            <a:ext cx="10427854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HPC: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Two  months ago, while sitting, watching TV with her mother. Stopped talking and became vacant. Her breathing changed, she became rigid, her eyes rolled backward and she was unresponsive for a few minutes. She bit her tongue, but she was not incontinent of urine. She recovered in approximately 10 minutes. No identified triggers. Well ever since. 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PMH: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asthma. No h/o meningitis or febrile convulsions. Born at term, via C-Section.</a:t>
            </a:r>
          </a:p>
          <a:p>
            <a:r>
              <a:rPr lang="en-GB" sz="2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DH</a:t>
            </a:r>
            <a:r>
              <a:rPr lang="en-GB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Nil</a:t>
            </a:r>
          </a:p>
          <a:p>
            <a:r>
              <a:rPr lang="en-GB" sz="2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not smoking, no alcohol, no recreational drugs. </a:t>
            </a:r>
          </a:p>
          <a:p>
            <a:r>
              <a:rPr lang="en-GB" sz="2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FH: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seizures in paternal grandmother and in one of her maternal aunts. 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Neurological Examination: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Normal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4DA8BD-7882-D47F-52B5-6EAC7BD94001}"/>
              </a:ext>
            </a:extLst>
          </p:cNvPr>
          <p:cNvSpPr txBox="1"/>
          <p:nvPr/>
        </p:nvSpPr>
        <p:spPr>
          <a:xfrm>
            <a:off x="720439" y="1468580"/>
            <a:ext cx="10427854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20 y-o woman. GP referral to clinic. Blackout: seizure?</a:t>
            </a:r>
          </a:p>
        </p:txBody>
      </p:sp>
    </p:spTree>
    <p:extLst>
      <p:ext uri="{BB962C8B-B14F-4D97-AF65-F5344CB8AC3E}">
        <p14:creationId xmlns:p14="http://schemas.microsoft.com/office/powerpoint/2010/main" val="31384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201A8-6354-37CE-E537-0BC77E3B7AA1}"/>
              </a:ext>
            </a:extLst>
          </p:cNvPr>
          <p:cNvSpPr txBox="1">
            <a:spLocks/>
          </p:cNvSpPr>
          <p:nvPr/>
        </p:nvSpPr>
        <p:spPr>
          <a:xfrm>
            <a:off x="608952" y="0"/>
            <a:ext cx="11036808" cy="123037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5: </a:t>
            </a:r>
            <a:r>
              <a:rPr lang="en-GB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Impressions &amp; Management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F832B8-8FB9-38D3-3675-AED0F509C407}"/>
              </a:ext>
            </a:extLst>
          </p:cNvPr>
          <p:cNvSpPr txBox="1"/>
          <p:nvPr/>
        </p:nvSpPr>
        <p:spPr>
          <a:xfrm>
            <a:off x="758951" y="1858261"/>
            <a:ext cx="2258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Diagnosis?  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B8533D-9D69-B93D-042A-EDDC1B0090F8}"/>
              </a:ext>
            </a:extLst>
          </p:cNvPr>
          <p:cNvSpPr txBox="1"/>
          <p:nvPr/>
        </p:nvSpPr>
        <p:spPr>
          <a:xfrm>
            <a:off x="806612" y="4083087"/>
            <a:ext cx="30764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Management?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3ED543-6467-2ACF-8362-D5C1D052220F}"/>
              </a:ext>
            </a:extLst>
          </p:cNvPr>
          <p:cNvSpPr txBox="1"/>
          <p:nvPr/>
        </p:nvSpPr>
        <p:spPr>
          <a:xfrm>
            <a:off x="788232" y="2783155"/>
            <a:ext cx="30764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Treatment?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5047C8-7475-0E17-60A0-94C3864A91DA}"/>
              </a:ext>
            </a:extLst>
          </p:cNvPr>
          <p:cNvSpPr txBox="1"/>
          <p:nvPr/>
        </p:nvSpPr>
        <p:spPr>
          <a:xfrm>
            <a:off x="2798618" y="1903151"/>
            <a:ext cx="67517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Epileptic Seizure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6650F7-C96E-0C95-F3C5-CFFE05850F0F}"/>
              </a:ext>
            </a:extLst>
          </p:cNvPr>
          <p:cNvSpPr txBox="1"/>
          <p:nvPr/>
        </p:nvSpPr>
        <p:spPr>
          <a:xfrm>
            <a:off x="815756" y="3300109"/>
            <a:ext cx="9901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No need for medications at this stage – one isolated seizure does not mean epilepsy.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C186CE-5DA0-BF3B-58C2-9AA084E6E9CA}"/>
              </a:ext>
            </a:extLst>
          </p:cNvPr>
          <p:cNvSpPr txBox="1"/>
          <p:nvPr/>
        </p:nvSpPr>
        <p:spPr>
          <a:xfrm>
            <a:off x="806612" y="4606307"/>
            <a:ext cx="89408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EEG and MRI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Discuss with patient about risk of reoccurrence: advice on risk-avoidance.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Discussion about driving and DVLA 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96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BD6997-6104-1BD5-0245-F14BE57C9F7F}"/>
              </a:ext>
            </a:extLst>
          </p:cNvPr>
          <p:cNvSpPr txBox="1"/>
          <p:nvPr/>
        </p:nvSpPr>
        <p:spPr>
          <a:xfrm>
            <a:off x="777240" y="310896"/>
            <a:ext cx="10789920" cy="7078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What do Neurologists do?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FB60FF-051C-4307-F407-C9AF1BD2B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519" y="1225429"/>
            <a:ext cx="4122590" cy="54986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E9E3E59-A220-F72C-679A-8A11BBE981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" y="0"/>
            <a:ext cx="451104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1B4142D-FBEA-F262-C498-A36733734AE4}"/>
              </a:ext>
            </a:extLst>
          </p:cNvPr>
          <p:cNvSpPr txBox="1"/>
          <p:nvPr/>
        </p:nvSpPr>
        <p:spPr>
          <a:xfrm>
            <a:off x="6003638" y="1730709"/>
            <a:ext cx="5471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They evaluate and manage conditions of the central and peripheral nervous system.</a:t>
            </a:r>
          </a:p>
        </p:txBody>
      </p:sp>
    </p:spTree>
    <p:extLst>
      <p:ext uri="{BB962C8B-B14F-4D97-AF65-F5344CB8AC3E}">
        <p14:creationId xmlns:p14="http://schemas.microsoft.com/office/powerpoint/2010/main" val="345014276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9BD6B-600E-A33D-BDA5-D26D9E87141B}"/>
              </a:ext>
            </a:extLst>
          </p:cNvPr>
          <p:cNvSpPr txBox="1">
            <a:spLocks/>
          </p:cNvSpPr>
          <p:nvPr/>
        </p:nvSpPr>
        <p:spPr>
          <a:xfrm>
            <a:off x="608952" y="0"/>
            <a:ext cx="11036808" cy="123037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5: </a:t>
            </a:r>
            <a:r>
              <a:rPr lang="en-GB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Tests and Diagnosis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D61616-16B8-C02E-1A54-E6CF4C0CCDA9}"/>
              </a:ext>
            </a:extLst>
          </p:cNvPr>
          <p:cNvSpPr txBox="1"/>
          <p:nvPr/>
        </p:nvSpPr>
        <p:spPr>
          <a:xfrm>
            <a:off x="822037" y="1606481"/>
            <a:ext cx="8469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MRI brain with epilepsy protocol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normal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899858-16AD-BD82-0822-42D20162125C}"/>
              </a:ext>
            </a:extLst>
          </p:cNvPr>
          <p:cNvSpPr txBox="1"/>
          <p:nvPr/>
        </p:nvSpPr>
        <p:spPr>
          <a:xfrm>
            <a:off x="822037" y="2047219"/>
            <a:ext cx="96612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EEG: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brief generalised bursts of low-amplitude irregular spike and wave activity, suggestive of Idiopathic Generalised Epilepsy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7903D9-BB96-A2C8-F30A-34F7EC29A7FF}"/>
              </a:ext>
            </a:extLst>
          </p:cNvPr>
          <p:cNvSpPr txBox="1"/>
          <p:nvPr/>
        </p:nvSpPr>
        <p:spPr>
          <a:xfrm>
            <a:off x="822037" y="3591813"/>
            <a:ext cx="9661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Diagnosis: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Idiopathic Generalised Epilepsy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D7C521-C385-F3EE-C054-0FAE7F1069E9}"/>
              </a:ext>
            </a:extLst>
          </p:cNvPr>
          <p:cNvSpPr txBox="1"/>
          <p:nvPr/>
        </p:nvSpPr>
        <p:spPr>
          <a:xfrm>
            <a:off x="826657" y="4241033"/>
            <a:ext cx="96612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Started on antiepileptic medication (lamotrigine)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		  Referred to epilepsy nurses for f/u</a:t>
            </a:r>
          </a:p>
        </p:txBody>
      </p:sp>
    </p:spTree>
    <p:extLst>
      <p:ext uri="{BB962C8B-B14F-4D97-AF65-F5344CB8AC3E}">
        <p14:creationId xmlns:p14="http://schemas.microsoft.com/office/powerpoint/2010/main" val="12860420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25D21EE-E05C-FA66-32B3-4E9B06755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733" y="1423811"/>
            <a:ext cx="8149417" cy="482928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436D35C-F565-9BC8-F18D-031BE77349EB}"/>
              </a:ext>
            </a:extLst>
          </p:cNvPr>
          <p:cNvSpPr txBox="1">
            <a:spLocks/>
          </p:cNvSpPr>
          <p:nvPr/>
        </p:nvSpPr>
        <p:spPr>
          <a:xfrm>
            <a:off x="608952" y="0"/>
            <a:ext cx="11036808" cy="123037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EEG: </a:t>
            </a:r>
            <a:r>
              <a:rPr lang="en-GB" sz="28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3Hz generalised spike-wave activity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(from ILAE website) </a:t>
            </a:r>
          </a:p>
        </p:txBody>
      </p:sp>
    </p:spTree>
    <p:extLst>
      <p:ext uri="{BB962C8B-B14F-4D97-AF65-F5344CB8AC3E}">
        <p14:creationId xmlns:p14="http://schemas.microsoft.com/office/powerpoint/2010/main" val="265641105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33AE1A3-FBD6-CD34-17E5-EBC4ABB9152D}"/>
              </a:ext>
            </a:extLst>
          </p:cNvPr>
          <p:cNvSpPr txBox="1"/>
          <p:nvPr/>
        </p:nvSpPr>
        <p:spPr>
          <a:xfrm>
            <a:off x="873760" y="2478024"/>
            <a:ext cx="1078484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History-taking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has traditionally been considered the most important part of the neurological assessment. And it (probably) still is.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However, neurology has evolved greatly in the past few years: we do have more treatments, and we are more than ever relying on tests. How to reconcile history, examination findings, and tests results, is ultimately the most important skill for a neurologist.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45CA3F-7DB9-DFE6-2A4B-E9C6579A9623}"/>
              </a:ext>
            </a:extLst>
          </p:cNvPr>
          <p:cNvSpPr txBox="1"/>
          <p:nvPr/>
        </p:nvSpPr>
        <p:spPr>
          <a:xfrm>
            <a:off x="777240" y="576072"/>
            <a:ext cx="10789920" cy="132343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So: What do you think is the most important part of the neurological assessment?</a:t>
            </a:r>
          </a:p>
        </p:txBody>
      </p:sp>
    </p:spTree>
    <p:extLst>
      <p:ext uri="{BB962C8B-B14F-4D97-AF65-F5344CB8AC3E}">
        <p14:creationId xmlns:p14="http://schemas.microsoft.com/office/powerpoint/2010/main" val="241313730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60136-3BE7-C607-0919-B8A1A8D0B03A}"/>
              </a:ext>
            </a:extLst>
          </p:cNvPr>
          <p:cNvSpPr txBox="1">
            <a:spLocks/>
          </p:cNvSpPr>
          <p:nvPr/>
        </p:nvSpPr>
        <p:spPr>
          <a:xfrm>
            <a:off x="720811" y="413063"/>
            <a:ext cx="10632989" cy="123101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Acknowledgments: </a:t>
            </a:r>
          </a:p>
          <a:p>
            <a:endParaRPr lang="en-GB" sz="1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Many thanks to Dr. Charley Chance (Neurology Resident Doctor) for her contribution with case 3.</a:t>
            </a:r>
          </a:p>
          <a:p>
            <a:endParaRPr lang="en-GB" sz="1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4AE27B8-32E9-060B-7F4F-D8CCC470B1FF}"/>
              </a:ext>
            </a:extLst>
          </p:cNvPr>
          <p:cNvSpPr txBox="1">
            <a:spLocks/>
          </p:cNvSpPr>
          <p:nvPr/>
        </p:nvSpPr>
        <p:spPr>
          <a:xfrm>
            <a:off x="697722" y="1363651"/>
            <a:ext cx="10755373" cy="121560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clinical scenarios have been inspired by real cases - largely or completely modified. </a:t>
            </a:r>
          </a:p>
          <a:p>
            <a:pPr>
              <a:lnSpc>
                <a:spcPct val="100000"/>
              </a:lnSpc>
            </a:pPr>
            <a:endParaRPr lang="en-GB" sz="1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GB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video, the pictures, and the radiological images have all been downloaded from the Internet.</a:t>
            </a:r>
          </a:p>
          <a:p>
            <a:pPr>
              <a:lnSpc>
                <a:spcPct val="100000"/>
              </a:lnSpc>
            </a:pPr>
            <a:endParaRPr lang="en-GB" sz="1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GB" sz="1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0679694-4511-C540-C3BF-A65737E7EA9E}"/>
              </a:ext>
            </a:extLst>
          </p:cNvPr>
          <p:cNvSpPr txBox="1">
            <a:spLocks/>
          </p:cNvSpPr>
          <p:nvPr/>
        </p:nvSpPr>
        <p:spPr>
          <a:xfrm>
            <a:off x="716195" y="2458928"/>
            <a:ext cx="10515600" cy="36740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References: </a:t>
            </a:r>
          </a:p>
          <a:p>
            <a:endParaRPr lang="en-GB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74C021-A0AC-B623-3427-3E6F96A37697}"/>
              </a:ext>
            </a:extLst>
          </p:cNvPr>
          <p:cNvSpPr txBox="1"/>
          <p:nvPr/>
        </p:nvSpPr>
        <p:spPr>
          <a:xfrm>
            <a:off x="794330" y="2900226"/>
            <a:ext cx="11277597" cy="4109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-    Nicholl D, Hassan-Smith G. </a:t>
            </a: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The brief Neurological Exam .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Youtube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https://www.youtube.com/watch?v=q56WgXvn0iU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Pirker W,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Katzenschlager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R. </a:t>
            </a: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Gait Disorders in Adults and the Elderly. A clinical guide.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Wien Klin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Wochenschr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 2016; 129. 10.1007/s00508-016-1096-4.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Schiffman JS,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Scherokman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B, Tang RA,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Dorotheo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U, Preto P, Varon J. Evaluation and treatment of papilledema in pregnancy. Comp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Ophthalmol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Update 7: 187-202, 2006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Sharma S, Pandey S. </a:t>
            </a: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Approach to a Tremor patient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 Ann Indian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Acad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Neurol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2016;19:433‑443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ILAE International League Against Epilepsy – </a:t>
            </a:r>
            <a:r>
              <a:rPr lang="en-GB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https://www.epilepsydiagnosis.org/index.html</a:t>
            </a:r>
            <a:endParaRPr lang="en-GB" sz="1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-   Ho M, Sharma R, Gaillard F, et al. Multiple system atrophy. Reference article, Radiopaedia.org       https://doi.org/10.53347/rID-7271</a:t>
            </a:r>
            <a:endParaRPr lang="en-GB" sz="1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33451A-C552-2573-0402-0F5594E52E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986" y="-18288"/>
            <a:ext cx="451104" cy="687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80949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A8AE0-A562-919B-7063-C022F59C6518}"/>
              </a:ext>
            </a:extLst>
          </p:cNvPr>
          <p:cNvSpPr txBox="1">
            <a:spLocks/>
          </p:cNvSpPr>
          <p:nvPr/>
        </p:nvSpPr>
        <p:spPr>
          <a:xfrm>
            <a:off x="822408" y="1373641"/>
            <a:ext cx="10515600" cy="9607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Thank you for your attention.</a:t>
            </a:r>
          </a:p>
          <a:p>
            <a:endParaRPr lang="en-GB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05EC49-182C-1EC2-0BE0-9B7A523E1FF2}"/>
              </a:ext>
            </a:extLst>
          </p:cNvPr>
          <p:cNvSpPr txBox="1"/>
          <p:nvPr/>
        </p:nvSpPr>
        <p:spPr>
          <a:xfrm>
            <a:off x="822408" y="3886651"/>
            <a:ext cx="81655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4228BB-27FA-EF16-E79E-F6A2E8A7A093}"/>
              </a:ext>
            </a:extLst>
          </p:cNvPr>
          <p:cNvSpPr txBox="1"/>
          <p:nvPr/>
        </p:nvSpPr>
        <p:spPr>
          <a:xfrm>
            <a:off x="865632" y="4806696"/>
            <a:ext cx="8165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michela.simoni@nhs.net</a:t>
            </a:r>
          </a:p>
        </p:txBody>
      </p:sp>
    </p:spTree>
    <p:extLst>
      <p:ext uri="{BB962C8B-B14F-4D97-AF65-F5344CB8AC3E}">
        <p14:creationId xmlns:p14="http://schemas.microsoft.com/office/powerpoint/2010/main" val="338542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136D4-5C81-DC9C-3AE2-460475C64CFF}"/>
              </a:ext>
            </a:extLst>
          </p:cNvPr>
          <p:cNvSpPr txBox="1">
            <a:spLocks/>
          </p:cNvSpPr>
          <p:nvPr/>
        </p:nvSpPr>
        <p:spPr>
          <a:xfrm>
            <a:off x="838200" y="493141"/>
            <a:ext cx="10515600" cy="13255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chemeClr val="tx2"/>
                </a:solidFill>
              </a:rPr>
              <a:t>My Approach: Look, Listen, Examine</a:t>
            </a:r>
          </a:p>
        </p:txBody>
      </p:sp>
      <p:pic>
        <p:nvPicPr>
          <p:cNvPr id="9" name="Picture 8" descr="A blue eye with black eyeliner and eyebrow&#10;&#10;AI-generated content may be incorrect.">
            <a:extLst>
              <a:ext uri="{FF2B5EF4-FFF2-40B4-BE49-F238E27FC236}">
                <a16:creationId xmlns:a16="http://schemas.microsoft.com/office/drawing/2014/main" id="{F716CB0D-536A-7416-C78B-7484BEA1AC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442576" y="1271591"/>
            <a:ext cx="2291224" cy="2291224"/>
          </a:xfrm>
          <a:prstGeom prst="rect">
            <a:avLst/>
          </a:prstGeom>
        </p:spPr>
      </p:pic>
      <p:pic>
        <p:nvPicPr>
          <p:cNvPr id="11" name="Picture 10" descr="A hand with letters coming out of it&#10;&#10;AI-generated content may be incorrect.">
            <a:extLst>
              <a:ext uri="{FF2B5EF4-FFF2-40B4-BE49-F238E27FC236}">
                <a16:creationId xmlns:a16="http://schemas.microsoft.com/office/drawing/2014/main" id="{55733501-4F42-9A7A-655C-D98E0C6A50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406122" y="1937657"/>
            <a:ext cx="7372795" cy="2520614"/>
          </a:xfrm>
          <a:prstGeom prst="rect">
            <a:avLst/>
          </a:prstGeom>
        </p:spPr>
      </p:pic>
      <p:pic>
        <p:nvPicPr>
          <p:cNvPr id="14" name="Picture 13" descr="A person using a stick to remove a foot&#10;&#10;AI-generated content may be incorrect.">
            <a:extLst>
              <a:ext uri="{FF2B5EF4-FFF2-40B4-BE49-F238E27FC236}">
                <a16:creationId xmlns:a16="http://schemas.microsoft.com/office/drawing/2014/main" id="{84B438AF-04E1-5AD1-E4B2-47F3F7CBF5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306896" y="4297500"/>
            <a:ext cx="3580789" cy="230793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5467974-4396-0C06-0002-02BB40409B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379" y="0"/>
            <a:ext cx="4511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121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3B418-895B-0B20-665D-CC77F3DE8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205" y="291349"/>
            <a:ext cx="10515600" cy="1325563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/>
          <a:lstStyle/>
          <a:p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094BC8-F84D-C4BC-2FDA-8BF30DCC2461}"/>
              </a:ext>
            </a:extLst>
          </p:cNvPr>
          <p:cNvSpPr txBox="1"/>
          <p:nvPr/>
        </p:nvSpPr>
        <p:spPr>
          <a:xfrm>
            <a:off x="950976" y="1901952"/>
            <a:ext cx="842162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How patients get up from the chair and start walking 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Gait – legs and arms movements, stance, speed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Any involuntary movements 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Facial expression and eye contact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Etc…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FE4AC9-DA43-2BC5-FDE2-0D515A881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7" y="133099"/>
            <a:ext cx="1354316" cy="13507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9CDA83B-D665-5911-E9BB-4529C7E050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9" y="0"/>
            <a:ext cx="451104" cy="68580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7C2168D-B524-F049-0AB7-8D670DFED2D8}"/>
              </a:ext>
            </a:extLst>
          </p:cNvPr>
          <p:cNvCxnSpPr>
            <a:cxnSpLocks/>
          </p:cNvCxnSpPr>
          <p:nvPr/>
        </p:nvCxnSpPr>
        <p:spPr>
          <a:xfrm>
            <a:off x="465483" y="1616912"/>
            <a:ext cx="117121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7984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D4A80-6066-172A-DF2C-1933BC7E4FC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Listen: </a:t>
            </a:r>
            <a:r>
              <a:rPr lang="en-GB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 attention to cues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89159B-E6F7-D735-0A2E-8DA7EB0A97E5}"/>
              </a:ext>
            </a:extLst>
          </p:cNvPr>
          <p:cNvSpPr txBox="1"/>
          <p:nvPr/>
        </p:nvSpPr>
        <p:spPr>
          <a:xfrm>
            <a:off x="1033272" y="1788224"/>
            <a:ext cx="993952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Voice</a:t>
            </a: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Speech (speed, articulation, tone, prosody)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Vocal tics or other involuntary sounds (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i.e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sighs)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Language (grammar, syntax, “empty talking”…)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092EBE-7CD5-1BD6-0C2D-168561D676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1563" y="179778"/>
            <a:ext cx="4060672" cy="13871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BE9FFD-65B0-68F3-B050-76097CACDB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9" y="0"/>
            <a:ext cx="451104" cy="68580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6BC8F28-2936-CE88-91DB-B1E9E6A145A5}"/>
              </a:ext>
            </a:extLst>
          </p:cNvPr>
          <p:cNvCxnSpPr>
            <a:cxnSpLocks/>
          </p:cNvCxnSpPr>
          <p:nvPr/>
        </p:nvCxnSpPr>
        <p:spPr>
          <a:xfrm>
            <a:off x="465483" y="1616912"/>
            <a:ext cx="117121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6521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D5EEB-4E6D-9423-F65C-69CA343DB47D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Listen: </a:t>
            </a:r>
            <a:r>
              <a:rPr lang="en-GB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history taking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B70172-AF05-4C92-1401-A2FC8A96E191}"/>
              </a:ext>
            </a:extLst>
          </p:cNvPr>
          <p:cNvSpPr txBox="1"/>
          <p:nvPr/>
        </p:nvSpPr>
        <p:spPr>
          <a:xfrm>
            <a:off x="838200" y="1678326"/>
            <a:ext cx="97657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patient, and if possible, from a third party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553DAE-AE30-BCB6-5A8D-0EDE29A7BCA3}"/>
              </a:ext>
            </a:extLst>
          </p:cNvPr>
          <p:cNvSpPr txBox="1"/>
          <p:nvPr/>
        </p:nvSpPr>
        <p:spPr>
          <a:xfrm>
            <a:off x="732904" y="2754082"/>
            <a:ext cx="95906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Weakness or sensory loss, swallowing difficulties, double vision or loss of vision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Headaches and pain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Dizziness and falls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Black-outs and seizures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Cognitive difficulties or behavioural changes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Tremor or other involuntary movements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40AACF-5437-8983-467F-0A1A47360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5331" y="76489"/>
            <a:ext cx="3277307" cy="1119543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E0B068C-590A-B007-160E-4363C006E1B8}"/>
              </a:ext>
            </a:extLst>
          </p:cNvPr>
          <p:cNvCxnSpPr>
            <a:cxnSpLocks/>
          </p:cNvCxnSpPr>
          <p:nvPr/>
        </p:nvCxnSpPr>
        <p:spPr>
          <a:xfrm>
            <a:off x="465483" y="1616912"/>
            <a:ext cx="117121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6C498FED-02C3-7866-8D79-3845A2DB5A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79" y="0"/>
            <a:ext cx="451104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EA76F67-36CE-7221-147F-678631CD5EB0}"/>
              </a:ext>
            </a:extLst>
          </p:cNvPr>
          <p:cNvSpPr txBox="1"/>
          <p:nvPr/>
        </p:nvSpPr>
        <p:spPr>
          <a:xfrm>
            <a:off x="732904" y="2217446"/>
            <a:ext cx="9765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about present complaint:</a:t>
            </a:r>
          </a:p>
        </p:txBody>
      </p:sp>
    </p:spTree>
    <p:extLst>
      <p:ext uri="{BB962C8B-B14F-4D97-AF65-F5344CB8AC3E}">
        <p14:creationId xmlns:p14="http://schemas.microsoft.com/office/powerpoint/2010/main" val="7713589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2114</TotalTime>
  <Words>2990</Words>
  <Application>Microsoft Office PowerPoint</Application>
  <PresentationFormat>Widescreen</PresentationFormat>
  <Paragraphs>503</Paragraphs>
  <Slides>54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8" baseType="lpstr">
      <vt:lpstr>Aptos</vt:lpstr>
      <vt:lpstr>Aptos Display</vt:lpstr>
      <vt:lpstr>Arial</vt:lpstr>
      <vt:lpstr>Office Theme</vt:lpstr>
      <vt:lpstr>Neurological Assessment  for non-neurologists</vt:lpstr>
      <vt:lpstr>Aim of this workshop:</vt:lpstr>
      <vt:lpstr>PowerPoint Presentation</vt:lpstr>
      <vt:lpstr>PowerPoint Presentation</vt:lpstr>
      <vt:lpstr>PowerPoint Presentation</vt:lpstr>
      <vt:lpstr>PowerPoint Presentation</vt:lpstr>
      <vt:lpstr>Look: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Gait:</vt:lpstr>
      <vt:lpstr>PowerPoint Presentation</vt:lpstr>
      <vt:lpstr>And now…all together, please!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Hospitals of North Midlands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Simoni, Michela (RJE) UHNM</dc:creator>
  <cp:lastModifiedBy>Linda Podmore (RLY) NSCHT</cp:lastModifiedBy>
  <cp:revision>66</cp:revision>
  <dcterms:created xsi:type="dcterms:W3CDTF">2025-10-14T15:50:56Z</dcterms:created>
  <dcterms:modified xsi:type="dcterms:W3CDTF">2025-11-21T09:32:36Z</dcterms:modified>
</cp:coreProperties>
</file>