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8288000" cy="10287000"/>
  <p:notesSz cx="6858000" cy="9144000"/>
  <p:embeddedFontLst>
    <p:embeddedFont>
      <p:font typeface="Arial MT Pro" panose="020B0604020202020204" charset="0"/>
      <p:regular r:id="rId39"/>
    </p:embeddedFont>
    <p:embeddedFont>
      <p:font typeface="Arial MT Pro Bold" panose="020B0604020202020204" charset="0"/>
      <p:regular r:id="rId40"/>
    </p:embeddedFont>
    <p:embeddedFont>
      <p:font typeface="Open Sauce" panose="020B0604020202020204" charset="0"/>
      <p:regular r:id="rId41"/>
    </p:embeddedFont>
    <p:embeddedFont>
      <p:font typeface="Open Sauce Bold" panose="020B0604020202020204" charset="0"/>
      <p:regular r:id="rId42"/>
    </p:embeddedFont>
    <p:embeddedFont>
      <p:font typeface="Open Sauce Italics" panose="020B0604020202020204"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8775" autoAdjust="0"/>
  </p:normalViewPr>
  <p:slideViewPr>
    <p:cSldViewPr>
      <p:cViewPr varScale="1">
        <p:scale>
          <a:sx n="33" d="100"/>
          <a:sy n="33" d="100"/>
        </p:scale>
        <p:origin x="1300"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19.11.2025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Lorraine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Anna</a:t>
            </a:r>
          </a:p>
          <a:p>
            <a:endParaRPr lang="en-US" dirty="0"/>
          </a:p>
          <a:p>
            <a:r>
              <a:rPr lang="en-US" dirty="0"/>
              <a:t>Global incidence of young-onset dementia: A systematic review and meta-analysis</a:t>
            </a:r>
          </a:p>
          <a:p>
            <a:r>
              <a:rPr lang="en-US" dirty="0"/>
              <a:t>Stevie Hendriks, Kirsten Peetoom, Christian Bakker, Raymond Koopmans, </a:t>
            </a:r>
            <a:r>
              <a:rPr lang="en-US" dirty="0" err="1"/>
              <a:t>Wiesje</a:t>
            </a:r>
            <a:r>
              <a:rPr lang="en-US" dirty="0"/>
              <a:t> van der Flier, Janne </a:t>
            </a:r>
            <a:r>
              <a:rPr lang="en-US" dirty="0" err="1"/>
              <a:t>Papma</a:t>
            </a:r>
            <a:r>
              <a:rPr lang="en-US" dirty="0"/>
              <a:t>, Frans Verhey, Young-Onset Dementia Epidemiology Study Group, Marjolein de </a:t>
            </a:r>
            <a:r>
              <a:rPr lang="en-US" dirty="0" err="1"/>
              <a:t>Vugt</a:t>
            </a:r>
            <a:r>
              <a:rPr lang="en-US" dirty="0"/>
              <a:t>, Sebastian Köhler</a:t>
            </a:r>
          </a:p>
          <a:p>
            <a:r>
              <a:rPr lang="en-US" dirty="0"/>
              <a:t>First published: 17 June 2022</a:t>
            </a:r>
          </a:p>
          <a:p>
            <a:r>
              <a:rPr lang="en-US" dirty="0"/>
              <a:t>https://doi.org/10.1002/alz.12695</a:t>
            </a:r>
          </a:p>
          <a:p>
            <a:endParaRPr lang="en-US" dirty="0"/>
          </a:p>
          <a:p>
            <a:r>
              <a:rPr lang="en-US" dirty="0"/>
              <a:t>Sixty-one articles were included. Global age-standardized incidence rates increased from 0.17/100,000 in age 30 to 34 years, to 5.14/100,000 in age 60 to 64 years, giving a global total age-standardized incidence rate of 11 per 100,000 in age 30 to 64. This corresponds to 370,000 new YOD cases annually worldwide. Heterogeneity was high and meta-regression showed geographic location significantly influenced this heterogeneity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James</a:t>
            </a:r>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429389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James</a:t>
            </a:r>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4209318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James</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3049205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James</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1457750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James</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2441587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James</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3578212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James</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2810416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Connor</a:t>
            </a:r>
          </a:p>
        </p:txBody>
      </p:sp>
      <p:sp>
        <p:nvSpPr>
          <p:cNvPr id="4" name="Slide Number Placeholder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2238512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Connor</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2156080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Lorraine</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39551581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Connor</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2790579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Lorraine</a:t>
            </a:r>
          </a:p>
        </p:txBody>
      </p:sp>
      <p:sp>
        <p:nvSpPr>
          <p:cNvPr id="4" name="Slide Number Placeholder 3"/>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1237552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James	</a:t>
            </a:r>
          </a:p>
        </p:txBody>
      </p:sp>
      <p:sp>
        <p:nvSpPr>
          <p:cNvPr id="4" name="Slide Number Placeholder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27706418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James</a:t>
            </a:r>
          </a:p>
        </p:txBody>
      </p:sp>
      <p:sp>
        <p:nvSpPr>
          <p:cNvPr id="4" name="Slide Number Placeholder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601005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James</a:t>
            </a:r>
          </a:p>
        </p:txBody>
      </p:sp>
      <p:sp>
        <p:nvSpPr>
          <p:cNvPr id="4" name="Slide Number Placeholder 3"/>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730166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James</a:t>
            </a:r>
          </a:p>
        </p:txBody>
      </p:sp>
      <p:sp>
        <p:nvSpPr>
          <p:cNvPr id="4" name="Slide Number Placeholder 3"/>
          <p:cNvSpPr>
            <a:spLocks noGrp="1"/>
          </p:cNvSpPr>
          <p:nvPr>
            <p:ph type="sldNum" sz="quarter" idx="5"/>
          </p:nvPr>
        </p:nvSpPr>
        <p:spPr/>
        <p:txBody>
          <a:bodyPr/>
          <a:lstStyle/>
          <a:p>
            <a:fld id="{871B2431-D351-4C6E-A3CF-9DFAC0E3E050}" type="slidenum">
              <a:rPr lang="cs-CZ" smtClean="0"/>
              <a:t>25</a:t>
            </a:fld>
            <a:endParaRPr lang="cs-CZ"/>
          </a:p>
        </p:txBody>
      </p:sp>
    </p:spTree>
    <p:extLst>
      <p:ext uri="{BB962C8B-B14F-4D97-AF65-F5344CB8AC3E}">
        <p14:creationId xmlns:p14="http://schemas.microsoft.com/office/powerpoint/2010/main" val="19992240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Anna – Group </a:t>
            </a:r>
            <a:r>
              <a:rPr lang="en-GB" b="0" i="0" dirty="0">
                <a:effectLst/>
              </a:rPr>
              <a:t>discussion point after this around how to give feedback</a:t>
            </a:r>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26</a:t>
            </a:fld>
            <a:endParaRPr lang="cs-CZ"/>
          </a:p>
        </p:txBody>
      </p:sp>
    </p:spTree>
    <p:extLst>
      <p:ext uri="{BB962C8B-B14F-4D97-AF65-F5344CB8AC3E}">
        <p14:creationId xmlns:p14="http://schemas.microsoft.com/office/powerpoint/2010/main" val="34916216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1264834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Connor</a:t>
            </a:r>
          </a:p>
        </p:txBody>
      </p:sp>
      <p:sp>
        <p:nvSpPr>
          <p:cNvPr id="4" name="Slide Number Placeholder 3"/>
          <p:cNvSpPr>
            <a:spLocks noGrp="1"/>
          </p:cNvSpPr>
          <p:nvPr>
            <p:ph type="sldNum" sz="quarter" idx="5"/>
          </p:nvPr>
        </p:nvSpPr>
        <p:spPr/>
        <p:txBody>
          <a:bodyPr/>
          <a:lstStyle/>
          <a:p>
            <a:fld id="{871B2431-D351-4C6E-A3CF-9DFAC0E3E050}" type="slidenum">
              <a:rPr lang="cs-CZ" smtClean="0"/>
              <a:t>28</a:t>
            </a:fld>
            <a:endParaRPr lang="cs-CZ"/>
          </a:p>
        </p:txBody>
      </p:sp>
    </p:spTree>
    <p:extLst>
      <p:ext uri="{BB962C8B-B14F-4D97-AF65-F5344CB8AC3E}">
        <p14:creationId xmlns:p14="http://schemas.microsoft.com/office/powerpoint/2010/main" val="6010823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Connor</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3989195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Lorraine</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41367521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Connor</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15599050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Connor</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31</a:t>
            </a:fld>
            <a:endParaRPr lang="cs-CZ"/>
          </a:p>
        </p:txBody>
      </p:sp>
    </p:spTree>
    <p:extLst>
      <p:ext uri="{BB962C8B-B14F-4D97-AF65-F5344CB8AC3E}">
        <p14:creationId xmlns:p14="http://schemas.microsoft.com/office/powerpoint/2010/main" val="326381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Connor</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32</a:t>
            </a:fld>
            <a:endParaRPr lang="cs-CZ"/>
          </a:p>
        </p:txBody>
      </p:sp>
    </p:spTree>
    <p:extLst>
      <p:ext uri="{BB962C8B-B14F-4D97-AF65-F5344CB8AC3E}">
        <p14:creationId xmlns:p14="http://schemas.microsoft.com/office/powerpoint/2010/main" val="36283592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Lorraine</a:t>
            </a:r>
          </a:p>
        </p:txBody>
      </p:sp>
      <p:sp>
        <p:nvSpPr>
          <p:cNvPr id="4" name="Slide Number Placeholder 3"/>
          <p:cNvSpPr>
            <a:spLocks noGrp="1"/>
          </p:cNvSpPr>
          <p:nvPr>
            <p:ph type="sldNum" sz="quarter" idx="5"/>
          </p:nvPr>
        </p:nvSpPr>
        <p:spPr/>
        <p:txBody>
          <a:bodyPr/>
          <a:lstStyle/>
          <a:p>
            <a:fld id="{871B2431-D351-4C6E-A3CF-9DFAC0E3E050}" type="slidenum">
              <a:rPr lang="cs-CZ" smtClean="0"/>
              <a:t>33</a:t>
            </a:fld>
            <a:endParaRPr lang="cs-CZ"/>
          </a:p>
        </p:txBody>
      </p:sp>
    </p:spTree>
    <p:extLst>
      <p:ext uri="{BB962C8B-B14F-4D97-AF65-F5344CB8AC3E}">
        <p14:creationId xmlns:p14="http://schemas.microsoft.com/office/powerpoint/2010/main" val="30366468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Lorraine</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34</a:t>
            </a:fld>
            <a:endParaRPr lang="cs-CZ"/>
          </a:p>
        </p:txBody>
      </p:sp>
    </p:spTree>
    <p:extLst>
      <p:ext uri="{BB962C8B-B14F-4D97-AF65-F5344CB8AC3E}">
        <p14:creationId xmlns:p14="http://schemas.microsoft.com/office/powerpoint/2010/main" val="18828876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Lorraine</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35</a:t>
            </a:fld>
            <a:endParaRPr lang="cs-CZ"/>
          </a:p>
        </p:txBody>
      </p:sp>
    </p:spTree>
    <p:extLst>
      <p:ext uri="{BB962C8B-B14F-4D97-AF65-F5344CB8AC3E}">
        <p14:creationId xmlns:p14="http://schemas.microsoft.com/office/powerpoint/2010/main" val="18328012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Lorraine</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36</a:t>
            </a:fld>
            <a:endParaRPr lang="cs-CZ"/>
          </a:p>
        </p:txBody>
      </p:sp>
    </p:spTree>
    <p:extLst>
      <p:ext uri="{BB962C8B-B14F-4D97-AF65-F5344CB8AC3E}">
        <p14:creationId xmlns:p14="http://schemas.microsoft.com/office/powerpoint/2010/main" val="1816144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Lorraine</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2480855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Anna</a:t>
            </a:r>
          </a:p>
        </p:txBody>
      </p:sp>
      <p:sp>
        <p:nvSpPr>
          <p:cNvPr id="4" name="Slide Number Placeholder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1294492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Anna</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287650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Anna</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1633713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Anna</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90586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Anna</a:t>
            </a:r>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1732101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8" Type="http://schemas.openxmlformats.org/officeDocument/2006/relationships/hyperlink" Target="https://youtu.be/5o1zYr-NKjk?t=476" TargetMode="External"/><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3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6.png"/><Relationship Id="rId7"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7.svg"/><Relationship Id="rId9"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3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8.png"/><Relationship Id="rId7"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3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8.png"/><Relationship Id="rId7"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35.xml.rels><?xml version="1.0" encoding="UTF-8" standalone="yes"?>
<Relationships xmlns="http://schemas.openxmlformats.org/package/2006/relationships"><Relationship Id="rId8" Type="http://schemas.openxmlformats.org/officeDocument/2006/relationships/hyperlink" Target="https://www.youtube.com/watch?v=C-ZuqeyxULM" TargetMode="External"/><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7.sv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sp>
        <p:nvSpPr>
          <p:cNvPr id="2" name="Freeform 2"/>
          <p:cNvSpPr/>
          <p:nvPr/>
        </p:nvSpPr>
        <p:spPr>
          <a:xfrm>
            <a:off x="8193929" y="-628442"/>
            <a:ext cx="7648793" cy="11045189"/>
          </a:xfrm>
          <a:custGeom>
            <a:avLst/>
            <a:gdLst/>
            <a:ahLst/>
            <a:cxnLst/>
            <a:rect l="l" t="t" r="r" b="b"/>
            <a:pathLst>
              <a:path w="7648793" h="11045189">
                <a:moveTo>
                  <a:pt x="0" y="0"/>
                </a:moveTo>
                <a:lnTo>
                  <a:pt x="7648794" y="0"/>
                </a:lnTo>
                <a:lnTo>
                  <a:pt x="7648794" y="11045189"/>
                </a:lnTo>
                <a:lnTo>
                  <a:pt x="0" y="110451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316277" y="2775926"/>
            <a:ext cx="7877652" cy="2390775"/>
          </a:xfrm>
          <a:prstGeom prst="rect">
            <a:avLst/>
          </a:prstGeom>
        </p:spPr>
        <p:txBody>
          <a:bodyPr lIns="0" tIns="0" rIns="0" bIns="0" rtlCol="0" anchor="t">
            <a:spAutoFit/>
          </a:bodyPr>
          <a:lstStyle/>
          <a:p>
            <a:pPr marL="0" lvl="0" indent="0" algn="ctr">
              <a:lnSpc>
                <a:spcPts val="6000"/>
              </a:lnSpc>
              <a:spcBef>
                <a:spcPct val="0"/>
              </a:spcBef>
            </a:pPr>
            <a:r>
              <a:rPr lang="en-US" sz="5000" b="1">
                <a:solidFill>
                  <a:srgbClr val="662382"/>
                </a:solidFill>
                <a:latin typeface="Arial MT Pro Bold"/>
                <a:ea typeface="Arial MT Pro Bold"/>
                <a:cs typeface="Arial MT Pro Bold"/>
                <a:sym typeface="Arial MT Pro Bold"/>
              </a:rPr>
              <a:t>Devel</a:t>
            </a:r>
            <a:r>
              <a:rPr lang="en-US" sz="5000" b="1" u="none">
                <a:solidFill>
                  <a:srgbClr val="662382"/>
                </a:solidFill>
                <a:latin typeface="Arial MT Pro Bold"/>
                <a:ea typeface="Arial MT Pro Bold"/>
                <a:cs typeface="Arial MT Pro Bold"/>
                <a:sym typeface="Arial MT Pro Bold"/>
              </a:rPr>
              <a:t>opments in a Young-onset dementia (YoD) assessment service</a:t>
            </a:r>
          </a:p>
        </p:txBody>
      </p:sp>
      <p:sp>
        <p:nvSpPr>
          <p:cNvPr id="4" name="TextBox 4"/>
          <p:cNvSpPr txBox="1"/>
          <p:nvPr/>
        </p:nvSpPr>
        <p:spPr>
          <a:xfrm>
            <a:off x="189862" y="5420398"/>
            <a:ext cx="8336253" cy="1263015"/>
          </a:xfrm>
          <a:prstGeom prst="rect">
            <a:avLst/>
          </a:prstGeom>
        </p:spPr>
        <p:txBody>
          <a:bodyPr lIns="0" tIns="0" rIns="0" bIns="0" rtlCol="0" anchor="t">
            <a:spAutoFit/>
          </a:bodyPr>
          <a:lstStyle/>
          <a:p>
            <a:pPr algn="ctr">
              <a:lnSpc>
                <a:spcPts val="4679"/>
              </a:lnSpc>
            </a:pPr>
            <a:r>
              <a:rPr lang="en-US" sz="3999">
                <a:solidFill>
                  <a:srgbClr val="009ABD"/>
                </a:solidFill>
                <a:latin typeface="Arial MT Pro"/>
                <a:ea typeface="Arial MT Pro"/>
                <a:cs typeface="Arial MT Pro"/>
                <a:sym typeface="Arial MT Pro"/>
              </a:rPr>
              <a:t>North Staffordshire Neuropsychology (NSN)</a:t>
            </a:r>
          </a:p>
        </p:txBody>
      </p:sp>
      <p:sp>
        <p:nvSpPr>
          <p:cNvPr id="5" name="TextBox 5"/>
          <p:cNvSpPr txBox="1"/>
          <p:nvPr/>
        </p:nvSpPr>
        <p:spPr>
          <a:xfrm>
            <a:off x="2266085" y="7934650"/>
            <a:ext cx="4756684" cy="400685"/>
          </a:xfrm>
          <a:prstGeom prst="rect">
            <a:avLst/>
          </a:prstGeom>
        </p:spPr>
        <p:txBody>
          <a:bodyPr lIns="0" tIns="0" rIns="0" bIns="0" rtlCol="0" anchor="t">
            <a:spAutoFit/>
          </a:bodyPr>
          <a:lstStyle/>
          <a:p>
            <a:pPr marL="0" lvl="0" indent="0" algn="l">
              <a:lnSpc>
                <a:spcPts val="2859"/>
              </a:lnSpc>
              <a:spcBef>
                <a:spcPct val="0"/>
              </a:spcBef>
            </a:pPr>
            <a:r>
              <a:rPr lang="en-US" sz="2199" b="1">
                <a:solidFill>
                  <a:srgbClr val="000000"/>
                </a:solidFill>
                <a:latin typeface="Arial MT Pro Bold"/>
                <a:ea typeface="Arial MT Pro Bold"/>
                <a:cs typeface="Arial MT Pro Bold"/>
                <a:sym typeface="Arial MT Pro Bold"/>
              </a:rPr>
              <a:t>Presented by:</a:t>
            </a:r>
          </a:p>
        </p:txBody>
      </p:sp>
      <p:sp>
        <p:nvSpPr>
          <p:cNvPr id="6" name="TextBox 6"/>
          <p:cNvSpPr txBox="1"/>
          <p:nvPr/>
        </p:nvSpPr>
        <p:spPr>
          <a:xfrm>
            <a:off x="2266085" y="8471018"/>
            <a:ext cx="7180395" cy="1486535"/>
          </a:xfrm>
          <a:prstGeom prst="rect">
            <a:avLst/>
          </a:prstGeom>
        </p:spPr>
        <p:txBody>
          <a:bodyPr lIns="0" tIns="0" rIns="0" bIns="0" rtlCol="0" anchor="t">
            <a:spAutoFit/>
          </a:bodyPr>
          <a:lstStyle/>
          <a:p>
            <a:pPr algn="l">
              <a:lnSpc>
                <a:spcPts val="2859"/>
              </a:lnSpc>
            </a:pPr>
            <a:r>
              <a:rPr lang="en-US" sz="2199">
                <a:solidFill>
                  <a:srgbClr val="000000"/>
                </a:solidFill>
                <a:latin typeface="Arial MT Pro"/>
                <a:ea typeface="Arial MT Pro"/>
                <a:cs typeface="Arial MT Pro"/>
                <a:sym typeface="Arial MT Pro"/>
              </a:rPr>
              <a:t>Dr Lorraine King, Consultant Clinical Neuropsychologist</a:t>
            </a:r>
          </a:p>
          <a:p>
            <a:pPr algn="l">
              <a:lnSpc>
                <a:spcPts val="2859"/>
              </a:lnSpc>
            </a:pPr>
            <a:r>
              <a:rPr lang="en-US" sz="2199">
                <a:solidFill>
                  <a:srgbClr val="000000"/>
                </a:solidFill>
                <a:latin typeface="Arial MT Pro"/>
                <a:ea typeface="Arial MT Pro"/>
                <a:cs typeface="Arial MT Pro"/>
                <a:sym typeface="Arial MT Pro"/>
              </a:rPr>
              <a:t>Dr James Reilly, Principal Clinical Neuropsychologist</a:t>
            </a:r>
          </a:p>
          <a:p>
            <a:pPr algn="l">
              <a:lnSpc>
                <a:spcPts val="2859"/>
              </a:lnSpc>
            </a:pPr>
            <a:r>
              <a:rPr lang="en-US" sz="2199">
                <a:solidFill>
                  <a:srgbClr val="000000"/>
                </a:solidFill>
                <a:latin typeface="Arial MT Pro"/>
                <a:ea typeface="Arial MT Pro"/>
                <a:cs typeface="Arial MT Pro"/>
                <a:sym typeface="Arial MT Pro"/>
              </a:rPr>
              <a:t>Dr Anna Isherwood, Senior Clinical Psychologist</a:t>
            </a:r>
          </a:p>
          <a:p>
            <a:pPr marL="0" lvl="0" indent="0" algn="l">
              <a:lnSpc>
                <a:spcPts val="2859"/>
              </a:lnSpc>
              <a:spcBef>
                <a:spcPct val="0"/>
              </a:spcBef>
            </a:pPr>
            <a:r>
              <a:rPr lang="en-US" sz="2199">
                <a:solidFill>
                  <a:srgbClr val="000000"/>
                </a:solidFill>
                <a:latin typeface="Arial MT Pro"/>
                <a:ea typeface="Arial MT Pro"/>
                <a:cs typeface="Arial MT Pro"/>
                <a:sym typeface="Arial MT Pro"/>
              </a:rPr>
              <a:t>Dr Connor Watkins, Clinical Psychologist</a:t>
            </a:r>
          </a:p>
        </p:txBody>
      </p:sp>
      <p:sp>
        <p:nvSpPr>
          <p:cNvPr id="7" name="Freeform 7"/>
          <p:cNvSpPr/>
          <p:nvPr/>
        </p:nvSpPr>
        <p:spPr>
          <a:xfrm>
            <a:off x="15287625" y="-228534"/>
            <a:ext cx="3000375" cy="1981200"/>
          </a:xfrm>
          <a:custGeom>
            <a:avLst/>
            <a:gdLst/>
            <a:ahLst/>
            <a:cxnLst/>
            <a:rect l="l" t="t" r="r" b="b"/>
            <a:pathLst>
              <a:path w="3000375" h="1981200">
                <a:moveTo>
                  <a:pt x="0" y="0"/>
                </a:moveTo>
                <a:lnTo>
                  <a:pt x="3000375" y="0"/>
                </a:lnTo>
                <a:lnTo>
                  <a:pt x="3000375" y="1981200"/>
                </a:lnTo>
                <a:lnTo>
                  <a:pt x="0" y="1981200"/>
                </a:lnTo>
                <a:lnTo>
                  <a:pt x="0" y="0"/>
                </a:lnTo>
                <a:close/>
              </a:path>
            </a:pathLst>
          </a:custGeom>
          <a:blipFill>
            <a:blip r:embed="rId5"/>
            <a:stretch>
              <a:fillRect/>
            </a:stretch>
          </a:blipFill>
        </p:spPr>
        <p:txBody>
          <a:bodyPr/>
          <a:lstStyle/>
          <a:p>
            <a:endParaRPr lang="en-GB"/>
          </a:p>
        </p:txBody>
      </p:sp>
      <p:sp>
        <p:nvSpPr>
          <p:cNvPr id="8" name="Freeform 8"/>
          <p:cNvSpPr/>
          <p:nvPr/>
        </p:nvSpPr>
        <p:spPr>
          <a:xfrm>
            <a:off x="-404812" y="7928728"/>
            <a:ext cx="2867025" cy="2028825"/>
          </a:xfrm>
          <a:custGeom>
            <a:avLst/>
            <a:gdLst/>
            <a:ahLst/>
            <a:cxnLst/>
            <a:rect l="l" t="t" r="r" b="b"/>
            <a:pathLst>
              <a:path w="2867025" h="2028825">
                <a:moveTo>
                  <a:pt x="0" y="0"/>
                </a:moveTo>
                <a:lnTo>
                  <a:pt x="2867024" y="0"/>
                </a:lnTo>
                <a:lnTo>
                  <a:pt x="2867024" y="2028825"/>
                </a:lnTo>
                <a:lnTo>
                  <a:pt x="0" y="2028825"/>
                </a:lnTo>
                <a:lnTo>
                  <a:pt x="0" y="0"/>
                </a:lnTo>
                <a:close/>
              </a:path>
            </a:pathLst>
          </a:custGeom>
          <a:blipFill>
            <a:blip r:embed="rId6"/>
            <a:stretch>
              <a:fillRect/>
            </a:stretch>
          </a:blipFill>
        </p:spPr>
        <p:txBody>
          <a:bodyPr/>
          <a:lstStyle/>
          <a:p>
            <a:endParaRPr lang="en-GB"/>
          </a:p>
        </p:txBody>
      </p:sp>
      <p:sp>
        <p:nvSpPr>
          <p:cNvPr id="9" name="Freeform 9"/>
          <p:cNvSpPr/>
          <p:nvPr/>
        </p:nvSpPr>
        <p:spPr>
          <a:xfrm>
            <a:off x="15842723" y="8687941"/>
            <a:ext cx="2445277" cy="1728807"/>
          </a:xfrm>
          <a:custGeom>
            <a:avLst/>
            <a:gdLst/>
            <a:ahLst/>
            <a:cxnLst/>
            <a:rect l="l" t="t" r="r" b="b"/>
            <a:pathLst>
              <a:path w="2445277" h="1728807">
                <a:moveTo>
                  <a:pt x="0" y="0"/>
                </a:moveTo>
                <a:lnTo>
                  <a:pt x="2445277" y="0"/>
                </a:lnTo>
                <a:lnTo>
                  <a:pt x="2445277" y="1728806"/>
                </a:lnTo>
                <a:lnTo>
                  <a:pt x="0" y="1728806"/>
                </a:lnTo>
                <a:lnTo>
                  <a:pt x="0" y="0"/>
                </a:lnTo>
                <a:close/>
              </a:path>
            </a:pathLst>
          </a:custGeom>
          <a:blipFill>
            <a:blip r:embed="rId7"/>
            <a:stretch>
              <a:fillRect r="-108" b="-274"/>
            </a:stretch>
          </a:blipFill>
        </p:spPr>
        <p:txBody>
          <a:bodyPr/>
          <a:lstStyle/>
          <a:p>
            <a:endParaRPr lang="en-GB"/>
          </a:p>
        </p:txBody>
      </p:sp>
      <p:grpSp>
        <p:nvGrpSpPr>
          <p:cNvPr id="10" name="Group 10"/>
          <p:cNvGrpSpPr/>
          <p:nvPr/>
        </p:nvGrpSpPr>
        <p:grpSpPr>
          <a:xfrm>
            <a:off x="17562689" y="7558745"/>
            <a:ext cx="1163187" cy="116318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12" name="TextBox 12"/>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13" name="Freeform 13"/>
          <p:cNvSpPr/>
          <p:nvPr/>
        </p:nvSpPr>
        <p:spPr>
          <a:xfrm>
            <a:off x="17856849" y="8001325"/>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Referral Numbers and Wait Times</a:t>
            </a:r>
          </a:p>
        </p:txBody>
      </p:sp>
      <p:sp>
        <p:nvSpPr>
          <p:cNvPr id="6" name="TextBox 6"/>
          <p:cNvSpPr txBox="1"/>
          <p:nvPr/>
        </p:nvSpPr>
        <p:spPr>
          <a:xfrm>
            <a:off x="587757" y="2505585"/>
            <a:ext cx="13267142" cy="6924675"/>
          </a:xfrm>
          <a:prstGeom prst="rect">
            <a:avLst/>
          </a:prstGeom>
        </p:spPr>
        <p:txBody>
          <a:bodyPr lIns="0" tIns="0" rIns="0" bIns="0" rtlCol="0" anchor="t">
            <a:spAutoFit/>
          </a:bodyPr>
          <a:lstStyle/>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High referral numbers may have been influenced by post-COVID societal awareness of dementia (in similar ways to that seen within ADHD and ASD assessment services), with associated heightened concern about cognitive symptoms. </a:t>
            </a:r>
          </a:p>
          <a:p>
            <a:pPr algn="l">
              <a:lnSpc>
                <a:spcPts val="4200"/>
              </a:lnSpc>
            </a:pPr>
            <a:endParaRPr lang="en-US" sz="3000">
              <a:solidFill>
                <a:srgbClr val="000000"/>
              </a:solidFill>
              <a:latin typeface="Open Sauce"/>
              <a:ea typeface="Open Sauce"/>
              <a:cs typeface="Open Sauce"/>
              <a:sym typeface="Open Sauce"/>
            </a:endParaRPr>
          </a:p>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Consistently high referral numbers, given our small service provision, has resulted in increased waiting times for YoD assessment. Implications for people getting appropriate treatment.</a:t>
            </a:r>
          </a:p>
          <a:p>
            <a:pPr algn="l">
              <a:lnSpc>
                <a:spcPts val="4200"/>
              </a:lnSpc>
            </a:pPr>
            <a:endParaRPr lang="en-US" sz="3000">
              <a:solidFill>
                <a:srgbClr val="000000"/>
              </a:solidFill>
              <a:latin typeface="Open Sauce"/>
              <a:ea typeface="Open Sauce"/>
              <a:cs typeface="Open Sauce"/>
              <a:sym typeface="Open Sauce"/>
            </a:endParaRPr>
          </a:p>
          <a:p>
            <a:pPr marL="647700" lvl="1" indent="-323850" algn="l">
              <a:lnSpc>
                <a:spcPts val="4200"/>
              </a:lnSpc>
              <a:spcBef>
                <a:spcPct val="0"/>
              </a:spcBef>
              <a:buFont typeface="Arial"/>
              <a:buChar char="•"/>
            </a:pPr>
            <a:r>
              <a:rPr lang="en-US" sz="3000">
                <a:solidFill>
                  <a:srgbClr val="000000"/>
                </a:solidFill>
                <a:latin typeface="Open Sauce"/>
                <a:ea typeface="Open Sauce"/>
                <a:cs typeface="Open Sauce"/>
                <a:sym typeface="Open Sauce"/>
              </a:rPr>
              <a:t>A typical GP referral would be an individual in their 50s, noticing a worrying decline in memory function over the past few months / years (those aged 60 are referred to the local memory clinic for assessment). </a:t>
            </a: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5931574" y="869998"/>
            <a:ext cx="11628578" cy="8547005"/>
          </a:xfrm>
          <a:custGeom>
            <a:avLst/>
            <a:gdLst/>
            <a:ahLst/>
            <a:cxnLst/>
            <a:rect l="l" t="t" r="r" b="b"/>
            <a:pathLst>
              <a:path w="11628578" h="8547005">
                <a:moveTo>
                  <a:pt x="0" y="0"/>
                </a:moveTo>
                <a:lnTo>
                  <a:pt x="11628578" y="0"/>
                </a:lnTo>
                <a:lnTo>
                  <a:pt x="11628578" y="8547004"/>
                </a:lnTo>
                <a:lnTo>
                  <a:pt x="0" y="8547004"/>
                </a:lnTo>
                <a:lnTo>
                  <a:pt x="0" y="0"/>
                </a:lnTo>
                <a:close/>
              </a:path>
            </a:pathLst>
          </a:custGeom>
          <a:blipFill>
            <a:blip r:embed="rId5"/>
            <a:stretch>
              <a:fillRect/>
            </a:stretch>
          </a:blipFill>
        </p:spPr>
        <p:txBody>
          <a:bodyPr/>
          <a:lstStyle/>
          <a:p>
            <a:endParaRPr lang="en-GB"/>
          </a:p>
        </p:txBody>
      </p:sp>
      <p:sp>
        <p:nvSpPr>
          <p:cNvPr id="7" name="TextBox 7"/>
          <p:cNvSpPr txBox="1"/>
          <p:nvPr/>
        </p:nvSpPr>
        <p:spPr>
          <a:xfrm>
            <a:off x="263211" y="4026789"/>
            <a:ext cx="6059736" cy="2166747"/>
          </a:xfrm>
          <a:prstGeom prst="rect">
            <a:avLst/>
          </a:prstGeom>
        </p:spPr>
        <p:txBody>
          <a:bodyPr lIns="0" tIns="0" rIns="0" bIns="0" rtlCol="0" anchor="t">
            <a:spAutoFit/>
          </a:bodyPr>
          <a:lstStyle/>
          <a:p>
            <a:pPr marL="0" lvl="0" indent="0" algn="ctr">
              <a:lnSpc>
                <a:spcPts val="5424"/>
              </a:lnSpc>
            </a:pPr>
            <a:r>
              <a:rPr lang="en-US" sz="4800" b="1">
                <a:solidFill>
                  <a:srgbClr val="662382"/>
                </a:solidFill>
                <a:latin typeface="Arial MT Pro Bold"/>
                <a:ea typeface="Arial MT Pro Bold"/>
                <a:cs typeface="Arial MT Pro Bold"/>
                <a:sym typeface="Arial MT Pro Bold"/>
              </a:rPr>
              <a:t>Old Neuropsychology Pathway</a:t>
            </a:r>
          </a:p>
        </p:txBody>
      </p:sp>
    </p:spTree>
  </p:cSld>
  <p:clrMapOvr>
    <a:masterClrMapping/>
  </p:clrMapOvr>
  <p:transition>
    <p:circl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Changing Approach</a:t>
            </a:r>
          </a:p>
        </p:txBody>
      </p:sp>
      <p:sp>
        <p:nvSpPr>
          <p:cNvPr id="6" name="TextBox 6"/>
          <p:cNvSpPr txBox="1"/>
          <p:nvPr/>
        </p:nvSpPr>
        <p:spPr>
          <a:xfrm>
            <a:off x="540351" y="3153464"/>
            <a:ext cx="13267142" cy="4034790"/>
          </a:xfrm>
          <a:prstGeom prst="rect">
            <a:avLst/>
          </a:prstGeom>
        </p:spPr>
        <p:txBody>
          <a:bodyPr lIns="0" tIns="0" rIns="0" bIns="0" rtlCol="0" anchor="t">
            <a:spAutoFit/>
          </a:bodyPr>
          <a:lstStyle/>
          <a:p>
            <a:pPr algn="l">
              <a:lnSpc>
                <a:spcPts val="4200"/>
              </a:lnSpc>
            </a:pPr>
            <a:r>
              <a:rPr lang="en-US" sz="3000">
                <a:solidFill>
                  <a:srgbClr val="000000"/>
                </a:solidFill>
                <a:latin typeface="Open Sauce"/>
                <a:ea typeface="Open Sauce"/>
                <a:cs typeface="Open Sauce"/>
                <a:sym typeface="Open Sauce"/>
              </a:rPr>
              <a:t>We wished to continue to:</a:t>
            </a:r>
          </a:p>
          <a:p>
            <a:pPr algn="l">
              <a:lnSpc>
                <a:spcPts val="4710"/>
              </a:lnSpc>
            </a:pPr>
            <a:endParaRPr lang="en-US" sz="3000">
              <a:solidFill>
                <a:srgbClr val="000000"/>
              </a:solidFill>
              <a:latin typeface="Open Sauce"/>
              <a:ea typeface="Open Sauce"/>
              <a:cs typeface="Open Sauce"/>
              <a:sym typeface="Open Sauce"/>
            </a:endParaRPr>
          </a:p>
          <a:p>
            <a:pPr marL="647700" lvl="1" indent="-323850" algn="l">
              <a:lnSpc>
                <a:spcPts val="4710"/>
              </a:lnSpc>
              <a:buAutoNum type="arabicPeriod"/>
            </a:pPr>
            <a:r>
              <a:rPr lang="en-US" sz="3000" b="1">
                <a:solidFill>
                  <a:srgbClr val="000000"/>
                </a:solidFill>
                <a:latin typeface="Open Sauce Bold"/>
                <a:ea typeface="Open Sauce Bold"/>
                <a:cs typeface="Open Sauce Bold"/>
                <a:sym typeface="Open Sauce Bold"/>
              </a:rPr>
              <a:t>Provide a thorough assessment service to ensure positive YoD cases are identified.</a:t>
            </a:r>
          </a:p>
          <a:p>
            <a:pPr marL="647700" lvl="1" indent="-323850" algn="l">
              <a:lnSpc>
                <a:spcPts val="4710"/>
              </a:lnSpc>
              <a:buAutoNum type="arabicPeriod"/>
            </a:pPr>
            <a:r>
              <a:rPr lang="en-US" sz="3000" b="1">
                <a:solidFill>
                  <a:srgbClr val="000000"/>
                </a:solidFill>
                <a:latin typeface="Open Sauce Bold"/>
                <a:ea typeface="Open Sauce Bold"/>
                <a:cs typeface="Open Sauce Bold"/>
                <a:sym typeface="Open Sauce Bold"/>
              </a:rPr>
              <a:t>Whilst also meeting the needs of those presenting with cognitive problems with other underpinnings (e.g. TBI, HD, PD)</a:t>
            </a:r>
          </a:p>
          <a:p>
            <a:pPr marL="647700" lvl="1" indent="-323850" algn="l">
              <a:lnSpc>
                <a:spcPts val="4710"/>
              </a:lnSpc>
              <a:buAutoNum type="arabicPeriod"/>
            </a:pPr>
            <a:r>
              <a:rPr lang="en-US" sz="3000" b="1">
                <a:solidFill>
                  <a:srgbClr val="000000"/>
                </a:solidFill>
                <a:latin typeface="Open Sauce Bold"/>
                <a:ea typeface="Open Sauce Bold"/>
                <a:cs typeface="Open Sauce Bold"/>
                <a:sym typeface="Open Sauce Bold"/>
              </a:rPr>
              <a:t>Reduce waiting times.</a:t>
            </a: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Changing Approach</a:t>
            </a:r>
          </a:p>
        </p:txBody>
      </p:sp>
      <p:sp>
        <p:nvSpPr>
          <p:cNvPr id="6" name="TextBox 6"/>
          <p:cNvSpPr txBox="1"/>
          <p:nvPr/>
        </p:nvSpPr>
        <p:spPr>
          <a:xfrm>
            <a:off x="510139" y="3400425"/>
            <a:ext cx="13267142" cy="5857875"/>
          </a:xfrm>
          <a:prstGeom prst="rect">
            <a:avLst/>
          </a:prstGeom>
        </p:spPr>
        <p:txBody>
          <a:bodyPr lIns="0" tIns="0" rIns="0" bIns="0" rtlCol="0" anchor="t">
            <a:spAutoFit/>
          </a:bodyPr>
          <a:lstStyle/>
          <a:p>
            <a:pPr algn="l">
              <a:lnSpc>
                <a:spcPts val="4200"/>
              </a:lnSpc>
            </a:pPr>
            <a:r>
              <a:rPr lang="en-US" sz="3000">
                <a:solidFill>
                  <a:srgbClr val="000000"/>
                </a:solidFill>
                <a:latin typeface="Open Sauce"/>
                <a:ea typeface="Open Sauce"/>
                <a:cs typeface="Open Sauce"/>
                <a:sym typeface="Open Sauce"/>
              </a:rPr>
              <a:t>‘Pathways Meeting’ (March 2024) including the wider MDT, service managers:</a:t>
            </a:r>
          </a:p>
          <a:p>
            <a:pPr algn="l">
              <a:lnSpc>
                <a:spcPts val="4200"/>
              </a:lnSpc>
            </a:pPr>
            <a:endParaRPr lang="en-US" sz="3000">
              <a:solidFill>
                <a:srgbClr val="000000"/>
              </a:solidFill>
              <a:latin typeface="Open Sauce"/>
              <a:ea typeface="Open Sauce"/>
              <a:cs typeface="Open Sauce"/>
              <a:sym typeface="Open Sauce"/>
            </a:endParaRPr>
          </a:p>
          <a:p>
            <a:pPr marL="647700" lvl="1" indent="-323850" algn="l">
              <a:lnSpc>
                <a:spcPts val="4200"/>
              </a:lnSpc>
              <a:buFont typeface="Arial"/>
              <a:buChar char="•"/>
            </a:pPr>
            <a:r>
              <a:rPr lang="en-US" sz="3000" b="1">
                <a:solidFill>
                  <a:srgbClr val="000000"/>
                </a:solidFill>
                <a:latin typeface="Open Sauce Bold"/>
                <a:ea typeface="Open Sauce Bold"/>
                <a:cs typeface="Open Sauce Bold"/>
                <a:sym typeface="Open Sauce Bold"/>
              </a:rPr>
              <a:t>All agreed that referral numbers were increasing, and that the current waiting times were unacceptable. </a:t>
            </a:r>
          </a:p>
          <a:p>
            <a:pPr algn="l">
              <a:lnSpc>
                <a:spcPts val="4200"/>
              </a:lnSpc>
            </a:pPr>
            <a:endParaRPr lang="en-US" sz="3000" b="1">
              <a:solidFill>
                <a:srgbClr val="000000"/>
              </a:solidFill>
              <a:latin typeface="Open Sauce Bold"/>
              <a:ea typeface="Open Sauce Bold"/>
              <a:cs typeface="Open Sauce Bold"/>
              <a:sym typeface="Open Sauce Bold"/>
            </a:endParaRPr>
          </a:p>
          <a:p>
            <a:pPr marL="647700" lvl="1" indent="-323850" algn="l">
              <a:lnSpc>
                <a:spcPts val="4200"/>
              </a:lnSpc>
              <a:buFont typeface="Arial"/>
              <a:buChar char="•"/>
            </a:pPr>
            <a:r>
              <a:rPr lang="en-US" sz="3000" b="1">
                <a:solidFill>
                  <a:srgbClr val="000000"/>
                </a:solidFill>
                <a:latin typeface="Open Sauce Bold"/>
                <a:ea typeface="Open Sauce Bold"/>
                <a:cs typeface="Open Sauce Bold"/>
                <a:sym typeface="Open Sauce Bold"/>
              </a:rPr>
              <a:t>Most cases are individuals without organic basis for subjective cognitive concerns. Delay in getting best service for them. </a:t>
            </a:r>
          </a:p>
          <a:p>
            <a:pPr algn="l">
              <a:lnSpc>
                <a:spcPts val="4200"/>
              </a:lnSpc>
            </a:pPr>
            <a:endParaRPr lang="en-US" sz="3000" b="1">
              <a:solidFill>
                <a:srgbClr val="000000"/>
              </a:solidFill>
              <a:latin typeface="Open Sauce Bold"/>
              <a:ea typeface="Open Sauce Bold"/>
              <a:cs typeface="Open Sauce Bold"/>
              <a:sym typeface="Open Sauce Bold"/>
            </a:endParaRPr>
          </a:p>
          <a:p>
            <a:pPr marL="647700" lvl="1" indent="-323850" algn="l">
              <a:lnSpc>
                <a:spcPts val="4200"/>
              </a:lnSpc>
              <a:buFont typeface="Arial"/>
              <a:buChar char="•"/>
            </a:pPr>
            <a:r>
              <a:rPr lang="en-US" sz="3000" b="1">
                <a:solidFill>
                  <a:srgbClr val="000000"/>
                </a:solidFill>
                <a:latin typeface="Open Sauce Bold"/>
                <a:ea typeface="Open Sauce Bold"/>
                <a:cs typeface="Open Sauce Bold"/>
                <a:sym typeface="Open Sauce Bold"/>
              </a:rPr>
              <a:t>Those we treat with a diagnosed neurological condition are waiting longer to be seen/delay in their treatment.</a:t>
            </a: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962025"/>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Changing Approach</a:t>
            </a:r>
          </a:p>
        </p:txBody>
      </p:sp>
      <p:sp>
        <p:nvSpPr>
          <p:cNvPr id="6" name="TextBox 6"/>
          <p:cNvSpPr txBox="1"/>
          <p:nvPr/>
        </p:nvSpPr>
        <p:spPr>
          <a:xfrm>
            <a:off x="1253813" y="2016125"/>
            <a:ext cx="14714872" cy="7793441"/>
          </a:xfrm>
          <a:prstGeom prst="rect">
            <a:avLst/>
          </a:prstGeom>
        </p:spPr>
        <p:txBody>
          <a:bodyPr lIns="0" tIns="0" rIns="0" bIns="0" rtlCol="0" anchor="t">
            <a:spAutoFit/>
          </a:bodyPr>
          <a:lstStyle/>
          <a:p>
            <a:pPr algn="l">
              <a:lnSpc>
                <a:spcPts val="3079"/>
              </a:lnSpc>
            </a:pPr>
            <a:r>
              <a:rPr lang="en-US" sz="2199" b="1">
                <a:solidFill>
                  <a:srgbClr val="000000"/>
                </a:solidFill>
                <a:latin typeface="Open Sauce Bold"/>
                <a:ea typeface="Open Sauce Bold"/>
                <a:cs typeface="Open Sauce Bold"/>
                <a:sym typeface="Open Sauce Bold"/>
              </a:rPr>
              <a:t>Young Onset Dementia Pathway, referral criteria:</a:t>
            </a:r>
          </a:p>
          <a:p>
            <a:pPr algn="l">
              <a:lnSpc>
                <a:spcPts val="3079"/>
              </a:lnSpc>
            </a:pPr>
            <a:endParaRPr lang="en-US" sz="2199" b="1">
              <a:solidFill>
                <a:srgbClr val="000000"/>
              </a:solidFill>
              <a:latin typeface="Open Sauce Bold"/>
              <a:ea typeface="Open Sauce Bold"/>
              <a:cs typeface="Open Sauce Bold"/>
              <a:sym typeface="Open Sauce Bold"/>
            </a:endParaRPr>
          </a:p>
          <a:p>
            <a:pPr marL="474979" lvl="1" indent="-237490" algn="l">
              <a:lnSpc>
                <a:spcPts val="3079"/>
              </a:lnSpc>
              <a:buFont typeface="Arial"/>
              <a:buChar char="•"/>
            </a:pPr>
            <a:r>
              <a:rPr lang="en-US" sz="2199" b="1">
                <a:solidFill>
                  <a:srgbClr val="0070BB"/>
                </a:solidFill>
                <a:latin typeface="Open Sauce Bold"/>
                <a:ea typeface="Open Sauce Bold"/>
                <a:cs typeface="Open Sauce Bold"/>
                <a:sym typeface="Open Sauce Bold"/>
              </a:rPr>
              <a:t>The patient has had evidential changes in cognition (attach your cognitive screening scores)</a:t>
            </a:r>
          </a:p>
          <a:p>
            <a:pPr algn="l">
              <a:lnSpc>
                <a:spcPts val="3079"/>
              </a:lnSpc>
            </a:pPr>
            <a:endParaRPr lang="en-US" sz="2199" b="1">
              <a:solidFill>
                <a:srgbClr val="0070BB"/>
              </a:solidFill>
              <a:latin typeface="Open Sauce Bold"/>
              <a:ea typeface="Open Sauce Bold"/>
              <a:cs typeface="Open Sauce Bold"/>
              <a:sym typeface="Open Sauce Bold"/>
            </a:endParaRPr>
          </a:p>
          <a:p>
            <a:pPr marL="474979" lvl="1" indent="-237490" algn="l">
              <a:lnSpc>
                <a:spcPts val="3079"/>
              </a:lnSpc>
              <a:buFont typeface="Arial"/>
              <a:buChar char="•"/>
            </a:pPr>
            <a:r>
              <a:rPr lang="en-US" sz="2199" b="1">
                <a:solidFill>
                  <a:srgbClr val="0070BB"/>
                </a:solidFill>
                <a:latin typeface="Open Sauce Bold"/>
                <a:ea typeface="Open Sauce Bold"/>
                <a:cs typeface="Open Sauce Bold"/>
                <a:sym typeface="Open Sauce Bold"/>
              </a:rPr>
              <a:t>The patient is aged between 50 and 59 years old (if younger than 50, please refer to UHNM neurology for investigation; if 60 or over, please refer to the Older Persons Memory Clinic)</a:t>
            </a:r>
          </a:p>
          <a:p>
            <a:pPr algn="l">
              <a:lnSpc>
                <a:spcPts val="3079"/>
              </a:lnSpc>
            </a:pPr>
            <a:endParaRPr lang="en-US" sz="2199" b="1">
              <a:solidFill>
                <a:srgbClr val="0070BB"/>
              </a:solidFill>
              <a:latin typeface="Open Sauce Bold"/>
              <a:ea typeface="Open Sauce Bold"/>
              <a:cs typeface="Open Sauce Bold"/>
              <a:sym typeface="Open Sauce Bold"/>
            </a:endParaRPr>
          </a:p>
          <a:p>
            <a:pPr marL="474979" lvl="1" indent="-237490" algn="l">
              <a:lnSpc>
                <a:spcPts val="3079"/>
              </a:lnSpc>
              <a:buFont typeface="Arial"/>
              <a:buChar char="•"/>
            </a:pPr>
            <a:r>
              <a:rPr lang="en-US" sz="2199" b="1">
                <a:solidFill>
                  <a:srgbClr val="0070BB"/>
                </a:solidFill>
                <a:latin typeface="Open Sauce Bold"/>
                <a:ea typeface="Open Sauce Bold"/>
                <a:cs typeface="Open Sauce Bold"/>
                <a:sym typeface="Open Sauce Bold"/>
              </a:rPr>
              <a:t>The patient has been referred for an MRI head scan (Dementia Protocol), unless contraindicated.</a:t>
            </a:r>
          </a:p>
          <a:p>
            <a:pPr algn="l">
              <a:lnSpc>
                <a:spcPts val="3079"/>
              </a:lnSpc>
            </a:pPr>
            <a:r>
              <a:rPr lang="en-US" sz="2199" b="1">
                <a:solidFill>
                  <a:srgbClr val="0070BB"/>
                </a:solidFill>
                <a:latin typeface="Open Sauce Bold"/>
                <a:ea typeface="Open Sauce Bold"/>
                <a:cs typeface="Open Sauce Bold"/>
                <a:sym typeface="Open Sauce Bold"/>
              </a:rPr>
              <a:t> </a:t>
            </a:r>
          </a:p>
          <a:p>
            <a:pPr marL="474979" lvl="1" indent="-237490" algn="l">
              <a:lnSpc>
                <a:spcPts val="3079"/>
              </a:lnSpc>
              <a:buFont typeface="Arial"/>
              <a:buChar char="•"/>
            </a:pPr>
            <a:r>
              <a:rPr lang="en-US" sz="2199" b="1">
                <a:solidFill>
                  <a:srgbClr val="0070BB"/>
                </a:solidFill>
                <a:latin typeface="Open Sauce Bold"/>
                <a:ea typeface="Open Sauce Bold"/>
                <a:cs typeface="Open Sauce Bold"/>
                <a:sym typeface="Open Sauce Bold"/>
              </a:rPr>
              <a:t>Dementia blood screen completed, abnormal blood results have been addressed. </a:t>
            </a:r>
          </a:p>
          <a:p>
            <a:pPr algn="l">
              <a:lnSpc>
                <a:spcPts val="3079"/>
              </a:lnSpc>
            </a:pPr>
            <a:endParaRPr lang="en-US" sz="2199" b="1">
              <a:solidFill>
                <a:srgbClr val="0070BB"/>
              </a:solidFill>
              <a:latin typeface="Open Sauce Bold"/>
              <a:ea typeface="Open Sauce Bold"/>
              <a:cs typeface="Open Sauce Bold"/>
              <a:sym typeface="Open Sauce Bold"/>
            </a:endParaRPr>
          </a:p>
          <a:p>
            <a:pPr marL="474979" lvl="1" indent="-237490" algn="l">
              <a:lnSpc>
                <a:spcPts val="3079"/>
              </a:lnSpc>
              <a:buFont typeface="Arial"/>
              <a:buChar char="•"/>
            </a:pPr>
            <a:r>
              <a:rPr lang="en-US" sz="2199" b="1">
                <a:solidFill>
                  <a:srgbClr val="0070BB"/>
                </a:solidFill>
                <a:latin typeface="Open Sauce Bold"/>
                <a:ea typeface="Open Sauce Bold"/>
                <a:cs typeface="Open Sauce Bold"/>
                <a:sym typeface="Open Sauce Bold"/>
              </a:rPr>
              <a:t>If there is a history of anxiety, depression or a mood disorder, this has been appropriately assessed and adequately treated (consider referring to Talking Therapies or CMHT if mental health problems are likely affecting cognition).</a:t>
            </a:r>
          </a:p>
          <a:p>
            <a:pPr algn="l">
              <a:lnSpc>
                <a:spcPts val="3079"/>
              </a:lnSpc>
            </a:pPr>
            <a:endParaRPr lang="en-US" sz="2199" b="1">
              <a:solidFill>
                <a:srgbClr val="0070BB"/>
              </a:solidFill>
              <a:latin typeface="Open Sauce Bold"/>
              <a:ea typeface="Open Sauce Bold"/>
              <a:cs typeface="Open Sauce Bold"/>
              <a:sym typeface="Open Sauce Bold"/>
            </a:endParaRPr>
          </a:p>
          <a:p>
            <a:pPr marL="474979" lvl="1" indent="-237490" algn="l">
              <a:lnSpc>
                <a:spcPts val="3079"/>
              </a:lnSpc>
              <a:buFont typeface="Arial"/>
              <a:buChar char="•"/>
            </a:pPr>
            <a:r>
              <a:rPr lang="en-US" sz="2199" b="1">
                <a:solidFill>
                  <a:srgbClr val="0070BB"/>
                </a:solidFill>
                <a:latin typeface="Open Sauce Bold"/>
                <a:ea typeface="Open Sauce Bold"/>
                <a:cs typeface="Open Sauce Bold"/>
                <a:sym typeface="Open Sauce Bold"/>
              </a:rPr>
              <a:t>No history of stroke in the 6 months preceding referral (refer to Stroke Psychology if so).</a:t>
            </a:r>
          </a:p>
          <a:p>
            <a:pPr algn="l">
              <a:lnSpc>
                <a:spcPts val="3079"/>
              </a:lnSpc>
            </a:pPr>
            <a:endParaRPr lang="en-US" sz="2199" b="1">
              <a:solidFill>
                <a:srgbClr val="0070BB"/>
              </a:solidFill>
              <a:latin typeface="Open Sauce Bold"/>
              <a:ea typeface="Open Sauce Bold"/>
              <a:cs typeface="Open Sauce Bold"/>
              <a:sym typeface="Open Sauce Bold"/>
            </a:endParaRPr>
          </a:p>
          <a:p>
            <a:pPr marL="474979" lvl="1" indent="-237490" algn="l">
              <a:lnSpc>
                <a:spcPts val="3079"/>
              </a:lnSpc>
              <a:buFont typeface="Arial"/>
              <a:buChar char="•"/>
            </a:pPr>
            <a:r>
              <a:rPr lang="en-US" sz="2199" b="1">
                <a:solidFill>
                  <a:srgbClr val="0070BB"/>
                </a:solidFill>
                <a:latin typeface="Open Sauce Bold"/>
                <a:ea typeface="Open Sauce Bold"/>
                <a:cs typeface="Open Sauce Bold"/>
                <a:sym typeface="Open Sauce Bold"/>
              </a:rPr>
              <a:t>Please note that the team will be unable to reliably complete the required assessment on individuals who have been actively consuming alcohol to excess or using recreational drugs. </a:t>
            </a:r>
          </a:p>
          <a:p>
            <a:pPr algn="l">
              <a:lnSpc>
                <a:spcPts val="3079"/>
              </a:lnSpc>
            </a:pPr>
            <a:endParaRPr lang="en-US" sz="2199" b="1">
              <a:solidFill>
                <a:srgbClr val="0070BB"/>
              </a:solidFill>
              <a:latin typeface="Open Sauce Bold"/>
              <a:ea typeface="Open Sauce Bold"/>
              <a:cs typeface="Open Sauce Bold"/>
              <a:sym typeface="Open Sauce Bold"/>
            </a:endParaRP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717351"/>
            <a:ext cx="12764628" cy="1539875"/>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What we did – Streamlining the Neuropsychology Pathway </a:t>
            </a:r>
          </a:p>
        </p:txBody>
      </p:sp>
      <p:sp>
        <p:nvSpPr>
          <p:cNvPr id="6" name="TextBox 6"/>
          <p:cNvSpPr txBox="1"/>
          <p:nvPr/>
        </p:nvSpPr>
        <p:spPr>
          <a:xfrm>
            <a:off x="825202" y="2610612"/>
            <a:ext cx="13267142" cy="6924675"/>
          </a:xfrm>
          <a:prstGeom prst="rect">
            <a:avLst/>
          </a:prstGeom>
        </p:spPr>
        <p:txBody>
          <a:bodyPr lIns="0" tIns="0" rIns="0" bIns="0" rtlCol="0" anchor="t">
            <a:spAutoFit/>
          </a:bodyPr>
          <a:lstStyle/>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Revised appointment structure to streamline the service. </a:t>
            </a:r>
          </a:p>
          <a:p>
            <a:pPr algn="l">
              <a:lnSpc>
                <a:spcPts val="4200"/>
              </a:lnSpc>
            </a:pPr>
            <a:endParaRPr lang="en-US" sz="3000">
              <a:solidFill>
                <a:srgbClr val="000000"/>
              </a:solidFill>
              <a:latin typeface="Open Sauce"/>
              <a:ea typeface="Open Sauce"/>
              <a:cs typeface="Open Sauce"/>
              <a:sym typeface="Open Sauce"/>
            </a:endParaRPr>
          </a:p>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Patients now seen first for cognitive testing by Assistant Psychologist rather than for an initial interview with a Clinical Psychologist (and then attending for testing). (aka- YOD pathway)</a:t>
            </a:r>
          </a:p>
          <a:p>
            <a:pPr algn="l">
              <a:lnSpc>
                <a:spcPts val="4200"/>
              </a:lnSpc>
            </a:pPr>
            <a:endParaRPr lang="en-US" sz="3000">
              <a:solidFill>
                <a:srgbClr val="000000"/>
              </a:solidFill>
              <a:latin typeface="Open Sauce"/>
              <a:ea typeface="Open Sauce"/>
              <a:cs typeface="Open Sauce"/>
              <a:sym typeface="Open Sauce"/>
            </a:endParaRPr>
          </a:p>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Reduced test battery.</a:t>
            </a:r>
          </a:p>
          <a:p>
            <a:pPr algn="l">
              <a:lnSpc>
                <a:spcPts val="4200"/>
              </a:lnSpc>
            </a:pPr>
            <a:endParaRPr lang="en-US" sz="3000">
              <a:solidFill>
                <a:srgbClr val="000000"/>
              </a:solidFill>
              <a:latin typeface="Open Sauce"/>
              <a:ea typeface="Open Sauce"/>
              <a:cs typeface="Open Sauce"/>
              <a:sym typeface="Open Sauce"/>
            </a:endParaRPr>
          </a:p>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Trialled initially on 5 patients (2 required more investigation, 3 discharged at feedback)</a:t>
            </a:r>
          </a:p>
          <a:p>
            <a:pPr algn="l">
              <a:lnSpc>
                <a:spcPts val="4200"/>
              </a:lnSpc>
            </a:pPr>
            <a:endParaRPr lang="en-US" sz="3000">
              <a:solidFill>
                <a:srgbClr val="000000"/>
              </a:solidFill>
              <a:latin typeface="Open Sauce"/>
              <a:ea typeface="Open Sauce"/>
              <a:cs typeface="Open Sauce"/>
              <a:sym typeface="Open Sauce"/>
            </a:endParaRPr>
          </a:p>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Some patients remain on ‘old pathway’ seeing Clinical Psychologist prior to cognitive testing (complexity, non-English speaking).</a:t>
            </a: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717351"/>
            <a:ext cx="12764628" cy="1539875"/>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What we did – Streamlining the Neuropsychology Pathway </a:t>
            </a:r>
          </a:p>
        </p:txBody>
      </p:sp>
      <p:sp>
        <p:nvSpPr>
          <p:cNvPr id="6" name="TextBox 6"/>
          <p:cNvSpPr txBox="1"/>
          <p:nvPr/>
        </p:nvSpPr>
        <p:spPr>
          <a:xfrm>
            <a:off x="540351" y="3153464"/>
            <a:ext cx="13267142" cy="5857875"/>
          </a:xfrm>
          <a:prstGeom prst="rect">
            <a:avLst/>
          </a:prstGeom>
        </p:spPr>
        <p:txBody>
          <a:bodyPr lIns="0" tIns="0" rIns="0" bIns="0" rtlCol="0" anchor="t">
            <a:spAutoFit/>
          </a:bodyPr>
          <a:lstStyle/>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Due to Community Psychiatric Nurse (CPN) risk assessment at first contact, this approach enabled assistant psychologist to do cognitive testing whilst still ensuring appropriate and safe clinical oversight.</a:t>
            </a:r>
          </a:p>
          <a:p>
            <a:pPr algn="l">
              <a:lnSpc>
                <a:spcPts val="4200"/>
              </a:lnSpc>
            </a:pPr>
            <a:endParaRPr lang="en-US" sz="3000">
              <a:solidFill>
                <a:srgbClr val="000000"/>
              </a:solidFill>
              <a:latin typeface="Open Sauce"/>
              <a:ea typeface="Open Sauce"/>
              <a:cs typeface="Open Sauce"/>
              <a:sym typeface="Open Sauce"/>
            </a:endParaRPr>
          </a:p>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We implemented a weekly ‘records review’ slot for our Assistant Psychologists, where they have time blocked out to check the medical notes ahead of the next weeks’ YoD testing appointments and escalate any potential issues to senior clinicians in supervision prior to the session. </a:t>
            </a:r>
          </a:p>
          <a:p>
            <a:pPr algn="l">
              <a:lnSpc>
                <a:spcPts val="4200"/>
              </a:lnSpc>
            </a:pPr>
            <a:endParaRPr lang="en-US" sz="3000">
              <a:solidFill>
                <a:srgbClr val="000000"/>
              </a:solidFill>
              <a:latin typeface="Open Sauce"/>
              <a:ea typeface="Open Sauce"/>
              <a:cs typeface="Open Sauce"/>
              <a:sym typeface="Open Sauce"/>
            </a:endParaRP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6149093" y="818801"/>
            <a:ext cx="11708152" cy="8649397"/>
          </a:xfrm>
          <a:custGeom>
            <a:avLst/>
            <a:gdLst/>
            <a:ahLst/>
            <a:cxnLst/>
            <a:rect l="l" t="t" r="r" b="b"/>
            <a:pathLst>
              <a:path w="11708152" h="8649397">
                <a:moveTo>
                  <a:pt x="0" y="0"/>
                </a:moveTo>
                <a:lnTo>
                  <a:pt x="11708152" y="0"/>
                </a:lnTo>
                <a:lnTo>
                  <a:pt x="11708152" y="8649398"/>
                </a:lnTo>
                <a:lnTo>
                  <a:pt x="0" y="8649398"/>
                </a:lnTo>
                <a:lnTo>
                  <a:pt x="0" y="0"/>
                </a:lnTo>
                <a:close/>
              </a:path>
            </a:pathLst>
          </a:custGeom>
          <a:blipFill>
            <a:blip r:embed="rId5"/>
            <a:stretch>
              <a:fillRect/>
            </a:stretch>
          </a:blipFill>
        </p:spPr>
        <p:txBody>
          <a:bodyPr/>
          <a:lstStyle/>
          <a:p>
            <a:endParaRPr lang="en-GB"/>
          </a:p>
        </p:txBody>
      </p:sp>
      <p:sp>
        <p:nvSpPr>
          <p:cNvPr id="7" name="TextBox 7"/>
          <p:cNvSpPr txBox="1"/>
          <p:nvPr/>
        </p:nvSpPr>
        <p:spPr>
          <a:xfrm>
            <a:off x="263211" y="4712589"/>
            <a:ext cx="6059736" cy="795147"/>
          </a:xfrm>
          <a:prstGeom prst="rect">
            <a:avLst/>
          </a:prstGeom>
        </p:spPr>
        <p:txBody>
          <a:bodyPr lIns="0" tIns="0" rIns="0" bIns="0" rtlCol="0" anchor="t">
            <a:spAutoFit/>
          </a:bodyPr>
          <a:lstStyle/>
          <a:p>
            <a:pPr marL="0" lvl="0" indent="0" algn="ctr">
              <a:lnSpc>
                <a:spcPts val="5424"/>
              </a:lnSpc>
            </a:pPr>
            <a:r>
              <a:rPr lang="en-US" sz="4800" b="1">
                <a:solidFill>
                  <a:srgbClr val="662382"/>
                </a:solidFill>
                <a:latin typeface="Arial MT Pro Bold"/>
                <a:ea typeface="Arial MT Pro Bold"/>
                <a:cs typeface="Arial MT Pro Bold"/>
                <a:sym typeface="Arial MT Pro Bold"/>
              </a:rPr>
              <a:t>New ‘YoD’ Pathway</a:t>
            </a:r>
          </a:p>
        </p:txBody>
      </p:sp>
    </p:spTree>
  </p:cSld>
  <p:clrMapOvr>
    <a:masterClrMapping/>
  </p:clrMapOvr>
  <p:transition>
    <p:circl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241783" y="203200"/>
            <a:ext cx="14202353"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Current 1.5-hour Cognitive Test Battery</a:t>
            </a:r>
          </a:p>
        </p:txBody>
      </p:sp>
      <p:sp>
        <p:nvSpPr>
          <p:cNvPr id="6" name="Freeform 6"/>
          <p:cNvSpPr/>
          <p:nvPr/>
        </p:nvSpPr>
        <p:spPr>
          <a:xfrm rot="-5400000">
            <a:off x="13288564" y="-4416702"/>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7" name="Freeform 7"/>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TextBox 8"/>
          <p:cNvSpPr txBox="1"/>
          <p:nvPr/>
        </p:nvSpPr>
        <p:spPr>
          <a:xfrm>
            <a:off x="241783" y="1123924"/>
            <a:ext cx="8376376" cy="9401106"/>
          </a:xfrm>
          <a:prstGeom prst="rect">
            <a:avLst/>
          </a:prstGeom>
        </p:spPr>
        <p:txBody>
          <a:bodyPr lIns="0" tIns="0" rIns="0" bIns="0" rtlCol="0" anchor="t">
            <a:spAutoFit/>
          </a:bodyPr>
          <a:lstStyle/>
          <a:p>
            <a:pPr algn="l">
              <a:lnSpc>
                <a:spcPts val="2859"/>
              </a:lnSpc>
            </a:pPr>
            <a:r>
              <a:rPr lang="en-US" sz="2199" b="1">
                <a:solidFill>
                  <a:srgbClr val="000000"/>
                </a:solidFill>
                <a:latin typeface="Open Sauce Bold"/>
                <a:ea typeface="Open Sauce Bold"/>
                <a:cs typeface="Open Sauce Bold"/>
                <a:sym typeface="Open Sauce Bold"/>
              </a:rPr>
              <a:t>🧩 Performance Validity Tests (x2)</a:t>
            </a:r>
          </a:p>
          <a:p>
            <a:pPr algn="l">
              <a:lnSpc>
                <a:spcPts val="2859"/>
              </a:lnSpc>
            </a:pPr>
            <a:endParaRPr lang="en-US" sz="2199" b="1">
              <a:solidFill>
                <a:srgbClr val="000000"/>
              </a:solidFill>
              <a:latin typeface="Open Sauce Bold"/>
              <a:ea typeface="Open Sauce Bold"/>
              <a:cs typeface="Open Sauce Bold"/>
              <a:sym typeface="Open Sauce Bold"/>
            </a:endParaRPr>
          </a:p>
          <a:p>
            <a:pPr algn="l">
              <a:lnSpc>
                <a:spcPts val="2859"/>
              </a:lnSpc>
            </a:pPr>
            <a:r>
              <a:rPr lang="en-US" sz="2199">
                <a:solidFill>
                  <a:srgbClr val="000000"/>
                </a:solidFill>
                <a:latin typeface="Open Sauce"/>
                <a:ea typeface="Open Sauce"/>
                <a:cs typeface="Open Sauce"/>
                <a:sym typeface="Open Sauce"/>
              </a:rPr>
              <a:t>Assess consistency and effort — indicate whether results reflect true cognitive ability or if other factors (e.g. fatigue, mood, anxiety, pain, medication) may limit engagement.</a:t>
            </a:r>
          </a:p>
          <a:p>
            <a:pPr algn="l">
              <a:lnSpc>
                <a:spcPts val="2859"/>
              </a:lnSpc>
            </a:pPr>
            <a:r>
              <a:rPr lang="en-US" sz="2199" i="1">
                <a:solidFill>
                  <a:srgbClr val="000000"/>
                </a:solidFill>
                <a:latin typeface="Open Sauce Italics"/>
                <a:ea typeface="Open Sauce Italics"/>
                <a:cs typeface="Open Sauce Italics"/>
                <a:sym typeface="Open Sauce Italics"/>
              </a:rPr>
              <a:t>(No test names shown for security)</a:t>
            </a:r>
          </a:p>
          <a:p>
            <a:pPr algn="l">
              <a:lnSpc>
                <a:spcPts val="2859"/>
              </a:lnSpc>
            </a:pPr>
            <a:endParaRPr lang="en-US" sz="2199" i="1">
              <a:solidFill>
                <a:srgbClr val="000000"/>
              </a:solidFill>
              <a:latin typeface="Open Sauce Italics"/>
              <a:ea typeface="Open Sauce Italics"/>
              <a:cs typeface="Open Sauce Italics"/>
              <a:sym typeface="Open Sauce Italics"/>
            </a:endParaRPr>
          </a:p>
          <a:p>
            <a:pPr algn="l">
              <a:lnSpc>
                <a:spcPts val="2859"/>
              </a:lnSpc>
            </a:pPr>
            <a:r>
              <a:rPr lang="en-US" sz="2199">
                <a:solidFill>
                  <a:srgbClr val="000000"/>
                </a:solidFill>
                <a:latin typeface="Open Sauce"/>
                <a:ea typeface="Open Sauce"/>
                <a:cs typeface="Open Sauce"/>
                <a:sym typeface="Open Sauce"/>
              </a:rPr>
              <a:t>📖</a:t>
            </a:r>
            <a:r>
              <a:rPr lang="en-US" sz="2199" b="1">
                <a:solidFill>
                  <a:srgbClr val="000000"/>
                </a:solidFill>
                <a:latin typeface="Open Sauce Bold"/>
                <a:ea typeface="Open Sauce Bold"/>
                <a:cs typeface="Open Sauce Bold"/>
                <a:sym typeface="Open Sauce Bold"/>
              </a:rPr>
              <a:t> Premorbid Functioning</a:t>
            </a:r>
          </a:p>
          <a:p>
            <a:pPr algn="l">
              <a:lnSpc>
                <a:spcPts val="2859"/>
              </a:lnSpc>
            </a:pPr>
            <a:endParaRPr lang="en-US" sz="2199" b="1">
              <a:solidFill>
                <a:srgbClr val="000000"/>
              </a:solidFill>
              <a:latin typeface="Open Sauce Bold"/>
              <a:ea typeface="Open Sauce Bold"/>
              <a:cs typeface="Open Sauce Bold"/>
              <a:sym typeface="Open Sauce Bold"/>
            </a:endParaRPr>
          </a:p>
          <a:p>
            <a:pPr marL="474979" lvl="1" indent="-237490" algn="l">
              <a:lnSpc>
                <a:spcPts val="2859"/>
              </a:lnSpc>
              <a:spcBef>
                <a:spcPct val="0"/>
              </a:spcBef>
              <a:buFont typeface="Arial"/>
              <a:buChar char="•"/>
            </a:pPr>
            <a:r>
              <a:rPr lang="en-US" sz="2199" b="1">
                <a:solidFill>
                  <a:srgbClr val="000000"/>
                </a:solidFill>
                <a:latin typeface="Open Sauce Bold"/>
                <a:ea typeface="Open Sauce Bold"/>
                <a:cs typeface="Open Sauce Bold"/>
                <a:sym typeface="Open Sauce Bold"/>
              </a:rPr>
              <a:t>Wechsler Test of Premorbid Function (TOPF; Wechsler, 2011)</a:t>
            </a:r>
          </a:p>
          <a:p>
            <a:pPr algn="l">
              <a:lnSpc>
                <a:spcPts val="2859"/>
              </a:lnSpc>
              <a:spcBef>
                <a:spcPct val="0"/>
              </a:spcBef>
            </a:pPr>
            <a:r>
              <a:rPr lang="en-US" sz="2199">
                <a:solidFill>
                  <a:srgbClr val="000000"/>
                </a:solidFill>
                <a:latin typeface="Open Sauce"/>
                <a:ea typeface="Open Sauce"/>
                <a:cs typeface="Open Sauce"/>
                <a:sym typeface="Open Sauce"/>
              </a:rPr>
              <a:t>Estimates prior intellectual ability from reading accuracy (reading correlates strongly with IQ).</a:t>
            </a:r>
          </a:p>
          <a:p>
            <a:pPr algn="l">
              <a:lnSpc>
                <a:spcPts val="2859"/>
              </a:lnSpc>
              <a:spcBef>
                <a:spcPct val="0"/>
              </a:spcBef>
            </a:pPr>
            <a:endParaRPr lang="en-US" sz="2199">
              <a:solidFill>
                <a:srgbClr val="000000"/>
              </a:solidFill>
              <a:latin typeface="Open Sauce"/>
              <a:ea typeface="Open Sauce"/>
              <a:cs typeface="Open Sauce"/>
              <a:sym typeface="Open Sauce"/>
            </a:endParaRPr>
          </a:p>
          <a:p>
            <a:pPr algn="l">
              <a:lnSpc>
                <a:spcPts val="2859"/>
              </a:lnSpc>
              <a:spcBef>
                <a:spcPct val="0"/>
              </a:spcBef>
            </a:pPr>
            <a:r>
              <a:rPr lang="en-US" sz="2199">
                <a:solidFill>
                  <a:srgbClr val="000000"/>
                </a:solidFill>
                <a:latin typeface="Open Sauce"/>
                <a:ea typeface="Open Sauce"/>
                <a:cs typeface="Open Sauce"/>
                <a:sym typeface="Open Sauce"/>
              </a:rPr>
              <a:t>💭</a:t>
            </a:r>
            <a:r>
              <a:rPr lang="en-US" sz="2199" b="1">
                <a:solidFill>
                  <a:srgbClr val="000000"/>
                </a:solidFill>
                <a:latin typeface="Open Sauce Bold"/>
                <a:ea typeface="Open Sauce Bold"/>
                <a:cs typeface="Open Sauce Bold"/>
                <a:sym typeface="Open Sauce Bold"/>
              </a:rPr>
              <a:t> Mood &amp; Emotional Functioning</a:t>
            </a:r>
          </a:p>
          <a:p>
            <a:pPr algn="l">
              <a:lnSpc>
                <a:spcPts val="2859"/>
              </a:lnSpc>
              <a:spcBef>
                <a:spcPct val="0"/>
              </a:spcBef>
            </a:pPr>
            <a:endParaRPr lang="en-US" sz="2199" b="1">
              <a:solidFill>
                <a:srgbClr val="000000"/>
              </a:solidFill>
              <a:latin typeface="Open Sauce Bold"/>
              <a:ea typeface="Open Sauce Bold"/>
              <a:cs typeface="Open Sauce Bold"/>
              <a:sym typeface="Open Sauce Bold"/>
            </a:endParaRPr>
          </a:p>
          <a:p>
            <a:pPr marL="474979" lvl="1" indent="-237490" algn="l">
              <a:lnSpc>
                <a:spcPts val="2859"/>
              </a:lnSpc>
              <a:spcBef>
                <a:spcPct val="0"/>
              </a:spcBef>
              <a:buFont typeface="Arial"/>
              <a:buChar char="•"/>
            </a:pPr>
            <a:r>
              <a:rPr lang="en-US" sz="2199">
                <a:solidFill>
                  <a:srgbClr val="000000"/>
                </a:solidFill>
                <a:latin typeface="Open Sauce"/>
                <a:ea typeface="Open Sauce"/>
                <a:cs typeface="Open Sauce"/>
                <a:sym typeface="Open Sauce"/>
              </a:rPr>
              <a:t>PHQ-9 — Depression symptoms</a:t>
            </a:r>
          </a:p>
          <a:p>
            <a:pPr marL="474979" lvl="1" indent="-237490" algn="l">
              <a:lnSpc>
                <a:spcPts val="2859"/>
              </a:lnSpc>
              <a:spcBef>
                <a:spcPct val="0"/>
              </a:spcBef>
              <a:buFont typeface="Arial"/>
              <a:buChar char="•"/>
            </a:pPr>
            <a:r>
              <a:rPr lang="en-US" sz="2199">
                <a:solidFill>
                  <a:srgbClr val="000000"/>
                </a:solidFill>
                <a:latin typeface="Open Sauce"/>
                <a:ea typeface="Open Sauce"/>
                <a:cs typeface="Open Sauce"/>
                <a:sym typeface="Open Sauce"/>
              </a:rPr>
              <a:t>GAD-7 — Anxiety symptoms</a:t>
            </a:r>
          </a:p>
          <a:p>
            <a:pPr algn="l">
              <a:lnSpc>
                <a:spcPts val="2859"/>
              </a:lnSpc>
              <a:spcBef>
                <a:spcPct val="0"/>
              </a:spcBef>
            </a:pPr>
            <a:endParaRPr lang="en-US" sz="2199">
              <a:solidFill>
                <a:srgbClr val="000000"/>
              </a:solidFill>
              <a:latin typeface="Open Sauce"/>
              <a:ea typeface="Open Sauce"/>
              <a:cs typeface="Open Sauce"/>
              <a:sym typeface="Open Sauce"/>
            </a:endParaRPr>
          </a:p>
          <a:p>
            <a:pPr algn="l">
              <a:lnSpc>
                <a:spcPts val="2859"/>
              </a:lnSpc>
              <a:spcBef>
                <a:spcPct val="0"/>
              </a:spcBef>
            </a:pPr>
            <a:r>
              <a:rPr lang="en-US" sz="2199">
                <a:solidFill>
                  <a:srgbClr val="000000"/>
                </a:solidFill>
                <a:latin typeface="Open Sauce"/>
                <a:ea typeface="Open Sauce"/>
                <a:cs typeface="Open Sauce"/>
                <a:sym typeface="Open Sauce"/>
              </a:rPr>
              <a:t>🧠</a:t>
            </a:r>
            <a:r>
              <a:rPr lang="en-US" sz="2199" b="1">
                <a:solidFill>
                  <a:srgbClr val="000000"/>
                </a:solidFill>
                <a:latin typeface="Open Sauce Bold"/>
                <a:ea typeface="Open Sauce Bold"/>
                <a:cs typeface="Open Sauce Bold"/>
                <a:sym typeface="Open Sauce Bold"/>
              </a:rPr>
              <a:t> General Cognitive &amp; Memory Screen</a:t>
            </a:r>
          </a:p>
          <a:p>
            <a:pPr algn="l">
              <a:lnSpc>
                <a:spcPts val="2859"/>
              </a:lnSpc>
              <a:spcBef>
                <a:spcPct val="0"/>
              </a:spcBef>
            </a:pPr>
            <a:endParaRPr lang="en-US" sz="2199" b="1">
              <a:solidFill>
                <a:srgbClr val="000000"/>
              </a:solidFill>
              <a:latin typeface="Open Sauce Bold"/>
              <a:ea typeface="Open Sauce Bold"/>
              <a:cs typeface="Open Sauce Bold"/>
              <a:sym typeface="Open Sauce Bold"/>
            </a:endParaRPr>
          </a:p>
          <a:p>
            <a:pPr marL="474979" lvl="1" indent="-237490" algn="l">
              <a:lnSpc>
                <a:spcPts val="2859"/>
              </a:lnSpc>
              <a:buFont typeface="Arial"/>
              <a:buChar char="•"/>
            </a:pPr>
            <a:r>
              <a:rPr lang="en-US" sz="2199" b="1">
                <a:solidFill>
                  <a:srgbClr val="000000"/>
                </a:solidFill>
                <a:latin typeface="Open Sauce Bold"/>
                <a:ea typeface="Open Sauce Bold"/>
                <a:cs typeface="Open Sauce Bold"/>
                <a:sym typeface="Open Sauce Bold"/>
              </a:rPr>
              <a:t>Repeatable Battery for the Assessment of Neuropsychological Status (RBANS; Randolph, 2012</a:t>
            </a:r>
            <a:r>
              <a:rPr lang="en-US" sz="2199">
                <a:solidFill>
                  <a:srgbClr val="000000"/>
                </a:solidFill>
                <a:latin typeface="Open Sauce"/>
                <a:ea typeface="Open Sauce"/>
                <a:cs typeface="Open Sauce"/>
                <a:sym typeface="Open Sauce"/>
              </a:rPr>
              <a:t>)</a:t>
            </a:r>
          </a:p>
          <a:p>
            <a:pPr algn="l">
              <a:lnSpc>
                <a:spcPts val="2859"/>
              </a:lnSpc>
              <a:spcBef>
                <a:spcPct val="0"/>
              </a:spcBef>
            </a:pPr>
            <a:r>
              <a:rPr lang="en-US" sz="2199">
                <a:solidFill>
                  <a:srgbClr val="000000"/>
                </a:solidFill>
                <a:latin typeface="Open Sauce"/>
                <a:ea typeface="Open Sauce"/>
                <a:cs typeface="Open Sauce"/>
                <a:sym typeface="Open Sauce"/>
              </a:rPr>
              <a:t>Broad measure of attention, language, visuospatial, and memory domains.</a:t>
            </a:r>
          </a:p>
          <a:p>
            <a:pPr algn="l">
              <a:lnSpc>
                <a:spcPts val="2859"/>
              </a:lnSpc>
              <a:spcBef>
                <a:spcPct val="0"/>
              </a:spcBef>
            </a:pPr>
            <a:endParaRPr lang="en-US" sz="2199">
              <a:solidFill>
                <a:srgbClr val="000000"/>
              </a:solidFill>
              <a:latin typeface="Open Sauce"/>
              <a:ea typeface="Open Sauce"/>
              <a:cs typeface="Open Sauce"/>
              <a:sym typeface="Open Sauce"/>
            </a:endParaRPr>
          </a:p>
        </p:txBody>
      </p:sp>
      <p:sp>
        <p:nvSpPr>
          <p:cNvPr id="9" name="TextBox 9"/>
          <p:cNvSpPr txBox="1"/>
          <p:nvPr/>
        </p:nvSpPr>
        <p:spPr>
          <a:xfrm>
            <a:off x="9144000" y="1666809"/>
            <a:ext cx="8562309" cy="8315337"/>
          </a:xfrm>
          <a:prstGeom prst="rect">
            <a:avLst/>
          </a:prstGeom>
        </p:spPr>
        <p:txBody>
          <a:bodyPr lIns="0" tIns="0" rIns="0" bIns="0" rtlCol="0" anchor="t">
            <a:spAutoFit/>
          </a:bodyPr>
          <a:lstStyle/>
          <a:p>
            <a:pPr algn="l">
              <a:lnSpc>
                <a:spcPts val="2859"/>
              </a:lnSpc>
            </a:pPr>
            <a:r>
              <a:rPr lang="en-US" sz="2199" b="1">
                <a:solidFill>
                  <a:srgbClr val="000000"/>
                </a:solidFill>
                <a:latin typeface="Open Sauce Bold"/>
                <a:ea typeface="Open Sauce Bold"/>
                <a:cs typeface="Open Sauce Bold"/>
                <a:sym typeface="Open Sauce Bold"/>
              </a:rPr>
              <a:t>⚙️ Executive Function</a:t>
            </a:r>
          </a:p>
          <a:p>
            <a:pPr algn="l">
              <a:lnSpc>
                <a:spcPts val="2859"/>
              </a:lnSpc>
            </a:pPr>
            <a:endParaRPr lang="en-US" sz="2199" b="1">
              <a:solidFill>
                <a:srgbClr val="000000"/>
              </a:solidFill>
              <a:latin typeface="Open Sauce Bold"/>
              <a:ea typeface="Open Sauce Bold"/>
              <a:cs typeface="Open Sauce Bold"/>
              <a:sym typeface="Open Sauce Bold"/>
            </a:endParaRPr>
          </a:p>
          <a:p>
            <a:pPr marL="474979" lvl="1" indent="-237490" algn="l">
              <a:lnSpc>
                <a:spcPts val="2859"/>
              </a:lnSpc>
              <a:buFont typeface="Arial"/>
              <a:buChar char="•"/>
            </a:pPr>
            <a:r>
              <a:rPr lang="en-US" sz="2199" b="1">
                <a:solidFill>
                  <a:srgbClr val="000000"/>
                </a:solidFill>
                <a:latin typeface="Open Sauce Bold"/>
                <a:ea typeface="Open Sauce Bold"/>
                <a:cs typeface="Open Sauce Bold"/>
                <a:sym typeface="Open Sauce Bold"/>
              </a:rPr>
              <a:t>Trail Making Test (D-KEFS; Delis et al., 2001) </a:t>
            </a:r>
          </a:p>
          <a:p>
            <a:pPr algn="l">
              <a:lnSpc>
                <a:spcPts val="2859"/>
              </a:lnSpc>
            </a:pPr>
            <a:r>
              <a:rPr lang="en-US" sz="2199">
                <a:solidFill>
                  <a:srgbClr val="000000"/>
                </a:solidFill>
                <a:latin typeface="Open Sauce"/>
                <a:ea typeface="Open Sauce"/>
                <a:cs typeface="Open Sauce"/>
                <a:sym typeface="Open Sauce"/>
              </a:rPr>
              <a:t>Attention, processing speed, set-shifting.</a:t>
            </a:r>
          </a:p>
          <a:p>
            <a:pPr marL="474979" lvl="1" indent="-237490" algn="l">
              <a:lnSpc>
                <a:spcPts val="2859"/>
              </a:lnSpc>
              <a:buFont typeface="Arial"/>
              <a:buChar char="•"/>
            </a:pPr>
            <a:r>
              <a:rPr lang="en-US" sz="2199" b="1">
                <a:solidFill>
                  <a:srgbClr val="000000"/>
                </a:solidFill>
                <a:latin typeface="Open Sauce Bold"/>
                <a:ea typeface="Open Sauce Bold"/>
                <a:cs typeface="Open Sauce Bold"/>
                <a:sym typeface="Open Sauce Bold"/>
              </a:rPr>
              <a:t>Verbal Fluency (Letter &amp; Category conditions) (D-KEFS) </a:t>
            </a:r>
          </a:p>
          <a:p>
            <a:pPr algn="l">
              <a:lnSpc>
                <a:spcPts val="2859"/>
              </a:lnSpc>
            </a:pPr>
            <a:r>
              <a:rPr lang="en-US" sz="2199">
                <a:solidFill>
                  <a:srgbClr val="000000"/>
                </a:solidFill>
                <a:latin typeface="Open Sauce"/>
                <a:ea typeface="Open Sauce"/>
                <a:cs typeface="Open Sauce"/>
                <a:sym typeface="Open Sauce"/>
              </a:rPr>
              <a:t>Phonemic and semantic fluency.</a:t>
            </a:r>
          </a:p>
          <a:p>
            <a:pPr marL="474979" lvl="1" indent="-237490" algn="l">
              <a:lnSpc>
                <a:spcPts val="2859"/>
              </a:lnSpc>
              <a:buFont typeface="Arial"/>
              <a:buChar char="•"/>
            </a:pPr>
            <a:r>
              <a:rPr lang="en-US" sz="2199" b="1">
                <a:solidFill>
                  <a:srgbClr val="000000"/>
                </a:solidFill>
                <a:latin typeface="Open Sauce Bold"/>
                <a:ea typeface="Open Sauce Bold"/>
                <a:cs typeface="Open Sauce Bold"/>
                <a:sym typeface="Open Sauce Bold"/>
              </a:rPr>
              <a:t>Colour–Word Interference Test (D-KEFS) </a:t>
            </a:r>
          </a:p>
          <a:p>
            <a:pPr algn="l">
              <a:lnSpc>
                <a:spcPts val="2859"/>
              </a:lnSpc>
            </a:pPr>
            <a:r>
              <a:rPr lang="en-US" sz="2199">
                <a:solidFill>
                  <a:srgbClr val="000000"/>
                </a:solidFill>
                <a:latin typeface="Open Sauce"/>
                <a:ea typeface="Open Sauce"/>
                <a:cs typeface="Open Sauce"/>
                <a:sym typeface="Open Sauce"/>
              </a:rPr>
              <a:t>Response inhibition.</a:t>
            </a:r>
          </a:p>
          <a:p>
            <a:pPr marL="474979" lvl="1" indent="-237490" algn="l">
              <a:lnSpc>
                <a:spcPts val="2859"/>
              </a:lnSpc>
              <a:buFont typeface="Arial"/>
              <a:buChar char="•"/>
            </a:pPr>
            <a:r>
              <a:rPr lang="en-US" sz="2199" b="1">
                <a:solidFill>
                  <a:srgbClr val="000000"/>
                </a:solidFill>
                <a:latin typeface="Open Sauce Bold"/>
                <a:ea typeface="Open Sauce Bold"/>
                <a:cs typeface="Open Sauce Bold"/>
                <a:sym typeface="Open Sauce Bold"/>
              </a:rPr>
              <a:t>Clock Drawing Task (ACE-III; Hsieh et al., 2013)</a:t>
            </a:r>
          </a:p>
          <a:p>
            <a:pPr algn="l">
              <a:lnSpc>
                <a:spcPts val="2859"/>
              </a:lnSpc>
            </a:pPr>
            <a:r>
              <a:rPr lang="en-US" sz="2199">
                <a:solidFill>
                  <a:srgbClr val="000000"/>
                </a:solidFill>
                <a:latin typeface="Open Sauce"/>
                <a:ea typeface="Open Sauce"/>
                <a:cs typeface="Open Sauce"/>
                <a:sym typeface="Open Sauce"/>
              </a:rPr>
              <a:t>Planning, organisation, visuospatial–executive skills.</a:t>
            </a:r>
          </a:p>
          <a:p>
            <a:pPr algn="l">
              <a:lnSpc>
                <a:spcPts val="2859"/>
              </a:lnSpc>
            </a:pPr>
            <a:endParaRPr lang="en-US" sz="2199">
              <a:solidFill>
                <a:srgbClr val="000000"/>
              </a:solidFill>
              <a:latin typeface="Open Sauce"/>
              <a:ea typeface="Open Sauce"/>
              <a:cs typeface="Open Sauce"/>
              <a:sym typeface="Open Sauce"/>
            </a:endParaRPr>
          </a:p>
          <a:p>
            <a:pPr algn="l">
              <a:lnSpc>
                <a:spcPts val="2859"/>
              </a:lnSpc>
            </a:pPr>
            <a:r>
              <a:rPr lang="en-US" sz="2199" b="1">
                <a:solidFill>
                  <a:srgbClr val="000000"/>
                </a:solidFill>
                <a:latin typeface="Open Sauce Bold"/>
                <a:ea typeface="Open Sauce Bold"/>
                <a:cs typeface="Open Sauce Bold"/>
                <a:sym typeface="Open Sauce Bold"/>
              </a:rPr>
              <a:t>✋ Praxis</a:t>
            </a:r>
          </a:p>
          <a:p>
            <a:pPr algn="l">
              <a:lnSpc>
                <a:spcPts val="2859"/>
              </a:lnSpc>
            </a:pPr>
            <a:endParaRPr lang="en-US" sz="2199" b="1">
              <a:solidFill>
                <a:srgbClr val="000000"/>
              </a:solidFill>
              <a:latin typeface="Open Sauce Bold"/>
              <a:ea typeface="Open Sauce Bold"/>
              <a:cs typeface="Open Sauce Bold"/>
              <a:sym typeface="Open Sauce Bold"/>
            </a:endParaRPr>
          </a:p>
          <a:p>
            <a:pPr marL="474979" lvl="1" indent="-237490" algn="l">
              <a:lnSpc>
                <a:spcPts val="2859"/>
              </a:lnSpc>
              <a:spcBef>
                <a:spcPct val="0"/>
              </a:spcBef>
              <a:buFont typeface="Arial"/>
              <a:buChar char="•"/>
            </a:pPr>
            <a:r>
              <a:rPr lang="en-US" sz="2199" b="1">
                <a:solidFill>
                  <a:srgbClr val="000000"/>
                </a:solidFill>
                <a:latin typeface="Open Sauce Bold"/>
                <a:ea typeface="Open Sauce Bold"/>
                <a:cs typeface="Open Sauce Bold"/>
                <a:sym typeface="Open Sauce Bold"/>
              </a:rPr>
              <a:t>Luria’s 3-Step (Fist–Edge–Palm) Test (Luria, 1966)</a:t>
            </a:r>
          </a:p>
          <a:p>
            <a:pPr algn="l">
              <a:lnSpc>
                <a:spcPts val="2859"/>
              </a:lnSpc>
              <a:spcBef>
                <a:spcPct val="0"/>
              </a:spcBef>
            </a:pPr>
            <a:r>
              <a:rPr lang="en-US" sz="2199">
                <a:solidFill>
                  <a:srgbClr val="000000"/>
                </a:solidFill>
                <a:latin typeface="Open Sauce"/>
                <a:ea typeface="Open Sauce"/>
                <a:cs typeface="Open Sauce"/>
                <a:sym typeface="Open Sauce"/>
              </a:rPr>
              <a:t>Motor sequencing and conceptual motor control.</a:t>
            </a:r>
          </a:p>
          <a:p>
            <a:pPr algn="l">
              <a:lnSpc>
                <a:spcPts val="2859"/>
              </a:lnSpc>
              <a:spcBef>
                <a:spcPct val="0"/>
              </a:spcBef>
            </a:pPr>
            <a:endParaRPr lang="en-US" sz="2199">
              <a:solidFill>
                <a:srgbClr val="000000"/>
              </a:solidFill>
              <a:latin typeface="Open Sauce"/>
              <a:ea typeface="Open Sauce"/>
              <a:cs typeface="Open Sauce"/>
              <a:sym typeface="Open Sauce"/>
            </a:endParaRPr>
          </a:p>
          <a:p>
            <a:pPr algn="l">
              <a:lnSpc>
                <a:spcPts val="2859"/>
              </a:lnSpc>
              <a:spcBef>
                <a:spcPct val="0"/>
              </a:spcBef>
            </a:pPr>
            <a:r>
              <a:rPr lang="en-US" sz="2199" b="1">
                <a:solidFill>
                  <a:srgbClr val="000000"/>
                </a:solidFill>
                <a:latin typeface="Open Sauce Bold"/>
                <a:ea typeface="Open Sauce Bold"/>
                <a:cs typeface="Open Sauce Bold"/>
                <a:sym typeface="Open Sauce Bold"/>
              </a:rPr>
              <a:t>👁️ Visuospatial Perception</a:t>
            </a:r>
          </a:p>
          <a:p>
            <a:pPr algn="l">
              <a:lnSpc>
                <a:spcPts val="2859"/>
              </a:lnSpc>
              <a:spcBef>
                <a:spcPct val="0"/>
              </a:spcBef>
            </a:pPr>
            <a:endParaRPr lang="en-US" sz="2199" b="1">
              <a:solidFill>
                <a:srgbClr val="000000"/>
              </a:solidFill>
              <a:latin typeface="Open Sauce Bold"/>
              <a:ea typeface="Open Sauce Bold"/>
              <a:cs typeface="Open Sauce Bold"/>
              <a:sym typeface="Open Sauce Bold"/>
            </a:endParaRPr>
          </a:p>
          <a:p>
            <a:pPr marL="474979" lvl="1" indent="-237490" algn="l">
              <a:lnSpc>
                <a:spcPts val="2859"/>
              </a:lnSpc>
              <a:spcBef>
                <a:spcPct val="0"/>
              </a:spcBef>
              <a:buFont typeface="Arial"/>
              <a:buChar char="•"/>
            </a:pPr>
            <a:r>
              <a:rPr lang="en-US" sz="2199" b="1">
                <a:solidFill>
                  <a:srgbClr val="000000"/>
                </a:solidFill>
                <a:latin typeface="Open Sauce Bold"/>
                <a:ea typeface="Open Sauce Bold"/>
                <a:cs typeface="Open Sauce Bold"/>
                <a:sym typeface="Open Sauce Bold"/>
              </a:rPr>
              <a:t>Visual Object and Space Perception Battery (VOSP) – Incomplete Letters (Warrington &amp; James, 1991)</a:t>
            </a:r>
          </a:p>
          <a:p>
            <a:pPr algn="l">
              <a:lnSpc>
                <a:spcPts val="2859"/>
              </a:lnSpc>
              <a:spcBef>
                <a:spcPct val="0"/>
              </a:spcBef>
            </a:pPr>
            <a:r>
              <a:rPr lang="en-US" sz="2199">
                <a:solidFill>
                  <a:srgbClr val="000000"/>
                </a:solidFill>
                <a:latin typeface="Open Sauce"/>
                <a:ea typeface="Open Sauce"/>
                <a:cs typeface="Open Sauce"/>
                <a:sym typeface="Open Sauce"/>
              </a:rPr>
              <a:t>Visual object recognition and perceptual integrity.</a:t>
            </a:r>
          </a:p>
          <a:p>
            <a:pPr algn="l">
              <a:lnSpc>
                <a:spcPts val="2859"/>
              </a:lnSpc>
              <a:spcBef>
                <a:spcPct val="0"/>
              </a:spcBef>
            </a:pPr>
            <a:endParaRPr lang="en-US" sz="2199">
              <a:solidFill>
                <a:srgbClr val="000000"/>
              </a:solidFill>
              <a:latin typeface="Open Sauce"/>
              <a:ea typeface="Open Sauce"/>
              <a:cs typeface="Open Sauce"/>
              <a:sym typeface="Open Sauce"/>
            </a:endParaRPr>
          </a:p>
          <a:p>
            <a:pPr algn="l">
              <a:lnSpc>
                <a:spcPts val="2859"/>
              </a:lnSpc>
              <a:spcBef>
                <a:spcPct val="0"/>
              </a:spcBef>
            </a:pPr>
            <a:endParaRPr lang="en-US" sz="2199">
              <a:solidFill>
                <a:srgbClr val="000000"/>
              </a:solidFill>
              <a:latin typeface="Open Sauce"/>
              <a:ea typeface="Open Sauce"/>
              <a:cs typeface="Open Sauce"/>
              <a:sym typeface="Open Sauce"/>
            </a:endParaRPr>
          </a:p>
        </p:txBody>
      </p:sp>
    </p:spTree>
  </p:cSld>
  <p:clrMapOvr>
    <a:masterClrMapping/>
  </p:clrMapOvr>
  <p:transition>
    <p:circl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Outcomes So Far</a:t>
            </a:r>
          </a:p>
        </p:txBody>
      </p:sp>
      <p:sp>
        <p:nvSpPr>
          <p:cNvPr id="6" name="TextBox 6"/>
          <p:cNvSpPr txBox="1"/>
          <p:nvPr/>
        </p:nvSpPr>
        <p:spPr>
          <a:xfrm>
            <a:off x="1076459" y="2717683"/>
            <a:ext cx="13267142" cy="6829653"/>
          </a:xfrm>
          <a:prstGeom prst="rect">
            <a:avLst/>
          </a:prstGeom>
        </p:spPr>
        <p:txBody>
          <a:bodyPr lIns="0" tIns="0" rIns="0" bIns="0" rtlCol="0" anchor="t">
            <a:spAutoFit/>
          </a:bodyPr>
          <a:lstStyle/>
          <a:p>
            <a:pPr algn="l">
              <a:lnSpc>
                <a:spcPts val="3640"/>
              </a:lnSpc>
            </a:pPr>
            <a:r>
              <a:rPr lang="en-US" sz="2600" b="1">
                <a:solidFill>
                  <a:srgbClr val="000000"/>
                </a:solidFill>
                <a:latin typeface="Open Sauce Bold"/>
                <a:ea typeface="Open Sauce Bold"/>
                <a:cs typeface="Open Sauce Bold"/>
                <a:sym typeface="Open Sauce Bold"/>
              </a:rPr>
              <a:t>🕒 More Efficient Use of Time</a:t>
            </a:r>
          </a:p>
          <a:p>
            <a:pPr algn="l">
              <a:lnSpc>
                <a:spcPts val="3640"/>
              </a:lnSpc>
            </a:pPr>
            <a:endParaRPr lang="en-US" sz="2600" b="1">
              <a:solidFill>
                <a:srgbClr val="000000"/>
              </a:solidFill>
              <a:latin typeface="Open Sauce Bold"/>
              <a:ea typeface="Open Sauce Bold"/>
              <a:cs typeface="Open Sauce Bold"/>
              <a:sym typeface="Open Sauce Bold"/>
            </a:endParaRPr>
          </a:p>
          <a:p>
            <a:pPr marL="561342" lvl="1" indent="-280671" algn="l">
              <a:lnSpc>
                <a:spcPts val="3640"/>
              </a:lnSpc>
              <a:buFont typeface="Arial"/>
              <a:buChar char="•"/>
            </a:pPr>
            <a:r>
              <a:rPr lang="en-US" sz="2600">
                <a:solidFill>
                  <a:srgbClr val="000000"/>
                </a:solidFill>
                <a:latin typeface="Open Sauce"/>
                <a:ea typeface="Open Sauce"/>
                <a:cs typeface="Open Sauce"/>
                <a:sym typeface="Open Sauce"/>
              </a:rPr>
              <a:t>Initial assessment and feedback now delivered within a single one-hour appointment with a Clinical Psychologist.</a:t>
            </a:r>
          </a:p>
          <a:p>
            <a:pPr marL="561342" lvl="1" indent="-280671" algn="l">
              <a:lnSpc>
                <a:spcPts val="3640"/>
              </a:lnSpc>
              <a:buFont typeface="Arial"/>
              <a:buChar char="•"/>
            </a:pPr>
            <a:r>
              <a:rPr lang="en-US" sz="2600">
                <a:solidFill>
                  <a:srgbClr val="000000"/>
                </a:solidFill>
                <a:latin typeface="Open Sauce"/>
                <a:ea typeface="Open Sauce"/>
                <a:cs typeface="Open Sauce"/>
                <a:sym typeface="Open Sauce"/>
              </a:rPr>
              <a:t>Requires approximately one hour of preparation (reviewing case notes, risk assessment, test scores and observations).</a:t>
            </a:r>
          </a:p>
          <a:p>
            <a:pPr algn="l">
              <a:lnSpc>
                <a:spcPts val="3640"/>
              </a:lnSpc>
            </a:pPr>
            <a:endParaRPr lang="en-US" sz="2600">
              <a:solidFill>
                <a:srgbClr val="000000"/>
              </a:solidFill>
              <a:latin typeface="Open Sauce"/>
              <a:ea typeface="Open Sauce"/>
              <a:cs typeface="Open Sauce"/>
              <a:sym typeface="Open Sauce"/>
            </a:endParaRPr>
          </a:p>
          <a:p>
            <a:pPr algn="l">
              <a:lnSpc>
                <a:spcPts val="3640"/>
              </a:lnSpc>
            </a:pPr>
            <a:r>
              <a:rPr lang="en-US" sz="2600" b="1">
                <a:solidFill>
                  <a:srgbClr val="000000"/>
                </a:solidFill>
                <a:latin typeface="Open Sauce Bold"/>
                <a:ea typeface="Open Sauce Bold"/>
                <a:cs typeface="Open Sauce Bold"/>
                <a:sym typeface="Open Sauce Bold"/>
              </a:rPr>
              <a:t>📉 Reduced Waiting Times</a:t>
            </a:r>
          </a:p>
          <a:p>
            <a:pPr algn="l">
              <a:lnSpc>
                <a:spcPts val="3640"/>
              </a:lnSpc>
            </a:pPr>
            <a:endParaRPr lang="en-US" sz="2600" b="1">
              <a:solidFill>
                <a:srgbClr val="000000"/>
              </a:solidFill>
              <a:latin typeface="Open Sauce Bold"/>
              <a:ea typeface="Open Sauce Bold"/>
              <a:cs typeface="Open Sauce Bold"/>
              <a:sym typeface="Open Sauce Bold"/>
            </a:endParaRPr>
          </a:p>
          <a:p>
            <a:pPr marL="561342" lvl="1" indent="-280671" algn="l">
              <a:lnSpc>
                <a:spcPts val="3640"/>
              </a:lnSpc>
              <a:buFont typeface="Arial"/>
              <a:buChar char="•"/>
            </a:pPr>
            <a:r>
              <a:rPr lang="en-US" sz="2600">
                <a:solidFill>
                  <a:srgbClr val="000000"/>
                </a:solidFill>
                <a:latin typeface="Open Sauce"/>
                <a:ea typeface="Open Sauce"/>
                <a:cs typeface="Open Sauce"/>
                <a:sym typeface="Open Sauce"/>
              </a:rPr>
              <a:t>February 2024: average wait ≈ 35 weeks for testing.</a:t>
            </a:r>
          </a:p>
          <a:p>
            <a:pPr marL="561342" lvl="1" indent="-280671" algn="l">
              <a:lnSpc>
                <a:spcPts val="3640"/>
              </a:lnSpc>
              <a:buFont typeface="Arial"/>
              <a:buChar char="•"/>
            </a:pPr>
            <a:r>
              <a:rPr lang="en-US" sz="2600">
                <a:solidFill>
                  <a:srgbClr val="000000"/>
                </a:solidFill>
                <a:latin typeface="Open Sauce"/>
                <a:ea typeface="Open Sauce"/>
                <a:cs typeface="Open Sauce"/>
                <a:sym typeface="Open Sauce"/>
              </a:rPr>
              <a:t>Following introduction of the Young-onset Dementia pathway (coupled with slightly increased clinical provision within the team) waits reduced to ~28 weeks by late 2024.</a:t>
            </a:r>
          </a:p>
          <a:p>
            <a:pPr marL="561342" lvl="1" indent="-280671" algn="l">
              <a:lnSpc>
                <a:spcPts val="3640"/>
              </a:lnSpc>
              <a:buFont typeface="Arial"/>
              <a:buChar char="•"/>
            </a:pPr>
            <a:r>
              <a:rPr lang="en-US" sz="2600">
                <a:solidFill>
                  <a:srgbClr val="000000"/>
                </a:solidFill>
                <a:latin typeface="Open Sauce"/>
                <a:ea typeface="Open Sauce"/>
                <a:cs typeface="Open Sauce"/>
                <a:sym typeface="Open Sauce"/>
              </a:rPr>
              <a:t>Current average: 16–18 weeks (and currently continuing to improve each month)</a:t>
            </a:r>
          </a:p>
          <a:p>
            <a:pPr algn="l">
              <a:lnSpc>
                <a:spcPts val="3640"/>
              </a:lnSpc>
            </a:pPr>
            <a:endParaRPr lang="en-US" sz="2600">
              <a:solidFill>
                <a:srgbClr val="000000"/>
              </a:solidFill>
              <a:latin typeface="Open Sauce"/>
              <a:ea typeface="Open Sauce"/>
              <a:cs typeface="Open Sauce"/>
              <a:sym typeface="Open Sauce"/>
            </a:endParaRP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1149151"/>
            <a:ext cx="12764628" cy="752475"/>
          </a:xfrm>
          <a:prstGeom prst="rect">
            <a:avLst/>
          </a:prstGeom>
        </p:spPr>
        <p:txBody>
          <a:bodyPr lIns="0" tIns="0" rIns="0" bIns="0" rtlCol="0" anchor="t">
            <a:spAutoFit/>
          </a:bodyPr>
          <a:lstStyle/>
          <a:p>
            <a:pPr marL="0" lvl="0" indent="0" algn="ctr">
              <a:lnSpc>
                <a:spcPts val="4800"/>
              </a:lnSpc>
            </a:pPr>
            <a:r>
              <a:rPr lang="en-US" sz="5000" b="1">
                <a:solidFill>
                  <a:srgbClr val="662382"/>
                </a:solidFill>
                <a:latin typeface="Arial MT Pro Bold"/>
                <a:ea typeface="Arial MT Pro Bold"/>
                <a:cs typeface="Arial MT Pro Bold"/>
                <a:sym typeface="Arial MT Pro Bold"/>
              </a:rPr>
              <a:t>Who We Are</a:t>
            </a:r>
          </a:p>
        </p:txBody>
      </p:sp>
      <p:sp>
        <p:nvSpPr>
          <p:cNvPr id="6" name="TextBox 6"/>
          <p:cNvSpPr txBox="1"/>
          <p:nvPr/>
        </p:nvSpPr>
        <p:spPr>
          <a:xfrm>
            <a:off x="452216" y="2295525"/>
            <a:ext cx="11908709" cy="7458075"/>
          </a:xfrm>
          <a:prstGeom prst="rect">
            <a:avLst/>
          </a:prstGeom>
        </p:spPr>
        <p:txBody>
          <a:bodyPr lIns="0" tIns="0" rIns="0" bIns="0" rtlCol="0" anchor="t">
            <a:spAutoFit/>
          </a:bodyPr>
          <a:lstStyle/>
          <a:p>
            <a:pPr algn="just">
              <a:lnSpc>
                <a:spcPts val="4200"/>
              </a:lnSpc>
            </a:pPr>
            <a:endParaRPr/>
          </a:p>
          <a:p>
            <a:pPr algn="just">
              <a:lnSpc>
                <a:spcPts val="4200"/>
              </a:lnSpc>
            </a:pPr>
            <a:r>
              <a:rPr lang="en-US" sz="3000" b="1">
                <a:solidFill>
                  <a:srgbClr val="000000"/>
                </a:solidFill>
                <a:latin typeface="Open Sauce Bold"/>
                <a:ea typeface="Open Sauce Bold"/>
                <a:cs typeface="Open Sauce Bold"/>
                <a:sym typeface="Open Sauce Bold"/>
              </a:rPr>
              <a:t>North Staffordshire Neuropsychology (NSN)</a:t>
            </a:r>
          </a:p>
          <a:p>
            <a:pPr algn="just">
              <a:lnSpc>
                <a:spcPts val="4200"/>
              </a:lnSpc>
            </a:pPr>
            <a:endParaRPr lang="en-US" sz="3000" b="1">
              <a:solidFill>
                <a:srgbClr val="000000"/>
              </a:solidFill>
              <a:latin typeface="Open Sauce Bold"/>
              <a:ea typeface="Open Sauce Bold"/>
              <a:cs typeface="Open Sauce Bold"/>
              <a:sym typeface="Open Sauce Bold"/>
            </a:endParaRPr>
          </a:p>
          <a:p>
            <a:pPr algn="just">
              <a:lnSpc>
                <a:spcPts val="4200"/>
              </a:lnSpc>
            </a:pPr>
            <a:r>
              <a:rPr lang="en-US" sz="3000">
                <a:solidFill>
                  <a:srgbClr val="000000"/>
                </a:solidFill>
                <a:latin typeface="Open Sauce"/>
                <a:ea typeface="Open Sauce"/>
                <a:cs typeface="Open Sauce"/>
                <a:sym typeface="Open Sauce"/>
              </a:rPr>
              <a:t>📍 Based at: </a:t>
            </a:r>
          </a:p>
          <a:p>
            <a:pPr algn="just">
              <a:lnSpc>
                <a:spcPts val="4200"/>
              </a:lnSpc>
            </a:pPr>
            <a:endParaRPr lang="en-US" sz="3000">
              <a:solidFill>
                <a:srgbClr val="000000"/>
              </a:solidFill>
              <a:latin typeface="Open Sauce"/>
              <a:ea typeface="Open Sauce"/>
              <a:cs typeface="Open Sauce"/>
              <a:sym typeface="Open Sauce"/>
            </a:endParaRPr>
          </a:p>
          <a:p>
            <a:pPr algn="just">
              <a:lnSpc>
                <a:spcPts val="4200"/>
              </a:lnSpc>
            </a:pPr>
            <a:r>
              <a:rPr lang="en-US" sz="3000">
                <a:solidFill>
                  <a:srgbClr val="000000"/>
                </a:solidFill>
                <a:latin typeface="Open Sauce"/>
                <a:ea typeface="Open Sauce"/>
                <a:cs typeface="Open Sauce"/>
                <a:sym typeface="Open Sauce"/>
              </a:rPr>
              <a:t>The Bennett Centre, Richmond Terrace, Shelton, </a:t>
            </a:r>
          </a:p>
          <a:p>
            <a:pPr algn="just">
              <a:lnSpc>
                <a:spcPts val="4200"/>
              </a:lnSpc>
            </a:pPr>
            <a:r>
              <a:rPr lang="en-US" sz="3000">
                <a:solidFill>
                  <a:srgbClr val="000000"/>
                </a:solidFill>
                <a:latin typeface="Open Sauce"/>
                <a:ea typeface="Open Sauce"/>
                <a:cs typeface="Open Sauce"/>
                <a:sym typeface="Open Sauce"/>
              </a:rPr>
              <a:t>Stoke-on-Trent, Staffordshire, ST1 4ND</a:t>
            </a:r>
          </a:p>
          <a:p>
            <a:pPr algn="just">
              <a:lnSpc>
                <a:spcPts val="4200"/>
              </a:lnSpc>
            </a:pPr>
            <a:endParaRPr lang="en-US" sz="3000">
              <a:solidFill>
                <a:srgbClr val="000000"/>
              </a:solidFill>
              <a:latin typeface="Open Sauce"/>
              <a:ea typeface="Open Sauce"/>
              <a:cs typeface="Open Sauce"/>
              <a:sym typeface="Open Sauce"/>
            </a:endParaRPr>
          </a:p>
          <a:p>
            <a:pPr marL="647700" lvl="1" indent="-323850" algn="just">
              <a:lnSpc>
                <a:spcPts val="4200"/>
              </a:lnSpc>
              <a:buFont typeface="Arial"/>
              <a:buChar char="•"/>
            </a:pPr>
            <a:r>
              <a:rPr lang="en-US" sz="3000">
                <a:solidFill>
                  <a:srgbClr val="000000"/>
                </a:solidFill>
                <a:latin typeface="Open Sauce"/>
                <a:ea typeface="Open Sauce"/>
                <a:cs typeface="Open Sauce"/>
                <a:sym typeface="Open Sauce"/>
              </a:rPr>
              <a:t>Dr Lorraine King, Consultant Clinical Neuropsychologist (0.4)</a:t>
            </a:r>
          </a:p>
          <a:p>
            <a:pPr marL="647700" lvl="1" indent="-323850" algn="just">
              <a:lnSpc>
                <a:spcPts val="4200"/>
              </a:lnSpc>
              <a:buFont typeface="Arial"/>
              <a:buChar char="•"/>
            </a:pPr>
            <a:r>
              <a:rPr lang="en-US" sz="3000">
                <a:solidFill>
                  <a:srgbClr val="000000"/>
                </a:solidFill>
                <a:latin typeface="Open Sauce"/>
                <a:ea typeface="Open Sauce"/>
                <a:cs typeface="Open Sauce"/>
                <a:sym typeface="Open Sauce"/>
              </a:rPr>
              <a:t>Dr James Reilly, Principal Clinical Neuropsychologist (0.5)</a:t>
            </a:r>
          </a:p>
          <a:p>
            <a:pPr marL="647700" lvl="1" indent="-323850" algn="just">
              <a:lnSpc>
                <a:spcPts val="4200"/>
              </a:lnSpc>
              <a:buFont typeface="Arial"/>
              <a:buChar char="•"/>
            </a:pPr>
            <a:r>
              <a:rPr lang="en-US" sz="3000">
                <a:solidFill>
                  <a:srgbClr val="000000"/>
                </a:solidFill>
                <a:latin typeface="Open Sauce"/>
                <a:ea typeface="Open Sauce"/>
                <a:cs typeface="Open Sauce"/>
                <a:sym typeface="Open Sauce"/>
              </a:rPr>
              <a:t>Dr Anna Isherwood, Senior Clinical Psychologist (0.4)</a:t>
            </a:r>
          </a:p>
          <a:p>
            <a:pPr marL="647700" lvl="1" indent="-323850" algn="just">
              <a:lnSpc>
                <a:spcPts val="4200"/>
              </a:lnSpc>
              <a:buFont typeface="Arial"/>
              <a:buChar char="•"/>
            </a:pPr>
            <a:r>
              <a:rPr lang="en-US" sz="3000">
                <a:solidFill>
                  <a:srgbClr val="000000"/>
                </a:solidFill>
                <a:latin typeface="Open Sauce"/>
                <a:ea typeface="Open Sauce"/>
                <a:cs typeface="Open Sauce"/>
                <a:sym typeface="Open Sauce"/>
              </a:rPr>
              <a:t>Dr Connor Watkins, Clinical Psychologist (0.9)</a:t>
            </a:r>
          </a:p>
          <a:p>
            <a:pPr marL="647700" lvl="1" indent="-323850" algn="just">
              <a:lnSpc>
                <a:spcPts val="4200"/>
              </a:lnSpc>
              <a:buFont typeface="Arial"/>
              <a:buChar char="•"/>
            </a:pPr>
            <a:r>
              <a:rPr lang="en-US" sz="3000">
                <a:solidFill>
                  <a:srgbClr val="000000"/>
                </a:solidFill>
                <a:latin typeface="Open Sauce"/>
                <a:ea typeface="Open Sauce"/>
                <a:cs typeface="Open Sauce"/>
                <a:sym typeface="Open Sauce"/>
              </a:rPr>
              <a:t>Emily Lamb, Assistant Psychologist (1.0)</a:t>
            </a:r>
          </a:p>
          <a:p>
            <a:pPr marL="0" lvl="0" indent="0" algn="just">
              <a:lnSpc>
                <a:spcPts val="4200"/>
              </a:lnSpc>
              <a:spcBef>
                <a:spcPct val="0"/>
              </a:spcBef>
            </a:pPr>
            <a:endParaRPr lang="en-US" sz="3000">
              <a:solidFill>
                <a:srgbClr val="000000"/>
              </a:solidFill>
              <a:latin typeface="Open Sauce"/>
              <a:ea typeface="Open Sauce"/>
              <a:cs typeface="Open Sauce"/>
              <a:sym typeface="Open Sauce"/>
            </a:endParaRP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12551570" y="4056438"/>
            <a:ext cx="5593109" cy="3807266"/>
          </a:xfrm>
          <a:custGeom>
            <a:avLst/>
            <a:gdLst/>
            <a:ahLst/>
            <a:cxnLst/>
            <a:rect l="l" t="t" r="r" b="b"/>
            <a:pathLst>
              <a:path w="5593109" h="3807266">
                <a:moveTo>
                  <a:pt x="0" y="0"/>
                </a:moveTo>
                <a:lnTo>
                  <a:pt x="5593109" y="0"/>
                </a:lnTo>
                <a:lnTo>
                  <a:pt x="5593109" y="3807266"/>
                </a:lnTo>
                <a:lnTo>
                  <a:pt x="0" y="3807266"/>
                </a:lnTo>
                <a:lnTo>
                  <a:pt x="0" y="0"/>
                </a:lnTo>
                <a:close/>
              </a:path>
            </a:pathLst>
          </a:custGeom>
          <a:blipFill>
            <a:blip r:embed="rId7"/>
            <a:stretch>
              <a:fillRect/>
            </a:stretch>
          </a:blipFill>
        </p:spPr>
        <p:txBody>
          <a:bodyPr/>
          <a:lstStyle/>
          <a:p>
            <a:endParaRPr lang="en-GB"/>
          </a:p>
        </p:txBody>
      </p:sp>
    </p:spTree>
  </p:cSld>
  <p:clrMapOvr>
    <a:masterClrMapping/>
  </p:clrMapOvr>
  <p:transition>
    <p:circl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Outcomes So Far</a:t>
            </a:r>
          </a:p>
        </p:txBody>
      </p:sp>
      <p:sp>
        <p:nvSpPr>
          <p:cNvPr id="6" name="TextBox 6"/>
          <p:cNvSpPr txBox="1"/>
          <p:nvPr/>
        </p:nvSpPr>
        <p:spPr>
          <a:xfrm>
            <a:off x="825202" y="2663507"/>
            <a:ext cx="13267142" cy="6829654"/>
          </a:xfrm>
          <a:prstGeom prst="rect">
            <a:avLst/>
          </a:prstGeom>
        </p:spPr>
        <p:txBody>
          <a:bodyPr lIns="0" tIns="0" rIns="0" bIns="0" rtlCol="0" anchor="t">
            <a:spAutoFit/>
          </a:bodyPr>
          <a:lstStyle/>
          <a:p>
            <a:pPr algn="l">
              <a:lnSpc>
                <a:spcPts val="3640"/>
              </a:lnSpc>
            </a:pPr>
            <a:r>
              <a:rPr lang="en-US" sz="2600" b="1">
                <a:solidFill>
                  <a:srgbClr val="000000"/>
                </a:solidFill>
                <a:latin typeface="Open Sauce Bold"/>
                <a:ea typeface="Open Sauce Bold"/>
                <a:cs typeface="Open Sauce Bold"/>
                <a:sym typeface="Open Sauce Bold"/>
              </a:rPr>
              <a:t>⚡ Faster Pathways for Clear-Cut Cases</a:t>
            </a:r>
          </a:p>
          <a:p>
            <a:pPr algn="l">
              <a:lnSpc>
                <a:spcPts val="3640"/>
              </a:lnSpc>
            </a:pPr>
            <a:endParaRPr lang="en-US" sz="2600" b="1">
              <a:solidFill>
                <a:srgbClr val="000000"/>
              </a:solidFill>
              <a:latin typeface="Open Sauce Bold"/>
              <a:ea typeface="Open Sauce Bold"/>
              <a:cs typeface="Open Sauce Bold"/>
              <a:sym typeface="Open Sauce Bold"/>
            </a:endParaRPr>
          </a:p>
          <a:p>
            <a:pPr marL="561341" lvl="1" indent="-280670" algn="l">
              <a:lnSpc>
                <a:spcPts val="3640"/>
              </a:lnSpc>
              <a:buFont typeface="Arial"/>
              <a:buChar char="•"/>
            </a:pPr>
            <a:r>
              <a:rPr lang="en-US" sz="2600">
                <a:solidFill>
                  <a:srgbClr val="000000"/>
                </a:solidFill>
                <a:latin typeface="Open Sauce"/>
                <a:ea typeface="Open Sauce"/>
                <a:cs typeface="Open Sauce"/>
                <a:sym typeface="Open Sauce"/>
              </a:rPr>
              <a:t>Patients with straightforward clinical presentations no longer wait ‘in limbo’ for test results.</a:t>
            </a:r>
          </a:p>
          <a:p>
            <a:pPr marL="561341" lvl="1" indent="-280670" algn="l">
              <a:lnSpc>
                <a:spcPts val="3640"/>
              </a:lnSpc>
              <a:buFont typeface="Arial"/>
              <a:buChar char="•"/>
            </a:pPr>
            <a:r>
              <a:rPr lang="en-US" sz="2600">
                <a:solidFill>
                  <a:srgbClr val="000000"/>
                </a:solidFill>
                <a:latin typeface="Open Sauce"/>
                <a:ea typeface="Open Sauce"/>
                <a:cs typeface="Open Sauce"/>
                <a:sym typeface="Open Sauce"/>
              </a:rPr>
              <a:t>They can be swiftly discharged or offered appropriate therapeutic input.</a:t>
            </a:r>
          </a:p>
          <a:p>
            <a:pPr algn="l">
              <a:lnSpc>
                <a:spcPts val="3640"/>
              </a:lnSpc>
            </a:pPr>
            <a:endParaRPr lang="en-US" sz="2600">
              <a:solidFill>
                <a:srgbClr val="000000"/>
              </a:solidFill>
              <a:latin typeface="Open Sauce"/>
              <a:ea typeface="Open Sauce"/>
              <a:cs typeface="Open Sauce"/>
              <a:sym typeface="Open Sauce"/>
            </a:endParaRPr>
          </a:p>
          <a:p>
            <a:pPr algn="l">
              <a:lnSpc>
                <a:spcPts val="3640"/>
              </a:lnSpc>
            </a:pPr>
            <a:r>
              <a:rPr lang="en-US" sz="2600" b="1">
                <a:solidFill>
                  <a:srgbClr val="000000"/>
                </a:solidFill>
                <a:latin typeface="Open Sauce Bold"/>
                <a:ea typeface="Open Sauce Bold"/>
                <a:cs typeface="Open Sauce Bold"/>
                <a:sym typeface="Open Sauce Bold"/>
              </a:rPr>
              <a:t>🧩 Flexibility for Complex Presentations</a:t>
            </a:r>
          </a:p>
          <a:p>
            <a:pPr algn="l">
              <a:lnSpc>
                <a:spcPts val="3640"/>
              </a:lnSpc>
            </a:pPr>
            <a:endParaRPr lang="en-US" sz="2600" b="1">
              <a:solidFill>
                <a:srgbClr val="000000"/>
              </a:solidFill>
              <a:latin typeface="Open Sauce Bold"/>
              <a:ea typeface="Open Sauce Bold"/>
              <a:cs typeface="Open Sauce Bold"/>
              <a:sym typeface="Open Sauce Bold"/>
            </a:endParaRPr>
          </a:p>
          <a:p>
            <a:pPr marL="561341" lvl="1" indent="-280670" algn="l">
              <a:lnSpc>
                <a:spcPts val="3640"/>
              </a:lnSpc>
              <a:buFont typeface="Arial"/>
              <a:buChar char="•"/>
            </a:pPr>
            <a:r>
              <a:rPr lang="en-US" sz="2600">
                <a:solidFill>
                  <a:srgbClr val="000000"/>
                </a:solidFill>
                <a:latin typeface="Open Sauce"/>
                <a:ea typeface="Open Sauce"/>
                <a:cs typeface="Open Sauce"/>
                <a:sym typeface="Open Sauce"/>
              </a:rPr>
              <a:t>For those with more complex or atypical profiles, we retain the option to undertake further cognitive testing or additional investigations.</a:t>
            </a:r>
          </a:p>
          <a:p>
            <a:pPr algn="l">
              <a:lnSpc>
                <a:spcPts val="3640"/>
              </a:lnSpc>
            </a:pPr>
            <a:endParaRPr lang="en-US" sz="2600">
              <a:solidFill>
                <a:srgbClr val="000000"/>
              </a:solidFill>
              <a:latin typeface="Open Sauce"/>
              <a:ea typeface="Open Sauce"/>
              <a:cs typeface="Open Sauce"/>
              <a:sym typeface="Open Sauce"/>
            </a:endParaRPr>
          </a:p>
          <a:p>
            <a:pPr algn="l">
              <a:lnSpc>
                <a:spcPts val="3640"/>
              </a:lnSpc>
            </a:pPr>
            <a:r>
              <a:rPr lang="en-US" sz="2600">
                <a:solidFill>
                  <a:srgbClr val="000000"/>
                </a:solidFill>
                <a:latin typeface="Open Sauce"/>
                <a:ea typeface="Open Sauce"/>
                <a:cs typeface="Open Sauce"/>
                <a:sym typeface="Open Sauce"/>
              </a:rPr>
              <a:t>✅ </a:t>
            </a:r>
            <a:r>
              <a:rPr lang="en-US" sz="2600" b="1">
                <a:solidFill>
                  <a:srgbClr val="000000"/>
                </a:solidFill>
                <a:latin typeface="Open Sauce Bold"/>
                <a:ea typeface="Open Sauce Bold"/>
                <a:cs typeface="Open Sauce Bold"/>
                <a:sym typeface="Open Sauce Bold"/>
              </a:rPr>
              <a:t>Maintaining Diagnostic Integrity</a:t>
            </a:r>
          </a:p>
          <a:p>
            <a:pPr algn="l">
              <a:lnSpc>
                <a:spcPts val="3640"/>
              </a:lnSpc>
            </a:pPr>
            <a:endParaRPr lang="en-US" sz="2600" b="1">
              <a:solidFill>
                <a:srgbClr val="000000"/>
              </a:solidFill>
              <a:latin typeface="Open Sauce Bold"/>
              <a:ea typeface="Open Sauce Bold"/>
              <a:cs typeface="Open Sauce Bold"/>
              <a:sym typeface="Open Sauce Bold"/>
            </a:endParaRPr>
          </a:p>
          <a:p>
            <a:pPr marL="561341" lvl="1" indent="-280670" algn="l">
              <a:lnSpc>
                <a:spcPts val="3640"/>
              </a:lnSpc>
              <a:buFont typeface="Arial"/>
              <a:buChar char="•"/>
            </a:pPr>
            <a:r>
              <a:rPr lang="en-US" sz="2600">
                <a:solidFill>
                  <a:srgbClr val="000000"/>
                </a:solidFill>
                <a:latin typeface="Open Sauce"/>
                <a:ea typeface="Open Sauce"/>
                <a:cs typeface="Open Sauce"/>
                <a:sym typeface="Open Sauce"/>
              </a:rPr>
              <a:t>We’ve set a low threshold for supplementary assessment to ensure that time-saving measures do not compromise diagnostic accuracy or confidence.</a:t>
            </a: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811559" y="392614"/>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Case study 1 - positive YoD diagnosis</a:t>
            </a:r>
          </a:p>
        </p:txBody>
      </p:sp>
      <p:sp>
        <p:nvSpPr>
          <p:cNvPr id="6" name="TextBox 6"/>
          <p:cNvSpPr txBox="1"/>
          <p:nvPr/>
        </p:nvSpPr>
        <p:spPr>
          <a:xfrm>
            <a:off x="200923" y="1458372"/>
            <a:ext cx="16692405" cy="7920355"/>
          </a:xfrm>
          <a:prstGeom prst="rect">
            <a:avLst/>
          </a:prstGeom>
        </p:spPr>
        <p:txBody>
          <a:bodyPr lIns="0" tIns="0" rIns="0" bIns="0" rtlCol="0" anchor="t">
            <a:spAutoFit/>
          </a:bodyPr>
          <a:lstStyle/>
          <a:p>
            <a:pPr marL="604519" lvl="1" indent="-302260" algn="l">
              <a:lnSpc>
                <a:spcPts val="3919"/>
              </a:lnSpc>
              <a:buFont typeface="Arial"/>
              <a:buChar char="•"/>
            </a:pPr>
            <a:r>
              <a:rPr lang="en-US" sz="2799">
                <a:solidFill>
                  <a:srgbClr val="000000"/>
                </a:solidFill>
                <a:latin typeface="Open Sauce"/>
                <a:ea typeface="Open Sauce"/>
                <a:cs typeface="Open Sauce"/>
                <a:sym typeface="Open Sauce"/>
              </a:rPr>
              <a:t>Male, Age 54, adopted - no family history known</a:t>
            </a:r>
          </a:p>
          <a:p>
            <a:pPr algn="l">
              <a:lnSpc>
                <a:spcPts val="3919"/>
              </a:lnSpc>
            </a:pPr>
            <a:endParaRPr lang="en-US" sz="2799">
              <a:solidFill>
                <a:srgbClr val="000000"/>
              </a:solidFill>
              <a:latin typeface="Open Sauce"/>
              <a:ea typeface="Open Sauce"/>
              <a:cs typeface="Open Sauce"/>
              <a:sym typeface="Open Sauce"/>
            </a:endParaRPr>
          </a:p>
          <a:p>
            <a:pPr marL="604519" lvl="1" indent="-302260" algn="l">
              <a:lnSpc>
                <a:spcPts val="3919"/>
              </a:lnSpc>
              <a:buFont typeface="Arial"/>
              <a:buChar char="•"/>
            </a:pPr>
            <a:r>
              <a:rPr lang="en-US" sz="2799">
                <a:solidFill>
                  <a:srgbClr val="000000"/>
                </a:solidFill>
                <a:latin typeface="Open Sauce"/>
                <a:ea typeface="Open Sauce"/>
                <a:cs typeface="Open Sauce"/>
                <a:sym typeface="Open Sauce"/>
              </a:rPr>
              <a:t>Made redundant 2 years ago - long-held IT job - employers said restructuring, </a:t>
            </a:r>
          </a:p>
          <a:p>
            <a:pPr algn="l">
              <a:lnSpc>
                <a:spcPts val="3919"/>
              </a:lnSpc>
            </a:pPr>
            <a:r>
              <a:rPr lang="en-US" sz="2799">
                <a:solidFill>
                  <a:srgbClr val="000000"/>
                </a:solidFill>
                <a:latin typeface="Open Sauce"/>
                <a:ea typeface="Open Sauce"/>
                <a:cs typeface="Open Sauce"/>
                <a:sym typeface="Open Sauce"/>
              </a:rPr>
              <a:t>      also citing performance issues - not able to secure another job, despite attempts.</a:t>
            </a:r>
          </a:p>
          <a:p>
            <a:pPr algn="l">
              <a:lnSpc>
                <a:spcPts val="3919"/>
              </a:lnSpc>
            </a:pPr>
            <a:endParaRPr lang="en-US" sz="2799">
              <a:solidFill>
                <a:srgbClr val="000000"/>
              </a:solidFill>
              <a:latin typeface="Open Sauce"/>
              <a:ea typeface="Open Sauce"/>
              <a:cs typeface="Open Sauce"/>
              <a:sym typeface="Open Sauce"/>
            </a:endParaRPr>
          </a:p>
          <a:p>
            <a:pPr marL="604519" lvl="1" indent="-302260" algn="l">
              <a:lnSpc>
                <a:spcPts val="3919"/>
              </a:lnSpc>
              <a:buFont typeface="Arial"/>
              <a:buChar char="•"/>
            </a:pPr>
            <a:r>
              <a:rPr lang="en-US" sz="2799">
                <a:solidFill>
                  <a:srgbClr val="000000"/>
                </a:solidFill>
                <a:latin typeface="Open Sauce"/>
                <a:ea typeface="Open Sauce"/>
                <a:cs typeface="Open Sauce"/>
                <a:sym typeface="Open Sauce"/>
              </a:rPr>
              <a:t>Wife very worried - having difficulty setting the table/putting trolley back when food shopping; getting lost in unfamiliar environments; difficulty doing minor electrical jobs in the house which he would have done previously; difficulty structuring his time during the day.</a:t>
            </a:r>
          </a:p>
          <a:p>
            <a:pPr algn="l">
              <a:lnSpc>
                <a:spcPts val="3919"/>
              </a:lnSpc>
            </a:pPr>
            <a:endParaRPr lang="en-US" sz="2799">
              <a:solidFill>
                <a:srgbClr val="000000"/>
              </a:solidFill>
              <a:latin typeface="Open Sauce"/>
              <a:ea typeface="Open Sauce"/>
              <a:cs typeface="Open Sauce"/>
              <a:sym typeface="Open Sauce"/>
            </a:endParaRPr>
          </a:p>
          <a:p>
            <a:pPr marL="604519" lvl="1" indent="-302260" algn="l">
              <a:lnSpc>
                <a:spcPts val="3919"/>
              </a:lnSpc>
              <a:buFont typeface="Arial"/>
              <a:buChar char="•"/>
            </a:pPr>
            <a:r>
              <a:rPr lang="en-US" sz="2799">
                <a:solidFill>
                  <a:srgbClr val="000000"/>
                </a:solidFill>
                <a:latin typeface="Open Sauce"/>
                <a:ea typeface="Open Sauce"/>
                <a:cs typeface="Open Sauce"/>
                <a:sym typeface="Open Sauce"/>
              </a:rPr>
              <a:t>Testing confirmed deficits, across the board, unusual for his age and premorbid abilities.</a:t>
            </a:r>
          </a:p>
          <a:p>
            <a:pPr algn="l">
              <a:lnSpc>
                <a:spcPts val="3919"/>
              </a:lnSpc>
            </a:pPr>
            <a:endParaRPr lang="en-US" sz="2799">
              <a:solidFill>
                <a:srgbClr val="000000"/>
              </a:solidFill>
              <a:latin typeface="Open Sauce"/>
              <a:ea typeface="Open Sauce"/>
              <a:cs typeface="Open Sauce"/>
              <a:sym typeface="Open Sauce"/>
            </a:endParaRPr>
          </a:p>
          <a:p>
            <a:pPr marL="604519" lvl="1" indent="-302260" algn="l">
              <a:lnSpc>
                <a:spcPts val="3919"/>
              </a:lnSpc>
              <a:buFont typeface="Arial"/>
              <a:buChar char="•"/>
            </a:pPr>
            <a:r>
              <a:rPr lang="en-US" sz="2799">
                <a:solidFill>
                  <a:srgbClr val="000000"/>
                </a:solidFill>
                <a:latin typeface="Open Sauce"/>
                <a:ea typeface="Open Sauce"/>
                <a:cs typeface="Open Sauce"/>
                <a:sym typeface="Open Sauce"/>
              </a:rPr>
              <a:t>Young-onset Alzheimer’s diagnosis confirmed with PET scan (prev. clear CT and MRI scans)</a:t>
            </a:r>
          </a:p>
          <a:p>
            <a:pPr algn="l">
              <a:lnSpc>
                <a:spcPts val="3919"/>
              </a:lnSpc>
            </a:pPr>
            <a:endParaRPr lang="en-US" sz="2799">
              <a:solidFill>
                <a:srgbClr val="000000"/>
              </a:solidFill>
              <a:latin typeface="Open Sauce"/>
              <a:ea typeface="Open Sauce"/>
              <a:cs typeface="Open Sauce"/>
              <a:sym typeface="Open Sauce"/>
            </a:endParaRPr>
          </a:p>
          <a:p>
            <a:pPr marL="604519" lvl="1" indent="-302260" algn="l">
              <a:lnSpc>
                <a:spcPts val="3919"/>
              </a:lnSpc>
              <a:buFont typeface="Arial"/>
              <a:buChar char="•"/>
            </a:pPr>
            <a:r>
              <a:rPr lang="en-US" sz="2799">
                <a:solidFill>
                  <a:srgbClr val="000000"/>
                </a:solidFill>
                <a:latin typeface="Open Sauce"/>
                <a:ea typeface="Open Sauce"/>
                <a:cs typeface="Open Sauce"/>
                <a:sym typeface="Open Sauce"/>
              </a:rPr>
              <a:t>Prescribed Donezepil, Referred to Alzheimer’s Society as they wanted to speak to other YoD sufferers, offered couple support sessions/strategy advice/virtual memory course (more on this later).</a:t>
            </a: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736204" y="2982291"/>
            <a:ext cx="11355727" cy="8050698"/>
          </a:xfrm>
          <a:prstGeom prst="rect">
            <a:avLst/>
          </a:prstGeom>
        </p:spPr>
        <p:txBody>
          <a:bodyPr lIns="0" tIns="0" rIns="0" bIns="0" rtlCol="0" anchor="t">
            <a:spAutoFit/>
          </a:bodyPr>
          <a:lstStyle/>
          <a:p>
            <a:pPr algn="l">
              <a:lnSpc>
                <a:spcPts val="4236"/>
              </a:lnSpc>
            </a:pPr>
            <a:r>
              <a:rPr lang="en-US" sz="3026">
                <a:solidFill>
                  <a:srgbClr val="000000"/>
                </a:solidFill>
                <a:latin typeface="Open Sauce"/>
                <a:ea typeface="Open Sauce"/>
                <a:cs typeface="Open Sauce"/>
                <a:sym typeface="Open Sauce"/>
              </a:rPr>
              <a:t>Referral: 54, male, memory, word finding problems (1 year), LACI Stroke. </a:t>
            </a:r>
          </a:p>
          <a:p>
            <a:pPr algn="l">
              <a:lnSpc>
                <a:spcPts val="4236"/>
              </a:lnSpc>
            </a:pPr>
            <a:endParaRPr lang="en-US" sz="3026">
              <a:solidFill>
                <a:srgbClr val="000000"/>
              </a:solidFill>
              <a:latin typeface="Open Sauce"/>
              <a:ea typeface="Open Sauce"/>
              <a:cs typeface="Open Sauce"/>
              <a:sym typeface="Open Sauce"/>
            </a:endParaRPr>
          </a:p>
          <a:p>
            <a:pPr algn="l">
              <a:lnSpc>
                <a:spcPts val="4236"/>
              </a:lnSpc>
            </a:pPr>
            <a:r>
              <a:rPr lang="en-US" sz="3026">
                <a:solidFill>
                  <a:srgbClr val="000000"/>
                </a:solidFill>
                <a:latin typeface="Open Sauce"/>
                <a:ea typeface="Open Sauce"/>
                <a:cs typeface="Open Sauce"/>
                <a:sym typeface="Open Sauce"/>
              </a:rPr>
              <a:t>PMHX- asthma, pre-diabetes, HTN, 20 per day smoker (40 years), substance misuse, ADHD?</a:t>
            </a:r>
          </a:p>
          <a:p>
            <a:pPr algn="l">
              <a:lnSpc>
                <a:spcPts val="4236"/>
              </a:lnSpc>
            </a:pPr>
            <a:endParaRPr lang="en-US" sz="3026">
              <a:solidFill>
                <a:srgbClr val="000000"/>
              </a:solidFill>
              <a:latin typeface="Open Sauce"/>
              <a:ea typeface="Open Sauce"/>
              <a:cs typeface="Open Sauce"/>
              <a:sym typeface="Open Sauce"/>
            </a:endParaRPr>
          </a:p>
          <a:p>
            <a:pPr algn="l">
              <a:lnSpc>
                <a:spcPts val="4236"/>
              </a:lnSpc>
            </a:pPr>
            <a:r>
              <a:rPr lang="en-US" sz="3026">
                <a:solidFill>
                  <a:srgbClr val="000000"/>
                </a:solidFill>
                <a:latin typeface="Open Sauce"/>
                <a:ea typeface="Open Sauce"/>
                <a:cs typeface="Open Sauce"/>
                <a:sym typeface="Open Sauce"/>
              </a:rPr>
              <a:t>Personality changes, “no filter”, irritable, “less bothered”</a:t>
            </a:r>
          </a:p>
          <a:p>
            <a:pPr algn="l">
              <a:lnSpc>
                <a:spcPts val="4236"/>
              </a:lnSpc>
            </a:pPr>
            <a:endParaRPr lang="en-US" sz="3026">
              <a:solidFill>
                <a:srgbClr val="000000"/>
              </a:solidFill>
              <a:latin typeface="Open Sauce"/>
              <a:ea typeface="Open Sauce"/>
              <a:cs typeface="Open Sauce"/>
              <a:sym typeface="Open Sauce"/>
            </a:endParaRPr>
          </a:p>
          <a:p>
            <a:pPr algn="l">
              <a:lnSpc>
                <a:spcPts val="4236"/>
              </a:lnSpc>
            </a:pPr>
            <a:r>
              <a:rPr lang="en-US" sz="3026">
                <a:solidFill>
                  <a:srgbClr val="000000"/>
                </a:solidFill>
                <a:latin typeface="Open Sauce"/>
                <a:ea typeface="Open Sauce"/>
                <a:cs typeface="Open Sauce"/>
                <a:sym typeface="Open Sauce"/>
              </a:rPr>
              <a:t>Stopped working, previous busy salesman</a:t>
            </a:r>
          </a:p>
          <a:p>
            <a:pPr algn="l">
              <a:lnSpc>
                <a:spcPts val="4236"/>
              </a:lnSpc>
            </a:pPr>
            <a:endParaRPr lang="en-US" sz="3026">
              <a:solidFill>
                <a:srgbClr val="000000"/>
              </a:solidFill>
              <a:latin typeface="Open Sauce"/>
              <a:ea typeface="Open Sauce"/>
              <a:cs typeface="Open Sauce"/>
              <a:sym typeface="Open Sauce"/>
            </a:endParaRPr>
          </a:p>
          <a:p>
            <a:pPr algn="l">
              <a:lnSpc>
                <a:spcPts val="4236"/>
              </a:lnSpc>
            </a:pPr>
            <a:endParaRPr lang="en-US" sz="3026">
              <a:solidFill>
                <a:srgbClr val="000000"/>
              </a:solidFill>
              <a:latin typeface="Open Sauce"/>
              <a:ea typeface="Open Sauce"/>
              <a:cs typeface="Open Sauce"/>
              <a:sym typeface="Open Sauce"/>
            </a:endParaRPr>
          </a:p>
          <a:p>
            <a:pPr algn="l">
              <a:lnSpc>
                <a:spcPts val="4236"/>
              </a:lnSpc>
            </a:pPr>
            <a:endParaRPr lang="en-US" sz="3026">
              <a:solidFill>
                <a:srgbClr val="000000"/>
              </a:solidFill>
              <a:latin typeface="Open Sauce"/>
              <a:ea typeface="Open Sauce"/>
              <a:cs typeface="Open Sauce"/>
              <a:sym typeface="Open Sauce"/>
            </a:endParaRPr>
          </a:p>
          <a:p>
            <a:pPr algn="l">
              <a:lnSpc>
                <a:spcPts val="4236"/>
              </a:lnSpc>
            </a:pPr>
            <a:endParaRPr lang="en-US" sz="3026">
              <a:solidFill>
                <a:srgbClr val="000000"/>
              </a:solidFill>
              <a:latin typeface="Open Sauce"/>
              <a:ea typeface="Open Sauce"/>
              <a:cs typeface="Open Sauce"/>
              <a:sym typeface="Open Sauce"/>
            </a:endParaRPr>
          </a:p>
          <a:p>
            <a:pPr algn="l">
              <a:lnSpc>
                <a:spcPts val="4236"/>
              </a:lnSpc>
            </a:pPr>
            <a:endParaRPr lang="en-US" sz="3026">
              <a:solidFill>
                <a:srgbClr val="000000"/>
              </a:solidFill>
              <a:latin typeface="Open Sauce"/>
              <a:ea typeface="Open Sauce"/>
              <a:cs typeface="Open Sauce"/>
              <a:sym typeface="Open Sauce"/>
            </a:endParaRPr>
          </a:p>
          <a:p>
            <a:pPr algn="l">
              <a:lnSpc>
                <a:spcPts val="4236"/>
              </a:lnSpc>
            </a:pPr>
            <a:endParaRPr lang="en-US" sz="3026">
              <a:solidFill>
                <a:srgbClr val="000000"/>
              </a:solidFill>
              <a:latin typeface="Open Sauce"/>
              <a:ea typeface="Open Sauce"/>
              <a:cs typeface="Open Sauce"/>
              <a:sym typeface="Open Sauce"/>
            </a:endParaRPr>
          </a:p>
        </p:txBody>
      </p:sp>
      <p:sp>
        <p:nvSpPr>
          <p:cNvPr id="6" name="Freeform 6"/>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7" name="Freeform 7"/>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TextBox 8"/>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Case study 2</a:t>
            </a:r>
            <a:r>
              <a:rPr lang="en-US" sz="5000" b="1">
                <a:solidFill>
                  <a:srgbClr val="FF5757"/>
                </a:solidFill>
                <a:latin typeface="Arial MT Pro Bold"/>
                <a:ea typeface="Arial MT Pro Bold"/>
                <a:cs typeface="Arial MT Pro Bold"/>
                <a:sym typeface="Arial MT Pro Bold"/>
              </a:rPr>
              <a:t> </a:t>
            </a:r>
          </a:p>
        </p:txBody>
      </p:sp>
    </p:spTree>
  </p:cSld>
  <p:clrMapOvr>
    <a:masterClrMapping/>
  </p:clrMapOvr>
  <p:transition>
    <p:circl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Case study 2</a:t>
            </a:r>
          </a:p>
        </p:txBody>
      </p:sp>
      <p:sp>
        <p:nvSpPr>
          <p:cNvPr id="6" name="TextBox 6"/>
          <p:cNvSpPr txBox="1"/>
          <p:nvPr/>
        </p:nvSpPr>
        <p:spPr>
          <a:xfrm>
            <a:off x="1532068" y="1852413"/>
            <a:ext cx="11258063" cy="7423063"/>
          </a:xfrm>
          <a:prstGeom prst="rect">
            <a:avLst/>
          </a:prstGeom>
        </p:spPr>
        <p:txBody>
          <a:bodyPr lIns="0" tIns="0" rIns="0" bIns="0" rtlCol="0" anchor="t">
            <a:spAutoFit/>
          </a:bodyPr>
          <a:lstStyle/>
          <a:p>
            <a:pPr algn="l">
              <a:lnSpc>
                <a:spcPts val="2940"/>
              </a:lnSpc>
            </a:pPr>
            <a:endParaRPr/>
          </a:p>
          <a:p>
            <a:pPr algn="l">
              <a:lnSpc>
                <a:spcPts val="2940"/>
              </a:lnSpc>
            </a:pPr>
            <a:r>
              <a:rPr lang="en-US" sz="2100" b="1">
                <a:solidFill>
                  <a:srgbClr val="000000"/>
                </a:solidFill>
                <a:latin typeface="Open Sauce Bold"/>
                <a:ea typeface="Open Sauce Bold"/>
                <a:cs typeface="Open Sauce Bold"/>
                <a:sym typeface="Open Sauce Bold"/>
              </a:rPr>
              <a:t>Test scores:</a:t>
            </a:r>
          </a:p>
          <a:p>
            <a:pPr algn="l">
              <a:lnSpc>
                <a:spcPts val="2940"/>
              </a:lnSpc>
            </a:pPr>
            <a:endParaRPr lang="en-US" sz="2100" b="1">
              <a:solidFill>
                <a:srgbClr val="000000"/>
              </a:solidFill>
              <a:latin typeface="Open Sauce Bold"/>
              <a:ea typeface="Open Sauce Bold"/>
              <a:cs typeface="Open Sauce Bold"/>
              <a:sym typeface="Open Sauce Bold"/>
            </a:endParaRPr>
          </a:p>
          <a:p>
            <a:pPr marL="453390" lvl="1" indent="-226695" algn="l">
              <a:lnSpc>
                <a:spcPts val="2940"/>
              </a:lnSpc>
              <a:buFont typeface="Arial"/>
              <a:buChar char="•"/>
            </a:pPr>
            <a:r>
              <a:rPr lang="en-US" sz="2100" b="1">
                <a:solidFill>
                  <a:srgbClr val="000000"/>
                </a:solidFill>
                <a:latin typeface="Open Sauce Bold"/>
                <a:ea typeface="Open Sauce Bold"/>
                <a:cs typeface="Open Sauce Bold"/>
                <a:sym typeface="Open Sauce Bold"/>
              </a:rPr>
              <a:t>Immediate memory: low average (16th percentile)</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Story, SS = 11</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List learning, SS = 4 </a:t>
            </a:r>
          </a:p>
          <a:p>
            <a:pPr marL="453390" lvl="1" indent="-226695" algn="l">
              <a:lnSpc>
                <a:spcPts val="2940"/>
              </a:lnSpc>
              <a:buFont typeface="Arial"/>
              <a:buChar char="•"/>
            </a:pPr>
            <a:r>
              <a:rPr lang="en-US" sz="2100" b="1">
                <a:solidFill>
                  <a:srgbClr val="000000"/>
                </a:solidFill>
                <a:latin typeface="Open Sauce Bold"/>
                <a:ea typeface="Open Sauce Bold"/>
                <a:cs typeface="Open Sauce Bold"/>
                <a:sym typeface="Open Sauce Bold"/>
              </a:rPr>
              <a:t>Delayed memory, below average (5th percentile)</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Lists= 3rd 9th percentile</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List recognition, 17/20, exceptionally low</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Story, SS = 9</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Figure, SS = 6</a:t>
            </a:r>
          </a:p>
          <a:p>
            <a:pPr marL="453390" lvl="1" indent="-226695" algn="l">
              <a:lnSpc>
                <a:spcPts val="2940"/>
              </a:lnSpc>
              <a:buFont typeface="Arial"/>
              <a:buChar char="•"/>
            </a:pPr>
            <a:r>
              <a:rPr lang="en-US" sz="2100" b="1">
                <a:solidFill>
                  <a:srgbClr val="000000"/>
                </a:solidFill>
                <a:latin typeface="Open Sauce Bold"/>
                <a:ea typeface="Open Sauce Bold"/>
                <a:cs typeface="Open Sauce Bold"/>
                <a:sym typeface="Open Sauce Bold"/>
              </a:rPr>
              <a:t>Executive Functions</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Verbal fluency, SS=11</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Category fluency, SS=12 </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Trails, all average</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CWI , all average</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Clock, 4/5</a:t>
            </a:r>
          </a:p>
          <a:p>
            <a:pPr marL="453390" lvl="1" indent="-226695" algn="l">
              <a:lnSpc>
                <a:spcPts val="2940"/>
              </a:lnSpc>
              <a:buFont typeface="Arial"/>
              <a:buChar char="•"/>
            </a:pPr>
            <a:r>
              <a:rPr lang="en-US" sz="2100" b="1">
                <a:solidFill>
                  <a:srgbClr val="000000"/>
                </a:solidFill>
                <a:latin typeface="Open Sauce Bold"/>
                <a:ea typeface="Open Sauce Bold"/>
                <a:cs typeface="Open Sauce Bold"/>
                <a:sym typeface="Open Sauce Bold"/>
              </a:rPr>
              <a:t>Mood Measures</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Depression- Moderately severe</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Anxiety- Moderate</a:t>
            </a: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Case study 2</a:t>
            </a:r>
            <a:r>
              <a:rPr lang="en-US" sz="5000" b="1">
                <a:solidFill>
                  <a:srgbClr val="FF5757"/>
                </a:solidFill>
                <a:latin typeface="Arial MT Pro Bold"/>
                <a:ea typeface="Arial MT Pro Bold"/>
                <a:cs typeface="Arial MT Pro Bold"/>
                <a:sym typeface="Arial MT Pro Bold"/>
              </a:rPr>
              <a:t> </a:t>
            </a:r>
          </a:p>
        </p:txBody>
      </p:sp>
      <p:sp>
        <p:nvSpPr>
          <p:cNvPr id="6" name="TextBox 6"/>
          <p:cNvSpPr txBox="1"/>
          <p:nvPr/>
        </p:nvSpPr>
        <p:spPr>
          <a:xfrm>
            <a:off x="1947803" y="2113605"/>
            <a:ext cx="11908177" cy="6680185"/>
          </a:xfrm>
          <a:prstGeom prst="rect">
            <a:avLst/>
          </a:prstGeom>
        </p:spPr>
        <p:txBody>
          <a:bodyPr lIns="0" tIns="0" rIns="0" bIns="0" rtlCol="0" anchor="t">
            <a:spAutoFit/>
          </a:bodyPr>
          <a:lstStyle/>
          <a:p>
            <a:pPr algn="l">
              <a:lnSpc>
                <a:spcPts val="2940"/>
              </a:lnSpc>
            </a:pPr>
            <a:r>
              <a:rPr lang="en-US" sz="2100" b="1">
                <a:solidFill>
                  <a:srgbClr val="000000"/>
                </a:solidFill>
                <a:latin typeface="Open Sauce Bold"/>
                <a:ea typeface="Open Sauce Bold"/>
                <a:cs typeface="Open Sauce Bold"/>
                <a:sym typeface="Open Sauce Bold"/>
              </a:rPr>
              <a:t>Plan: </a:t>
            </a:r>
          </a:p>
          <a:p>
            <a:pPr marL="453390" lvl="1" indent="-226695" algn="l">
              <a:lnSpc>
                <a:spcPts val="2940"/>
              </a:lnSpc>
              <a:buFont typeface="Arial"/>
              <a:buChar char="•"/>
            </a:pPr>
            <a:r>
              <a:rPr lang="en-US" sz="2100">
                <a:solidFill>
                  <a:srgbClr val="000000"/>
                </a:solidFill>
                <a:latin typeface="Open Sauce"/>
                <a:ea typeface="Open Sauce"/>
                <a:cs typeface="Open Sauce"/>
                <a:sym typeface="Open Sauce"/>
              </a:rPr>
              <a:t>Struggled on less structured memory task, did well on story memory and retained this. </a:t>
            </a:r>
          </a:p>
          <a:p>
            <a:pPr marL="453390" lvl="1" indent="-226695" algn="l">
              <a:lnSpc>
                <a:spcPts val="2940"/>
              </a:lnSpc>
              <a:buFont typeface="Arial"/>
              <a:buChar char="•"/>
            </a:pPr>
            <a:r>
              <a:rPr lang="en-US" sz="2100">
                <a:solidFill>
                  <a:srgbClr val="000000"/>
                </a:solidFill>
                <a:latin typeface="Open Sauce"/>
                <a:ea typeface="Open Sauce"/>
                <a:cs typeface="Open Sauce"/>
                <a:sym typeface="Open Sauce"/>
              </a:rPr>
              <a:t>We agreed further testing would be beneficial to look in greater detail at executive functioning skills and some aspects of memory.</a:t>
            </a:r>
          </a:p>
          <a:p>
            <a:pPr algn="l">
              <a:lnSpc>
                <a:spcPts val="2940"/>
              </a:lnSpc>
            </a:pPr>
            <a:endParaRPr lang="en-US" sz="2100">
              <a:solidFill>
                <a:srgbClr val="000000"/>
              </a:solidFill>
              <a:latin typeface="Open Sauce"/>
              <a:ea typeface="Open Sauce"/>
              <a:cs typeface="Open Sauce"/>
              <a:sym typeface="Open Sauce"/>
            </a:endParaRPr>
          </a:p>
          <a:p>
            <a:pPr marL="453390" lvl="1" indent="-226695" algn="l">
              <a:lnSpc>
                <a:spcPts val="2940"/>
              </a:lnSpc>
              <a:buFont typeface="Arial"/>
              <a:buChar char="•"/>
            </a:pPr>
            <a:r>
              <a:rPr lang="en-US" sz="2100" b="1">
                <a:solidFill>
                  <a:srgbClr val="000000"/>
                </a:solidFill>
                <a:latin typeface="Open Sauce Bold"/>
                <a:ea typeface="Open Sauce Bold"/>
                <a:cs typeface="Open Sauce Bold"/>
                <a:sym typeface="Open Sauce Bold"/>
              </a:rPr>
              <a:t>Hayling</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Average-good</a:t>
            </a:r>
          </a:p>
          <a:p>
            <a:pPr marL="453390" lvl="1" indent="-226695" algn="l">
              <a:lnSpc>
                <a:spcPts val="2940"/>
              </a:lnSpc>
              <a:buFont typeface="Arial"/>
              <a:buChar char="•"/>
            </a:pPr>
            <a:r>
              <a:rPr lang="en-US" sz="2100" b="1">
                <a:solidFill>
                  <a:srgbClr val="000000"/>
                </a:solidFill>
                <a:latin typeface="Open Sauce Bold"/>
                <a:ea typeface="Open Sauce Bold"/>
                <a:cs typeface="Open Sauce Bold"/>
                <a:sym typeface="Open Sauce Bold"/>
              </a:rPr>
              <a:t>Zoo Maps</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average, task 1 completed well</a:t>
            </a:r>
          </a:p>
          <a:p>
            <a:pPr marL="453390" lvl="1" indent="-226695" algn="l">
              <a:lnSpc>
                <a:spcPts val="2940"/>
              </a:lnSpc>
              <a:buFont typeface="Arial"/>
              <a:buChar char="•"/>
            </a:pPr>
            <a:r>
              <a:rPr lang="en-US" sz="2100" b="1">
                <a:solidFill>
                  <a:srgbClr val="000000"/>
                </a:solidFill>
                <a:latin typeface="Open Sauce Bold"/>
                <a:ea typeface="Open Sauce Bold"/>
                <a:cs typeface="Open Sauce Bold"/>
                <a:sym typeface="Open Sauce Bold"/>
              </a:rPr>
              <a:t>Tower Test</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Average range</a:t>
            </a:r>
          </a:p>
          <a:p>
            <a:pPr marL="453390" lvl="1" indent="-226695" algn="l">
              <a:lnSpc>
                <a:spcPts val="2940"/>
              </a:lnSpc>
              <a:buFont typeface="Arial"/>
              <a:buChar char="•"/>
            </a:pPr>
            <a:r>
              <a:rPr lang="en-US" sz="2100" b="1">
                <a:solidFill>
                  <a:srgbClr val="000000"/>
                </a:solidFill>
                <a:latin typeface="Open Sauce Bold"/>
                <a:ea typeface="Open Sauce Bold"/>
                <a:cs typeface="Open Sauce Bold"/>
                <a:sym typeface="Open Sauce Bold"/>
              </a:rPr>
              <a:t>WMS</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Visual reproduction- Low average-average</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Verbal paired associates Imm- low average</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Verbal paired associates Del- below average (5th percentile)</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Recognition- average</a:t>
            </a:r>
          </a:p>
          <a:p>
            <a:pPr marL="453390" lvl="1" indent="-226695" algn="l">
              <a:lnSpc>
                <a:spcPts val="2940"/>
              </a:lnSpc>
              <a:buFont typeface="Arial"/>
              <a:buChar char="•"/>
            </a:pPr>
            <a:r>
              <a:rPr lang="en-US" sz="2100" b="1">
                <a:solidFill>
                  <a:srgbClr val="000000"/>
                </a:solidFill>
                <a:latin typeface="Open Sauce Bold"/>
                <a:ea typeface="Open Sauce Bold"/>
                <a:cs typeface="Open Sauce Bold"/>
                <a:sym typeface="Open Sauce Bold"/>
              </a:rPr>
              <a:t>WAIS</a:t>
            </a:r>
          </a:p>
          <a:p>
            <a:pPr marL="906780" lvl="2" indent="-302260" algn="l">
              <a:lnSpc>
                <a:spcPts val="2940"/>
              </a:lnSpc>
              <a:buFont typeface="Arial"/>
              <a:buChar char="⚬"/>
            </a:pPr>
            <a:r>
              <a:rPr lang="en-US" sz="2100">
                <a:solidFill>
                  <a:srgbClr val="000000"/>
                </a:solidFill>
                <a:latin typeface="Open Sauce"/>
                <a:ea typeface="Open Sauce"/>
                <a:cs typeface="Open Sauce"/>
                <a:sym typeface="Open Sauce"/>
              </a:rPr>
              <a:t>Processing speed average range (50th percentile)</a:t>
            </a: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Case study 2</a:t>
            </a:r>
          </a:p>
        </p:txBody>
      </p:sp>
      <p:sp>
        <p:nvSpPr>
          <p:cNvPr id="6" name="Freeform 6"/>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7" name="Freeform 7"/>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TextBox 8"/>
          <p:cNvSpPr txBox="1"/>
          <p:nvPr/>
        </p:nvSpPr>
        <p:spPr>
          <a:xfrm>
            <a:off x="550746" y="2463297"/>
            <a:ext cx="14318568" cy="6657505"/>
          </a:xfrm>
          <a:prstGeom prst="rect">
            <a:avLst/>
          </a:prstGeom>
        </p:spPr>
        <p:txBody>
          <a:bodyPr lIns="0" tIns="0" rIns="0" bIns="0" rtlCol="0" anchor="t">
            <a:spAutoFit/>
          </a:bodyPr>
          <a:lstStyle/>
          <a:p>
            <a:pPr algn="l">
              <a:lnSpc>
                <a:spcPts val="4124"/>
              </a:lnSpc>
            </a:pPr>
            <a:r>
              <a:rPr lang="en-US" sz="2499" b="1">
                <a:solidFill>
                  <a:srgbClr val="000000"/>
                </a:solidFill>
                <a:latin typeface="Open Sauce Bold"/>
                <a:ea typeface="Open Sauce Bold"/>
                <a:cs typeface="Open Sauce Bold"/>
                <a:sym typeface="Open Sauce Bold"/>
              </a:rPr>
              <a:t>Feedback</a:t>
            </a:r>
            <a:r>
              <a:rPr lang="en-US" sz="2499">
                <a:solidFill>
                  <a:srgbClr val="000000"/>
                </a:solidFill>
                <a:latin typeface="Open Sauce"/>
                <a:ea typeface="Open Sauce"/>
                <a:cs typeface="Open Sauce"/>
                <a:sym typeface="Open Sauce"/>
              </a:rPr>
              <a:t>: </a:t>
            </a:r>
          </a:p>
          <a:p>
            <a:pPr algn="l">
              <a:lnSpc>
                <a:spcPts val="4124"/>
              </a:lnSpc>
            </a:pPr>
            <a:endParaRPr lang="en-US" sz="2499">
              <a:solidFill>
                <a:srgbClr val="000000"/>
              </a:solidFill>
              <a:latin typeface="Open Sauce"/>
              <a:ea typeface="Open Sauce"/>
              <a:cs typeface="Open Sauce"/>
              <a:sym typeface="Open Sauce"/>
            </a:endParaRPr>
          </a:p>
          <a:p>
            <a:pPr marL="539749" lvl="1" indent="-269875" algn="l">
              <a:lnSpc>
                <a:spcPts val="4124"/>
              </a:lnSpc>
              <a:buFont typeface="Arial"/>
              <a:buChar char="•"/>
            </a:pPr>
            <a:r>
              <a:rPr lang="en-US" sz="2499">
                <a:solidFill>
                  <a:srgbClr val="000000"/>
                </a:solidFill>
                <a:latin typeface="Open Sauce"/>
                <a:ea typeface="Open Sauce"/>
                <a:cs typeface="Open Sauce"/>
                <a:sym typeface="Open Sauce"/>
              </a:rPr>
              <a:t>We discussed how testing has shown some changes in verbal memory and impulsivity. </a:t>
            </a:r>
          </a:p>
          <a:p>
            <a:pPr marL="539749" lvl="1" indent="-269875" algn="l">
              <a:lnSpc>
                <a:spcPts val="4124"/>
              </a:lnSpc>
              <a:buFont typeface="Arial"/>
              <a:buChar char="•"/>
            </a:pPr>
            <a:r>
              <a:rPr lang="en-US" sz="2499">
                <a:solidFill>
                  <a:srgbClr val="000000"/>
                </a:solidFill>
                <a:latin typeface="Open Sauce"/>
                <a:ea typeface="Open Sauce"/>
                <a:cs typeface="Open Sauce"/>
                <a:sym typeface="Open Sauce"/>
              </a:rPr>
              <a:t>Why: Stroke, although there was a clear MRI scan and organic factors were hypothesised by neurology to be less of a factor. </a:t>
            </a:r>
          </a:p>
          <a:p>
            <a:pPr marL="539749" lvl="1" indent="-269875" algn="l">
              <a:lnSpc>
                <a:spcPts val="4124"/>
              </a:lnSpc>
              <a:buFont typeface="Arial"/>
              <a:buChar char="•"/>
            </a:pPr>
            <a:r>
              <a:rPr lang="en-US" sz="2499">
                <a:solidFill>
                  <a:srgbClr val="000000"/>
                </a:solidFill>
                <a:latin typeface="Open Sauce"/>
                <a:ea typeface="Open Sauce"/>
                <a:cs typeface="Open Sauce"/>
                <a:sym typeface="Open Sauce"/>
              </a:rPr>
              <a:t>Consider PET scan which will give further information on organic factors. </a:t>
            </a:r>
          </a:p>
          <a:p>
            <a:pPr marL="539749" lvl="1" indent="-269875" algn="l">
              <a:lnSpc>
                <a:spcPts val="4124"/>
              </a:lnSpc>
              <a:buFont typeface="Arial"/>
              <a:buChar char="•"/>
            </a:pPr>
            <a:r>
              <a:rPr lang="en-US" sz="2499">
                <a:solidFill>
                  <a:srgbClr val="000000"/>
                </a:solidFill>
                <a:latin typeface="Open Sauce"/>
                <a:ea typeface="Open Sauce"/>
                <a:cs typeface="Open Sauce"/>
                <a:sym typeface="Open Sauce"/>
              </a:rPr>
              <a:t>We discussed the impact of attention on his cognition, and the influences on this. </a:t>
            </a:r>
          </a:p>
          <a:p>
            <a:pPr marL="539749" lvl="1" indent="-269875" algn="l">
              <a:lnSpc>
                <a:spcPts val="4124"/>
              </a:lnSpc>
              <a:buFont typeface="Arial"/>
              <a:buChar char="•"/>
            </a:pPr>
            <a:r>
              <a:rPr lang="en-US" sz="2499">
                <a:solidFill>
                  <a:srgbClr val="000000"/>
                </a:solidFill>
                <a:latin typeface="Open Sauce"/>
                <a:ea typeface="Open Sauce"/>
                <a:cs typeface="Open Sauce"/>
                <a:sym typeface="Open Sauce"/>
              </a:rPr>
              <a:t>Pertinent factors discussed included, loss of self-esteem, loss of identity, reduced exercise and increased substance misuse (now clean for several months). </a:t>
            </a:r>
          </a:p>
          <a:p>
            <a:pPr marL="539749" lvl="1" indent="-269875" algn="l">
              <a:lnSpc>
                <a:spcPts val="4124"/>
              </a:lnSpc>
              <a:buFont typeface="Arial"/>
              <a:buChar char="•"/>
            </a:pPr>
            <a:r>
              <a:rPr lang="en-US" sz="2499">
                <a:solidFill>
                  <a:srgbClr val="000000"/>
                </a:solidFill>
                <a:latin typeface="Open Sauce"/>
                <a:ea typeface="Open Sauce"/>
                <a:cs typeface="Open Sauce"/>
                <a:sym typeface="Open Sauce"/>
              </a:rPr>
              <a:t>We said how improving these factors will likely improve his cognition.</a:t>
            </a:r>
          </a:p>
          <a:p>
            <a:pPr marL="539749" lvl="1" indent="-269875" algn="l">
              <a:lnSpc>
                <a:spcPts val="4124"/>
              </a:lnSpc>
              <a:buFont typeface="Arial"/>
              <a:buChar char="•"/>
            </a:pPr>
            <a:r>
              <a:rPr lang="en-US" sz="2499">
                <a:solidFill>
                  <a:srgbClr val="000000"/>
                </a:solidFill>
                <a:latin typeface="Open Sauce"/>
                <a:ea typeface="Open Sauce"/>
                <a:cs typeface="Open Sauce"/>
                <a:sym typeface="Open Sauce"/>
              </a:rPr>
              <a:t>Report done for Neuropsychiatry with my opinion.</a:t>
            </a:r>
          </a:p>
          <a:p>
            <a:pPr algn="ctr">
              <a:lnSpc>
                <a:spcPts val="4124"/>
              </a:lnSpc>
            </a:pPr>
            <a:endParaRPr lang="en-US" sz="2499">
              <a:solidFill>
                <a:srgbClr val="000000"/>
              </a:solidFill>
              <a:latin typeface="Open Sauce"/>
              <a:ea typeface="Open Sauce"/>
              <a:cs typeface="Open Sauce"/>
              <a:sym typeface="Open Sauce"/>
            </a:endParaRPr>
          </a:p>
          <a:p>
            <a:pPr algn="ctr">
              <a:lnSpc>
                <a:spcPts val="4124"/>
              </a:lnSpc>
            </a:pPr>
            <a:endParaRPr lang="en-US" sz="2499">
              <a:solidFill>
                <a:srgbClr val="000000"/>
              </a:solidFill>
              <a:latin typeface="Open Sauce"/>
              <a:ea typeface="Open Sauce"/>
              <a:cs typeface="Open Sauce"/>
              <a:sym typeface="Open Sauce"/>
            </a:endParaRPr>
          </a:p>
        </p:txBody>
      </p:sp>
    </p:spTree>
  </p:cSld>
  <p:clrMapOvr>
    <a:masterClrMapping/>
  </p:clrMapOvr>
  <p:transition>
    <p:circl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Case study 3 </a:t>
            </a:r>
          </a:p>
        </p:txBody>
      </p:sp>
      <p:sp>
        <p:nvSpPr>
          <p:cNvPr id="6" name="Freeform 6"/>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7" name="Freeform 7"/>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TextBox 8"/>
          <p:cNvSpPr txBox="1"/>
          <p:nvPr/>
        </p:nvSpPr>
        <p:spPr>
          <a:xfrm>
            <a:off x="1327716" y="3229858"/>
            <a:ext cx="14863962" cy="5726308"/>
          </a:xfrm>
          <a:prstGeom prst="rect">
            <a:avLst/>
          </a:prstGeom>
        </p:spPr>
        <p:txBody>
          <a:bodyPr lIns="0" tIns="0" rIns="0" bIns="0" rtlCol="0" anchor="t">
            <a:spAutoFit/>
          </a:bodyPr>
          <a:lstStyle/>
          <a:p>
            <a:pPr marL="589093" lvl="1" indent="-294546" algn="l">
              <a:lnSpc>
                <a:spcPts val="3819"/>
              </a:lnSpc>
              <a:buFont typeface="Arial"/>
              <a:buChar char="•"/>
            </a:pPr>
            <a:r>
              <a:rPr lang="en-US" sz="2728">
                <a:solidFill>
                  <a:srgbClr val="000000"/>
                </a:solidFill>
                <a:latin typeface="Open Sauce"/>
                <a:ea typeface="Open Sauce"/>
                <a:cs typeface="Open Sauce"/>
                <a:sym typeface="Open Sauce"/>
              </a:rPr>
              <a:t>40 year old female with 2-year history of reduced short-term memory and concentration, difficulties multi-tasking and ‘brain fog’ </a:t>
            </a:r>
          </a:p>
          <a:p>
            <a:pPr marL="589093" lvl="1" indent="-294546" algn="l">
              <a:lnSpc>
                <a:spcPts val="3819"/>
              </a:lnSpc>
              <a:buFont typeface="Arial"/>
              <a:buChar char="•"/>
            </a:pPr>
            <a:r>
              <a:rPr lang="en-US" sz="2728">
                <a:solidFill>
                  <a:srgbClr val="000000"/>
                </a:solidFill>
                <a:latin typeface="Open Sauce"/>
                <a:ea typeface="Open Sauce"/>
                <a:cs typeface="Open Sauce"/>
                <a:sym typeface="Open Sauce"/>
              </a:rPr>
              <a:t>Struggling increasingly with the work / life ‘juggle’</a:t>
            </a:r>
          </a:p>
          <a:p>
            <a:pPr marL="589093" lvl="1" indent="-294546" algn="l">
              <a:lnSpc>
                <a:spcPts val="3819"/>
              </a:lnSpc>
              <a:buFont typeface="Arial"/>
              <a:buChar char="•"/>
            </a:pPr>
            <a:r>
              <a:rPr lang="en-US" sz="2728">
                <a:solidFill>
                  <a:srgbClr val="000000"/>
                </a:solidFill>
                <a:latin typeface="Open Sauce"/>
                <a:ea typeface="Open Sauce"/>
                <a:cs typeface="Open Sauce"/>
                <a:sym typeface="Open Sauce"/>
              </a:rPr>
              <a:t>84/100 on ACE-III</a:t>
            </a:r>
          </a:p>
          <a:p>
            <a:pPr marL="589093" lvl="1" indent="-294546" algn="l">
              <a:lnSpc>
                <a:spcPts val="3819"/>
              </a:lnSpc>
              <a:buFont typeface="Arial"/>
              <a:buChar char="•"/>
            </a:pPr>
            <a:r>
              <a:rPr lang="en-US" sz="2728">
                <a:solidFill>
                  <a:srgbClr val="000000"/>
                </a:solidFill>
                <a:latin typeface="Open Sauce"/>
                <a:ea typeface="Open Sauce"/>
                <a:cs typeface="Open Sauce"/>
                <a:sym typeface="Open Sauce"/>
              </a:rPr>
              <a:t>Significant FHx of early-onset Alzheimer’s</a:t>
            </a:r>
          </a:p>
          <a:p>
            <a:pPr marL="589093" lvl="1" indent="-294546" algn="l">
              <a:lnSpc>
                <a:spcPts val="3819"/>
              </a:lnSpc>
              <a:buFont typeface="Arial"/>
              <a:buChar char="•"/>
            </a:pPr>
            <a:r>
              <a:rPr lang="en-US" sz="2728">
                <a:solidFill>
                  <a:srgbClr val="000000"/>
                </a:solidFill>
                <a:latin typeface="Open Sauce"/>
                <a:ea typeface="Open Sauce"/>
                <a:cs typeface="Open Sauce"/>
                <a:sym typeface="Open Sauce"/>
              </a:rPr>
              <a:t>Highly anxious about the prospect of a dementia diagnosis in light of history</a:t>
            </a:r>
          </a:p>
          <a:p>
            <a:pPr marL="589093" lvl="1" indent="-294546" algn="l">
              <a:lnSpc>
                <a:spcPts val="3819"/>
              </a:lnSpc>
              <a:buFont typeface="Arial"/>
              <a:buChar char="•"/>
            </a:pPr>
            <a:r>
              <a:rPr lang="en-US" sz="2728">
                <a:solidFill>
                  <a:srgbClr val="000000"/>
                </a:solidFill>
                <a:latin typeface="Open Sauce"/>
                <a:ea typeface="Open Sauce"/>
                <a:cs typeface="Open Sauce"/>
                <a:sym typeface="Open Sauce"/>
              </a:rPr>
              <a:t>Scored at or above expected levels on all areas of cognitive testing</a:t>
            </a:r>
          </a:p>
          <a:p>
            <a:pPr marL="589093" lvl="1" indent="-294546" algn="l">
              <a:lnSpc>
                <a:spcPts val="3819"/>
              </a:lnSpc>
              <a:buFont typeface="Arial"/>
              <a:buChar char="•"/>
            </a:pPr>
            <a:r>
              <a:rPr lang="en-US" sz="2728">
                <a:solidFill>
                  <a:srgbClr val="000000"/>
                </a:solidFill>
                <a:latin typeface="Open Sauce"/>
                <a:ea typeface="Open Sauce"/>
                <a:cs typeface="Open Sauce"/>
                <a:sym typeface="Open Sauce"/>
              </a:rPr>
              <a:t>MRI scan reported normal</a:t>
            </a:r>
          </a:p>
          <a:p>
            <a:pPr marL="589093" lvl="1" indent="-294546" algn="l">
              <a:lnSpc>
                <a:spcPts val="3819"/>
              </a:lnSpc>
              <a:buFont typeface="Arial"/>
              <a:buChar char="•"/>
            </a:pPr>
            <a:r>
              <a:rPr lang="en-US" sz="2728">
                <a:solidFill>
                  <a:srgbClr val="000000"/>
                </a:solidFill>
                <a:latin typeface="Open Sauce"/>
                <a:ea typeface="Open Sauce"/>
                <a:cs typeface="Open Sauce"/>
                <a:sym typeface="Open Sauce"/>
              </a:rPr>
              <a:t>Reassured that no evidence of young-onset dementia</a:t>
            </a:r>
          </a:p>
          <a:p>
            <a:pPr marL="589093" lvl="1" indent="-294546" algn="l">
              <a:lnSpc>
                <a:spcPts val="3819"/>
              </a:lnSpc>
              <a:buFont typeface="Arial"/>
              <a:buChar char="•"/>
            </a:pPr>
            <a:r>
              <a:rPr lang="en-US" sz="2728">
                <a:solidFill>
                  <a:srgbClr val="000000"/>
                </a:solidFill>
                <a:latin typeface="Open Sauce"/>
                <a:ea typeface="Open Sauce"/>
                <a:cs typeface="Open Sauce"/>
                <a:sym typeface="Open Sauce"/>
              </a:rPr>
              <a:t>Seen for follow-up, reported that she had been “released from anxiety” and the impact of previous cognitive difficulties had reduced</a:t>
            </a:r>
          </a:p>
          <a:p>
            <a:pPr algn="l">
              <a:lnSpc>
                <a:spcPts val="3819"/>
              </a:lnSpc>
            </a:pPr>
            <a:endParaRPr lang="en-US" sz="2728">
              <a:solidFill>
                <a:srgbClr val="000000"/>
              </a:solidFill>
              <a:latin typeface="Open Sauce"/>
              <a:ea typeface="Open Sauce"/>
              <a:cs typeface="Open Sauce"/>
              <a:sym typeface="Open Sauce"/>
            </a:endParaRPr>
          </a:p>
        </p:txBody>
      </p:sp>
    </p:spTree>
  </p:cSld>
  <p:clrMapOvr>
    <a:masterClrMapping/>
  </p:clrMapOvr>
  <p:transition>
    <p:circl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6" name="Freeform 6"/>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TextBox 7"/>
          <p:cNvSpPr txBox="1"/>
          <p:nvPr/>
        </p:nvSpPr>
        <p:spPr>
          <a:xfrm>
            <a:off x="1028700" y="3229858"/>
            <a:ext cx="15162978" cy="6157198"/>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000000"/>
                </a:solidFill>
                <a:latin typeface="Open Sauce"/>
                <a:ea typeface="Open Sauce"/>
                <a:cs typeface="Open Sauce"/>
                <a:sym typeface="Open Sauce"/>
              </a:rPr>
              <a:t>‘Watch and wait’</a:t>
            </a:r>
          </a:p>
          <a:p>
            <a:pPr marL="1381761" lvl="2" indent="-460587" algn="l">
              <a:lnSpc>
                <a:spcPts val="4480"/>
              </a:lnSpc>
              <a:buFont typeface="Arial"/>
              <a:buChar char="⚬"/>
            </a:pPr>
            <a:r>
              <a:rPr lang="en-US" sz="3200">
                <a:solidFill>
                  <a:srgbClr val="000000"/>
                </a:solidFill>
                <a:latin typeface="Open Sauce"/>
                <a:ea typeface="Open Sauce"/>
                <a:cs typeface="Open Sauce"/>
                <a:sym typeface="Open Sauce"/>
              </a:rPr>
              <a:t>Option to re-test in 12-18 months time</a:t>
            </a:r>
          </a:p>
          <a:p>
            <a:pPr algn="l">
              <a:lnSpc>
                <a:spcPts val="4480"/>
              </a:lnSpc>
            </a:pPr>
            <a:endParaRPr lang="en-US" sz="3200">
              <a:solidFill>
                <a:srgbClr val="000000"/>
              </a:solidFill>
              <a:latin typeface="Open Sauce"/>
              <a:ea typeface="Open Sauce"/>
              <a:cs typeface="Open Sauce"/>
              <a:sym typeface="Open Sauce"/>
            </a:endParaRPr>
          </a:p>
          <a:p>
            <a:pPr marL="690881" lvl="1" indent="-345440" algn="l">
              <a:lnSpc>
                <a:spcPts val="4480"/>
              </a:lnSpc>
              <a:buFont typeface="Arial"/>
              <a:buChar char="•"/>
            </a:pPr>
            <a:r>
              <a:rPr lang="en-US" sz="3200">
                <a:solidFill>
                  <a:srgbClr val="000000"/>
                </a:solidFill>
                <a:latin typeface="Open Sauce"/>
                <a:ea typeface="Open Sauce"/>
                <a:cs typeface="Open Sauce"/>
                <a:sym typeface="Open Sauce"/>
              </a:rPr>
              <a:t>Memory group - face to face / virtual</a:t>
            </a:r>
          </a:p>
          <a:p>
            <a:pPr algn="l">
              <a:lnSpc>
                <a:spcPts val="4480"/>
              </a:lnSpc>
            </a:pPr>
            <a:endParaRPr lang="en-US" sz="3200">
              <a:solidFill>
                <a:srgbClr val="000000"/>
              </a:solidFill>
              <a:latin typeface="Open Sauce"/>
              <a:ea typeface="Open Sauce"/>
              <a:cs typeface="Open Sauce"/>
              <a:sym typeface="Open Sauce"/>
            </a:endParaRPr>
          </a:p>
          <a:p>
            <a:pPr marL="690881" lvl="1" indent="-345440" algn="l">
              <a:lnSpc>
                <a:spcPts val="4480"/>
              </a:lnSpc>
              <a:buFont typeface="Arial"/>
              <a:buChar char="•"/>
            </a:pPr>
            <a:r>
              <a:rPr lang="en-US" sz="3200">
                <a:solidFill>
                  <a:srgbClr val="000000"/>
                </a:solidFill>
                <a:latin typeface="Open Sauce"/>
                <a:ea typeface="Open Sauce"/>
                <a:cs typeface="Open Sauce"/>
                <a:sym typeface="Open Sauce"/>
              </a:rPr>
              <a:t>1:1 cognitive rehabilitation</a:t>
            </a:r>
          </a:p>
          <a:p>
            <a:pPr algn="l">
              <a:lnSpc>
                <a:spcPts val="4480"/>
              </a:lnSpc>
            </a:pPr>
            <a:endParaRPr lang="en-US" sz="3200">
              <a:solidFill>
                <a:srgbClr val="000000"/>
              </a:solidFill>
              <a:latin typeface="Open Sauce"/>
              <a:ea typeface="Open Sauce"/>
              <a:cs typeface="Open Sauce"/>
              <a:sym typeface="Open Sauce"/>
            </a:endParaRPr>
          </a:p>
          <a:p>
            <a:pPr marL="690881" lvl="1" indent="-345440" algn="l">
              <a:lnSpc>
                <a:spcPts val="4480"/>
              </a:lnSpc>
              <a:buFont typeface="Arial"/>
              <a:buChar char="•"/>
            </a:pPr>
            <a:r>
              <a:rPr lang="en-US" sz="3200">
                <a:solidFill>
                  <a:srgbClr val="000000"/>
                </a:solidFill>
                <a:latin typeface="Open Sauce"/>
                <a:ea typeface="Open Sauce"/>
                <a:cs typeface="Open Sauce"/>
                <a:sym typeface="Open Sauce"/>
              </a:rPr>
              <a:t>Psychological therapy - Acceptance and Commitment Therapy (ACT) / CBT / systemic work</a:t>
            </a:r>
          </a:p>
          <a:p>
            <a:pPr algn="l">
              <a:lnSpc>
                <a:spcPts val="4480"/>
              </a:lnSpc>
            </a:pPr>
            <a:endParaRPr lang="en-US" sz="3200">
              <a:solidFill>
                <a:srgbClr val="000000"/>
              </a:solidFill>
              <a:latin typeface="Open Sauce"/>
              <a:ea typeface="Open Sauce"/>
              <a:cs typeface="Open Sauce"/>
              <a:sym typeface="Open Sauce"/>
            </a:endParaRPr>
          </a:p>
          <a:p>
            <a:pPr algn="l">
              <a:lnSpc>
                <a:spcPts val="4480"/>
              </a:lnSpc>
            </a:pPr>
            <a:endParaRPr lang="en-US" sz="3200">
              <a:solidFill>
                <a:srgbClr val="000000"/>
              </a:solidFill>
              <a:latin typeface="Open Sauce"/>
              <a:ea typeface="Open Sauce"/>
              <a:cs typeface="Open Sauce"/>
              <a:sym typeface="Open Sauce"/>
            </a:endParaRPr>
          </a:p>
        </p:txBody>
      </p:sp>
      <p:sp>
        <p:nvSpPr>
          <p:cNvPr id="8" name="TextBox 8"/>
          <p:cNvSpPr txBox="1"/>
          <p:nvPr/>
        </p:nvSpPr>
        <p:spPr>
          <a:xfrm>
            <a:off x="1327716" y="1074538"/>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Interventions</a:t>
            </a:r>
          </a:p>
        </p:txBody>
      </p:sp>
    </p:spTree>
  </p:cSld>
  <p:clrMapOvr>
    <a:masterClrMapping/>
  </p:clrMapOvr>
  <p:transition>
    <p:circl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353165" y="2305779"/>
            <a:ext cx="13062318" cy="7981221"/>
          </a:xfrm>
          <a:prstGeom prst="rect">
            <a:avLst/>
          </a:prstGeom>
        </p:spPr>
        <p:txBody>
          <a:bodyPr lIns="0" tIns="0" rIns="0" bIns="0" rtlCol="0" anchor="t">
            <a:spAutoFit/>
          </a:bodyPr>
          <a:lstStyle/>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4-week face-to-face small group programme.</a:t>
            </a:r>
          </a:p>
          <a:p>
            <a:pPr algn="l">
              <a:lnSpc>
                <a:spcPts val="3220"/>
              </a:lnSpc>
            </a:pPr>
            <a:endParaRPr lang="en-US" sz="2300" b="1">
              <a:solidFill>
                <a:srgbClr val="000000"/>
              </a:solidFill>
              <a:latin typeface="Open Sauce Bold"/>
              <a:ea typeface="Open Sauce Bold"/>
              <a:cs typeface="Open Sauce Bold"/>
              <a:sym typeface="Open Sauce Bold"/>
            </a:endParaRP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Aims:</a:t>
            </a:r>
            <a:r>
              <a:rPr lang="en-US" sz="2300">
                <a:solidFill>
                  <a:srgbClr val="000000"/>
                </a:solidFill>
                <a:latin typeface="Open Sauce"/>
                <a:ea typeface="Open Sauce"/>
                <a:cs typeface="Open Sauce"/>
                <a:sym typeface="Open Sauce"/>
              </a:rPr>
              <a:t> Psychoeducation, group support &amp; practical strategies for memory difficulties.</a:t>
            </a:r>
          </a:p>
          <a:p>
            <a:pPr algn="l">
              <a:lnSpc>
                <a:spcPts val="3220"/>
              </a:lnSpc>
            </a:pPr>
            <a:endParaRPr lang="en-US" sz="2300">
              <a:solidFill>
                <a:srgbClr val="000000"/>
              </a:solidFill>
              <a:latin typeface="Open Sauce"/>
              <a:ea typeface="Open Sauce"/>
              <a:cs typeface="Open Sauce"/>
              <a:sym typeface="Open Sauce"/>
            </a:endParaRP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Referrals:</a:t>
            </a:r>
            <a:r>
              <a:rPr lang="en-US" sz="2300">
                <a:solidFill>
                  <a:srgbClr val="000000"/>
                </a:solidFill>
                <a:latin typeface="Open Sauce"/>
                <a:ea typeface="Open Sauce"/>
                <a:cs typeface="Open Sauce"/>
                <a:sym typeface="Open Sauce"/>
              </a:rPr>
              <a:t> from all areas of Neuropsychology.</a:t>
            </a:r>
          </a:p>
          <a:p>
            <a:pPr algn="l">
              <a:lnSpc>
                <a:spcPts val="3220"/>
              </a:lnSpc>
            </a:pPr>
            <a:endParaRPr lang="en-US" sz="2300">
              <a:solidFill>
                <a:srgbClr val="000000"/>
              </a:solidFill>
              <a:latin typeface="Open Sauce"/>
              <a:ea typeface="Open Sauce"/>
              <a:cs typeface="Open Sauce"/>
              <a:sym typeface="Open Sauce"/>
            </a:endParaRP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Facilitators: </a:t>
            </a:r>
            <a:r>
              <a:rPr lang="en-US" sz="2300">
                <a:solidFill>
                  <a:srgbClr val="000000"/>
                </a:solidFill>
                <a:latin typeface="Open Sauce"/>
                <a:ea typeface="Open Sauce"/>
                <a:cs typeface="Open Sauce"/>
                <a:sym typeface="Open Sauce"/>
              </a:rPr>
              <a:t>Minimum of two Assistant or Trainee Clinical Psychologists per group.</a:t>
            </a:r>
          </a:p>
          <a:p>
            <a:pPr algn="l">
              <a:lnSpc>
                <a:spcPts val="3220"/>
              </a:lnSpc>
            </a:pPr>
            <a:endParaRPr lang="en-US" sz="2300">
              <a:solidFill>
                <a:srgbClr val="000000"/>
              </a:solidFill>
              <a:latin typeface="Open Sauce"/>
              <a:ea typeface="Open Sauce"/>
              <a:cs typeface="Open Sauce"/>
              <a:sym typeface="Open Sauce"/>
            </a:endParaRP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Materials:</a:t>
            </a:r>
            <a:r>
              <a:rPr lang="en-US" sz="2300">
                <a:solidFill>
                  <a:srgbClr val="000000"/>
                </a:solidFill>
                <a:latin typeface="Open Sauce"/>
                <a:ea typeface="Open Sauce"/>
                <a:cs typeface="Open Sauce"/>
                <a:sym typeface="Open Sauce"/>
              </a:rPr>
              <a:t> PowerPoint slides &amp; Memory Skills Workbook for participants. </a:t>
            </a:r>
          </a:p>
          <a:p>
            <a:pPr algn="l">
              <a:lnSpc>
                <a:spcPts val="3220"/>
              </a:lnSpc>
            </a:pPr>
            <a:endParaRPr lang="en-US" sz="2300">
              <a:solidFill>
                <a:srgbClr val="000000"/>
              </a:solidFill>
              <a:latin typeface="Open Sauce"/>
              <a:ea typeface="Open Sauce"/>
              <a:cs typeface="Open Sauce"/>
              <a:sym typeface="Open Sauce"/>
            </a:endParaRP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Weekly Content</a:t>
            </a:r>
          </a:p>
          <a:p>
            <a:pPr algn="l">
              <a:lnSpc>
                <a:spcPts val="3220"/>
              </a:lnSpc>
            </a:pPr>
            <a:endParaRPr lang="en-US" sz="2300" b="1">
              <a:solidFill>
                <a:srgbClr val="000000"/>
              </a:solidFill>
              <a:latin typeface="Open Sauce Bold"/>
              <a:ea typeface="Open Sauce Bold"/>
              <a:cs typeface="Open Sauce Bold"/>
              <a:sym typeface="Open Sauce Bold"/>
            </a:endParaRPr>
          </a:p>
          <a:p>
            <a:pPr marL="993141" lvl="2" indent="-331047" algn="l">
              <a:lnSpc>
                <a:spcPts val="3220"/>
              </a:lnSpc>
              <a:buFont typeface="Arial"/>
              <a:buChar char="⚬"/>
            </a:pPr>
            <a:r>
              <a:rPr lang="en-US" sz="2300" b="1">
                <a:solidFill>
                  <a:srgbClr val="000000"/>
                </a:solidFill>
                <a:latin typeface="Open Sauce Bold"/>
                <a:ea typeface="Open Sauce Bold"/>
                <a:cs typeface="Open Sauce Bold"/>
                <a:sym typeface="Open Sauce Bold"/>
              </a:rPr>
              <a:t>Week 1: </a:t>
            </a:r>
            <a:r>
              <a:rPr lang="en-US" sz="2300">
                <a:solidFill>
                  <a:srgbClr val="000000"/>
                </a:solidFill>
                <a:latin typeface="Open Sauce"/>
                <a:ea typeface="Open Sauce"/>
                <a:cs typeface="Open Sauce"/>
                <a:sym typeface="Open Sauce"/>
              </a:rPr>
              <a:t>Introduction, goals, expectations, overview of cognition &amp; memory, why difficulties occur.</a:t>
            </a:r>
          </a:p>
          <a:p>
            <a:pPr marL="993141" lvl="2" indent="-331047" algn="l">
              <a:lnSpc>
                <a:spcPts val="3220"/>
              </a:lnSpc>
              <a:buFont typeface="Arial"/>
              <a:buChar char="⚬"/>
            </a:pPr>
            <a:r>
              <a:rPr lang="en-US" sz="2300" b="1">
                <a:solidFill>
                  <a:srgbClr val="000000"/>
                </a:solidFill>
                <a:latin typeface="Open Sauce Bold"/>
                <a:ea typeface="Open Sauce Bold"/>
                <a:cs typeface="Open Sauce Bold"/>
                <a:sym typeface="Open Sauce Bold"/>
              </a:rPr>
              <a:t>Week 2:</a:t>
            </a:r>
            <a:r>
              <a:rPr lang="en-US" sz="2300">
                <a:solidFill>
                  <a:srgbClr val="000000"/>
                </a:solidFill>
                <a:latin typeface="Open Sauce"/>
                <a:ea typeface="Open Sauce"/>
                <a:cs typeface="Open Sauce"/>
                <a:sym typeface="Open Sauce"/>
              </a:rPr>
              <a:t> Mindfulness &amp; grounding, internal &amp; external memory strategies with practical examples.</a:t>
            </a:r>
          </a:p>
          <a:p>
            <a:pPr marL="993141" lvl="2" indent="-331047" algn="l">
              <a:lnSpc>
                <a:spcPts val="3220"/>
              </a:lnSpc>
              <a:buFont typeface="Arial"/>
              <a:buChar char="⚬"/>
            </a:pPr>
            <a:r>
              <a:rPr lang="en-US" sz="2300" b="1">
                <a:solidFill>
                  <a:srgbClr val="000000"/>
                </a:solidFill>
                <a:latin typeface="Open Sauce Bold"/>
                <a:ea typeface="Open Sauce Bold"/>
                <a:cs typeface="Open Sauce Bold"/>
                <a:sym typeface="Open Sauce Bold"/>
              </a:rPr>
              <a:t>Week 3:</a:t>
            </a:r>
            <a:r>
              <a:rPr lang="en-US" sz="2300">
                <a:solidFill>
                  <a:srgbClr val="000000"/>
                </a:solidFill>
                <a:latin typeface="Open Sauce"/>
                <a:ea typeface="Open Sauce"/>
                <a:cs typeface="Open Sauce"/>
                <a:sym typeface="Open Sauce"/>
              </a:rPr>
              <a:t> Mood &amp; memory, communicating difficulties, breaking vicious cycles, mindfulness practice.</a:t>
            </a:r>
          </a:p>
          <a:p>
            <a:pPr marL="993141" lvl="2" indent="-331047" algn="l">
              <a:lnSpc>
                <a:spcPts val="3220"/>
              </a:lnSpc>
              <a:buFont typeface="Arial"/>
              <a:buChar char="⚬"/>
            </a:pPr>
            <a:r>
              <a:rPr lang="en-US" sz="2300" b="1">
                <a:solidFill>
                  <a:srgbClr val="000000"/>
                </a:solidFill>
                <a:latin typeface="Open Sauce Bold"/>
                <a:ea typeface="Open Sauce Bold"/>
                <a:cs typeface="Open Sauce Bold"/>
                <a:sym typeface="Open Sauce Bold"/>
              </a:rPr>
              <a:t>Week 4: </a:t>
            </a:r>
            <a:r>
              <a:rPr lang="en-US" sz="2300">
                <a:solidFill>
                  <a:srgbClr val="000000"/>
                </a:solidFill>
                <a:latin typeface="Open Sauce"/>
                <a:ea typeface="Open Sauce"/>
                <a:cs typeface="Open Sauce"/>
                <a:sym typeface="Open Sauce"/>
              </a:rPr>
              <a:t>Keeping well, course review &amp; endings. </a:t>
            </a:r>
          </a:p>
          <a:p>
            <a:pPr algn="l">
              <a:lnSpc>
                <a:spcPts val="3220"/>
              </a:lnSpc>
            </a:pPr>
            <a:endParaRPr lang="en-US" sz="2300">
              <a:solidFill>
                <a:srgbClr val="000000"/>
              </a:solidFill>
              <a:latin typeface="Open Sauce"/>
              <a:ea typeface="Open Sauce"/>
              <a:cs typeface="Open Sauce"/>
              <a:sym typeface="Open Sauce"/>
            </a:endParaRPr>
          </a:p>
        </p:txBody>
      </p:sp>
      <p:sp>
        <p:nvSpPr>
          <p:cNvPr id="6" name="Freeform 6"/>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7" name="Freeform 7"/>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13415483" y="4572500"/>
            <a:ext cx="4441762" cy="2504043"/>
          </a:xfrm>
          <a:custGeom>
            <a:avLst/>
            <a:gdLst/>
            <a:ahLst/>
            <a:cxnLst/>
            <a:rect l="l" t="t" r="r" b="b"/>
            <a:pathLst>
              <a:path w="4441762" h="2504043">
                <a:moveTo>
                  <a:pt x="0" y="0"/>
                </a:moveTo>
                <a:lnTo>
                  <a:pt x="4441762" y="0"/>
                </a:lnTo>
                <a:lnTo>
                  <a:pt x="4441762" y="2504043"/>
                </a:lnTo>
                <a:lnTo>
                  <a:pt x="0" y="2504043"/>
                </a:lnTo>
                <a:lnTo>
                  <a:pt x="0" y="0"/>
                </a:lnTo>
                <a:close/>
              </a:path>
            </a:pathLst>
          </a:custGeom>
          <a:blipFill>
            <a:blip r:embed="rId7"/>
            <a:stretch>
              <a:fillRect/>
            </a:stretch>
          </a:blipFill>
          <a:ln w="38100" cap="sq">
            <a:solidFill>
              <a:srgbClr val="000000"/>
            </a:solidFill>
            <a:prstDash val="solid"/>
            <a:miter/>
          </a:ln>
        </p:spPr>
        <p:txBody>
          <a:bodyPr/>
          <a:lstStyle/>
          <a:p>
            <a:endParaRPr lang="en-GB"/>
          </a:p>
        </p:txBody>
      </p:sp>
      <p:sp>
        <p:nvSpPr>
          <p:cNvPr id="9" name="TextBox 9"/>
          <p:cNvSpPr txBox="1"/>
          <p:nvPr/>
        </p:nvSpPr>
        <p:spPr>
          <a:xfrm>
            <a:off x="1418749" y="792980"/>
            <a:ext cx="12764628" cy="946177"/>
          </a:xfrm>
          <a:prstGeom prst="rect">
            <a:avLst/>
          </a:prstGeom>
        </p:spPr>
        <p:txBody>
          <a:bodyPr lIns="0" tIns="0" rIns="0" bIns="0" rtlCol="0" anchor="t">
            <a:spAutoFit/>
          </a:bodyPr>
          <a:lstStyle/>
          <a:p>
            <a:pPr marL="0" lvl="0" indent="0" algn="ctr">
              <a:lnSpc>
                <a:spcPts val="6950"/>
              </a:lnSpc>
            </a:pPr>
            <a:r>
              <a:rPr lang="en-US" sz="5000" b="1">
                <a:solidFill>
                  <a:srgbClr val="662382"/>
                </a:solidFill>
                <a:latin typeface="Arial MT Pro Bold"/>
                <a:ea typeface="Arial MT Pro Bold"/>
                <a:cs typeface="Arial MT Pro Bold"/>
                <a:sym typeface="Arial MT Pro Bold"/>
              </a:rPr>
              <a:t>Memory Skills Group</a:t>
            </a:r>
          </a:p>
        </p:txBody>
      </p:sp>
    </p:spTree>
  </p:cSld>
  <p:clrMapOvr>
    <a:masterClrMapping/>
  </p:clrMapOvr>
  <p:transition>
    <p:circl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460375"/>
            <a:ext cx="12764628" cy="946150"/>
          </a:xfrm>
          <a:prstGeom prst="rect">
            <a:avLst/>
          </a:prstGeom>
        </p:spPr>
        <p:txBody>
          <a:bodyPr lIns="0" tIns="0" rIns="0" bIns="0" rtlCol="0" anchor="t">
            <a:spAutoFit/>
          </a:bodyPr>
          <a:lstStyle/>
          <a:p>
            <a:pPr marL="0" lvl="0" indent="0" algn="ctr">
              <a:lnSpc>
                <a:spcPts val="6950"/>
              </a:lnSpc>
            </a:pPr>
            <a:r>
              <a:rPr lang="en-US" sz="5000" b="1">
                <a:solidFill>
                  <a:srgbClr val="662382"/>
                </a:solidFill>
                <a:latin typeface="Arial MT Pro Bold"/>
                <a:ea typeface="Arial MT Pro Bold"/>
                <a:cs typeface="Arial MT Pro Bold"/>
                <a:sym typeface="Arial MT Pro Bold"/>
              </a:rPr>
              <a:t>Virtual Memory Skills Course </a:t>
            </a:r>
          </a:p>
        </p:txBody>
      </p:sp>
      <p:sp>
        <p:nvSpPr>
          <p:cNvPr id="6" name="Freeform 6"/>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7" name="Freeform 7"/>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TextBox 8"/>
          <p:cNvSpPr txBox="1"/>
          <p:nvPr/>
        </p:nvSpPr>
        <p:spPr>
          <a:xfrm>
            <a:off x="462397" y="1625950"/>
            <a:ext cx="12317982" cy="8381298"/>
          </a:xfrm>
          <a:prstGeom prst="rect">
            <a:avLst/>
          </a:prstGeom>
        </p:spPr>
        <p:txBody>
          <a:bodyPr lIns="0" tIns="0" rIns="0" bIns="0" rtlCol="0" anchor="t">
            <a:spAutoFit/>
          </a:bodyPr>
          <a:lstStyle/>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Pre-recorded Online Programme designed for clients with memory difficulties.</a:t>
            </a: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Based on the in-person Memory Skills Group.</a:t>
            </a:r>
          </a:p>
          <a:p>
            <a:pPr algn="l">
              <a:lnSpc>
                <a:spcPts val="3220"/>
              </a:lnSpc>
            </a:pPr>
            <a:endParaRPr lang="en-US" sz="2300" b="1">
              <a:solidFill>
                <a:srgbClr val="000000"/>
              </a:solidFill>
              <a:latin typeface="Open Sauce Bold"/>
              <a:ea typeface="Open Sauce Bold"/>
              <a:cs typeface="Open Sauce Bold"/>
              <a:sym typeface="Open Sauce Bold"/>
            </a:endParaRPr>
          </a:p>
          <a:p>
            <a:pPr algn="l">
              <a:lnSpc>
                <a:spcPts val="3220"/>
              </a:lnSpc>
            </a:pPr>
            <a:r>
              <a:rPr lang="en-US" sz="2300" b="1">
                <a:solidFill>
                  <a:srgbClr val="000000"/>
                </a:solidFill>
                <a:latin typeface="Open Sauce Bold"/>
                <a:ea typeface="Open Sauce Bold"/>
                <a:cs typeface="Open Sauce Bold"/>
                <a:sym typeface="Open Sauce Bold"/>
              </a:rPr>
              <a:t>Why Developed?</a:t>
            </a:r>
          </a:p>
          <a:p>
            <a:pPr algn="l">
              <a:lnSpc>
                <a:spcPts val="3220"/>
              </a:lnSpc>
            </a:pPr>
            <a:endParaRPr lang="en-US" sz="2300" b="1">
              <a:solidFill>
                <a:srgbClr val="000000"/>
              </a:solidFill>
              <a:latin typeface="Open Sauce Bold"/>
              <a:ea typeface="Open Sauce Bold"/>
              <a:cs typeface="Open Sauce Bold"/>
              <a:sym typeface="Open Sauce Bold"/>
            </a:endParaRPr>
          </a:p>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To </a:t>
            </a:r>
            <a:r>
              <a:rPr lang="en-US" sz="2300" b="1">
                <a:solidFill>
                  <a:srgbClr val="000000"/>
                </a:solidFill>
                <a:latin typeface="Open Sauce Bold"/>
                <a:ea typeface="Open Sauce Bold"/>
                <a:cs typeface="Open Sauce Bold"/>
                <a:sym typeface="Open Sauce Bold"/>
              </a:rPr>
              <a:t>increase access </a:t>
            </a:r>
            <a:r>
              <a:rPr lang="en-US" sz="2300">
                <a:solidFill>
                  <a:srgbClr val="000000"/>
                </a:solidFill>
                <a:latin typeface="Open Sauce"/>
                <a:ea typeface="Open Sauce"/>
                <a:cs typeface="Open Sauce"/>
                <a:sym typeface="Open Sauce"/>
              </a:rPr>
              <a:t>to evidence-based strategies for managing memory difficulties.</a:t>
            </a:r>
          </a:p>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Developed in </a:t>
            </a:r>
            <a:r>
              <a:rPr lang="en-US" sz="2300" b="1">
                <a:solidFill>
                  <a:srgbClr val="000000"/>
                </a:solidFill>
                <a:latin typeface="Open Sauce Bold"/>
                <a:ea typeface="Open Sauce Bold"/>
                <a:cs typeface="Open Sauce Bold"/>
                <a:sym typeface="Open Sauce Bold"/>
              </a:rPr>
              <a:t>response to engagement barriers with group delivery</a:t>
            </a:r>
            <a:r>
              <a:rPr lang="en-US" sz="2300">
                <a:solidFill>
                  <a:srgbClr val="000000"/>
                </a:solidFill>
                <a:latin typeface="Open Sauce"/>
                <a:ea typeface="Open Sauce"/>
                <a:cs typeface="Open Sauce"/>
                <a:sym typeface="Open Sauce"/>
              </a:rPr>
              <a:t>, including:</a:t>
            </a:r>
          </a:p>
          <a:p>
            <a:pPr algn="l">
              <a:lnSpc>
                <a:spcPts val="3220"/>
              </a:lnSpc>
            </a:pPr>
            <a:endParaRPr lang="en-US" sz="2300">
              <a:solidFill>
                <a:srgbClr val="000000"/>
              </a:solidFill>
              <a:latin typeface="Open Sauce"/>
              <a:ea typeface="Open Sauce"/>
              <a:cs typeface="Open Sauce"/>
              <a:sym typeface="Open Sauce"/>
            </a:endParaRP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Accessibility and travel difficulties</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Fixed session times and scheduling challenges</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Discomfort or anxiety in group settings</a:t>
            </a:r>
          </a:p>
          <a:p>
            <a:pPr algn="l">
              <a:lnSpc>
                <a:spcPts val="3220"/>
              </a:lnSpc>
            </a:pPr>
            <a:endParaRPr lang="en-US" sz="2300">
              <a:solidFill>
                <a:srgbClr val="000000"/>
              </a:solidFill>
              <a:latin typeface="Open Sauce"/>
              <a:ea typeface="Open Sauce"/>
              <a:cs typeface="Open Sauce"/>
              <a:sym typeface="Open Sauce"/>
            </a:endParaRPr>
          </a:p>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Enables clients to learn at their </a:t>
            </a:r>
            <a:r>
              <a:rPr lang="en-US" sz="2300" b="1">
                <a:solidFill>
                  <a:srgbClr val="000000"/>
                </a:solidFill>
                <a:latin typeface="Open Sauce Bold"/>
                <a:ea typeface="Open Sauce Bold"/>
                <a:cs typeface="Open Sauce Bold"/>
                <a:sym typeface="Open Sauce Bold"/>
              </a:rPr>
              <a:t>own pace</a:t>
            </a:r>
            <a:r>
              <a:rPr lang="en-US" sz="2300">
                <a:solidFill>
                  <a:srgbClr val="000000"/>
                </a:solidFill>
                <a:latin typeface="Open Sauce"/>
                <a:ea typeface="Open Sauce"/>
                <a:cs typeface="Open Sauce"/>
                <a:sym typeface="Open Sauce"/>
              </a:rPr>
              <a:t> and in their </a:t>
            </a:r>
            <a:r>
              <a:rPr lang="en-US" sz="2300" b="1">
                <a:solidFill>
                  <a:srgbClr val="000000"/>
                </a:solidFill>
                <a:latin typeface="Open Sauce Bold"/>
                <a:ea typeface="Open Sauce Bold"/>
                <a:cs typeface="Open Sauce Bold"/>
                <a:sym typeface="Open Sauce Bold"/>
              </a:rPr>
              <a:t>own environment.</a:t>
            </a:r>
          </a:p>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Offers an </a:t>
            </a:r>
            <a:r>
              <a:rPr lang="en-US" sz="2300" b="1">
                <a:solidFill>
                  <a:srgbClr val="000000"/>
                </a:solidFill>
                <a:latin typeface="Open Sauce Bold"/>
                <a:ea typeface="Open Sauce Bold"/>
                <a:cs typeface="Open Sauce Bold"/>
                <a:sym typeface="Open Sauce Bold"/>
              </a:rPr>
              <a:t>alternative route to self-management </a:t>
            </a:r>
            <a:r>
              <a:rPr lang="en-US" sz="2300">
                <a:solidFill>
                  <a:srgbClr val="000000"/>
                </a:solidFill>
                <a:latin typeface="Open Sauce"/>
                <a:ea typeface="Open Sauce"/>
                <a:cs typeface="Open Sauce"/>
                <a:sym typeface="Open Sauce"/>
              </a:rPr>
              <a:t>for those unable to attend groups.</a:t>
            </a:r>
          </a:p>
          <a:p>
            <a:pPr algn="l">
              <a:lnSpc>
                <a:spcPts val="3220"/>
              </a:lnSpc>
            </a:pPr>
            <a:endParaRPr lang="en-US" sz="2300">
              <a:solidFill>
                <a:srgbClr val="000000"/>
              </a:solidFill>
              <a:latin typeface="Open Sauce"/>
              <a:ea typeface="Open Sauce"/>
              <a:cs typeface="Open Sauce"/>
              <a:sym typeface="Open Sauce"/>
            </a:endParaRPr>
          </a:p>
          <a:p>
            <a:pPr algn="l">
              <a:lnSpc>
                <a:spcPts val="3220"/>
              </a:lnSpc>
            </a:pPr>
            <a:r>
              <a:rPr lang="en-US" sz="2300" b="1">
                <a:solidFill>
                  <a:srgbClr val="000000"/>
                </a:solidFill>
                <a:latin typeface="Open Sauce Bold"/>
                <a:ea typeface="Open Sauce Bold"/>
                <a:cs typeface="Open Sauce Bold"/>
                <a:sym typeface="Open Sauce Bold"/>
              </a:rPr>
              <a:t>Who is it for?</a:t>
            </a:r>
          </a:p>
          <a:p>
            <a:pPr algn="l">
              <a:lnSpc>
                <a:spcPts val="3220"/>
              </a:lnSpc>
            </a:pPr>
            <a:endParaRPr lang="en-US" sz="2300" b="1">
              <a:solidFill>
                <a:srgbClr val="000000"/>
              </a:solidFill>
              <a:latin typeface="Open Sauce Bold"/>
              <a:ea typeface="Open Sauce Bold"/>
              <a:cs typeface="Open Sauce Bold"/>
              <a:sym typeface="Open Sauce Bold"/>
            </a:endParaRPr>
          </a:p>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Any clients open to Neuropsychology, where beneficial.</a:t>
            </a:r>
          </a:p>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Useful at </a:t>
            </a:r>
            <a:r>
              <a:rPr lang="en-US" sz="2300" b="1">
                <a:solidFill>
                  <a:srgbClr val="000000"/>
                </a:solidFill>
                <a:latin typeface="Open Sauce Bold"/>
                <a:ea typeface="Open Sauce Bold"/>
                <a:cs typeface="Open Sauce Bold"/>
                <a:sym typeface="Open Sauce Bold"/>
              </a:rPr>
              <a:t>discharge</a:t>
            </a:r>
            <a:r>
              <a:rPr lang="en-US" sz="2300">
                <a:solidFill>
                  <a:srgbClr val="000000"/>
                </a:solidFill>
                <a:latin typeface="Open Sauce"/>
                <a:ea typeface="Open Sauce"/>
                <a:cs typeface="Open Sauce"/>
                <a:sym typeface="Open Sauce"/>
              </a:rPr>
              <a:t>, or </a:t>
            </a:r>
            <a:r>
              <a:rPr lang="en-US" sz="2300" b="1">
                <a:solidFill>
                  <a:srgbClr val="000000"/>
                </a:solidFill>
                <a:latin typeface="Open Sauce Bold"/>
                <a:ea typeface="Open Sauce Bold"/>
                <a:cs typeface="Open Sauce Bold"/>
                <a:sym typeface="Open Sauce Bold"/>
              </a:rPr>
              <a:t>alongside other input.</a:t>
            </a:r>
          </a:p>
          <a:p>
            <a:pPr algn="l">
              <a:lnSpc>
                <a:spcPts val="3220"/>
              </a:lnSpc>
            </a:pPr>
            <a:endParaRPr lang="en-US" sz="2300" b="1">
              <a:solidFill>
                <a:srgbClr val="000000"/>
              </a:solidFill>
              <a:latin typeface="Open Sauce Bold"/>
              <a:ea typeface="Open Sauce Bold"/>
              <a:cs typeface="Open Sauce Bold"/>
              <a:sym typeface="Open Sauce Bold"/>
            </a:endParaRPr>
          </a:p>
        </p:txBody>
      </p:sp>
      <p:sp>
        <p:nvSpPr>
          <p:cNvPr id="9" name="Freeform 9"/>
          <p:cNvSpPr/>
          <p:nvPr/>
        </p:nvSpPr>
        <p:spPr>
          <a:xfrm>
            <a:off x="13014209" y="3846677"/>
            <a:ext cx="4312112" cy="4485943"/>
          </a:xfrm>
          <a:custGeom>
            <a:avLst/>
            <a:gdLst/>
            <a:ahLst/>
            <a:cxnLst/>
            <a:rect l="l" t="t" r="r" b="b"/>
            <a:pathLst>
              <a:path w="4312112" h="4485943">
                <a:moveTo>
                  <a:pt x="0" y="0"/>
                </a:moveTo>
                <a:lnTo>
                  <a:pt x="4312113" y="0"/>
                </a:lnTo>
                <a:lnTo>
                  <a:pt x="4312113" y="4485943"/>
                </a:lnTo>
                <a:lnTo>
                  <a:pt x="0" y="4485943"/>
                </a:lnTo>
                <a:lnTo>
                  <a:pt x="0" y="0"/>
                </a:lnTo>
                <a:close/>
              </a:path>
            </a:pathLst>
          </a:custGeom>
          <a:blipFill>
            <a:blip r:embed="rId7"/>
            <a:stretch>
              <a:fillRect/>
            </a:stretch>
          </a:blipFill>
        </p:spPr>
        <p:txBody>
          <a:bodyPr/>
          <a:lstStyle/>
          <a:p>
            <a:endParaRPr lang="en-GB"/>
          </a:p>
        </p:txBody>
      </p:sp>
    </p:spTree>
  </p:cSld>
  <p:clrMapOvr>
    <a:masterClrMapping/>
  </p:clrMapOvr>
  <p:transition>
    <p:circl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27716" y="717351"/>
            <a:ext cx="12764628" cy="1539875"/>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North Staffordshire Neuropsychology (NSN) and the Neurocommunity MDT</a:t>
            </a:r>
          </a:p>
        </p:txBody>
      </p:sp>
      <p:sp>
        <p:nvSpPr>
          <p:cNvPr id="6" name="TextBox 6"/>
          <p:cNvSpPr txBox="1"/>
          <p:nvPr/>
        </p:nvSpPr>
        <p:spPr>
          <a:xfrm>
            <a:off x="540351" y="3153464"/>
            <a:ext cx="11614612" cy="6391708"/>
          </a:xfrm>
          <a:prstGeom prst="rect">
            <a:avLst/>
          </a:prstGeom>
        </p:spPr>
        <p:txBody>
          <a:bodyPr lIns="0" tIns="0" rIns="0" bIns="0" rtlCol="0" anchor="t">
            <a:spAutoFit/>
          </a:bodyPr>
          <a:lstStyle/>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North Staffordshire Neuropsychology (NSN) works within a wider Neurocommunity MDT (comprising neuropsychiatry, community psychiatric nurses (CPNs), advanced nurse practitioner (ANP), occupational therapy, physiotherapy technical instructor, and support, time and recovery (STR) workers) which aims to meet the needs of those with both neurological and mental health needs.</a:t>
            </a:r>
          </a:p>
          <a:p>
            <a:pPr algn="l">
              <a:lnSpc>
                <a:spcPts val="4200"/>
              </a:lnSpc>
            </a:pPr>
            <a:endParaRPr lang="en-US" sz="3000">
              <a:solidFill>
                <a:srgbClr val="000000"/>
              </a:solidFill>
              <a:latin typeface="Open Sauce"/>
              <a:ea typeface="Open Sauce"/>
              <a:cs typeface="Open Sauce"/>
              <a:sym typeface="Open Sauce"/>
            </a:endParaRPr>
          </a:p>
          <a:p>
            <a:pPr marL="647700" lvl="1" indent="-323850" algn="l">
              <a:lnSpc>
                <a:spcPts val="4200"/>
              </a:lnSpc>
              <a:buFont typeface="Arial"/>
              <a:buChar char="•"/>
            </a:pPr>
            <a:r>
              <a:rPr lang="en-US" sz="3000">
                <a:solidFill>
                  <a:srgbClr val="000000"/>
                </a:solidFill>
                <a:latin typeface="Open Sauce"/>
                <a:ea typeface="Open Sauce"/>
                <a:cs typeface="Open Sauce"/>
                <a:sym typeface="Open Sauce"/>
              </a:rPr>
              <a:t>The Neurocommunity MDT is commissioned to provide a Young-onset Dementia (YoD) assessment service, with most referrals coming via GP services.</a:t>
            </a:r>
          </a:p>
          <a:p>
            <a:pPr marL="0" lvl="0" indent="0" algn="l">
              <a:lnSpc>
                <a:spcPts val="4200"/>
              </a:lnSpc>
              <a:spcBef>
                <a:spcPct val="0"/>
              </a:spcBef>
            </a:pPr>
            <a:endParaRPr lang="en-US" sz="3000">
              <a:solidFill>
                <a:srgbClr val="000000"/>
              </a:solidFill>
              <a:latin typeface="Open Sauce"/>
              <a:ea typeface="Open Sauce"/>
              <a:cs typeface="Open Sauce"/>
              <a:sym typeface="Open Sauce"/>
            </a:endParaRP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12551570" y="4056438"/>
            <a:ext cx="5593109" cy="3807266"/>
          </a:xfrm>
          <a:custGeom>
            <a:avLst/>
            <a:gdLst/>
            <a:ahLst/>
            <a:cxnLst/>
            <a:rect l="l" t="t" r="r" b="b"/>
            <a:pathLst>
              <a:path w="5593109" h="3807266">
                <a:moveTo>
                  <a:pt x="0" y="0"/>
                </a:moveTo>
                <a:lnTo>
                  <a:pt x="5593109" y="0"/>
                </a:lnTo>
                <a:lnTo>
                  <a:pt x="5593109" y="3807266"/>
                </a:lnTo>
                <a:lnTo>
                  <a:pt x="0" y="3807266"/>
                </a:lnTo>
                <a:lnTo>
                  <a:pt x="0" y="0"/>
                </a:lnTo>
                <a:close/>
              </a:path>
            </a:pathLst>
          </a:custGeom>
          <a:blipFill>
            <a:blip r:embed="rId7"/>
            <a:stretch>
              <a:fillRect/>
            </a:stretch>
          </a:blipFill>
        </p:spPr>
        <p:txBody>
          <a:bodyPr/>
          <a:lstStyle/>
          <a:p>
            <a:endParaRPr lang="en-GB"/>
          </a:p>
        </p:txBody>
      </p:sp>
    </p:spTree>
  </p:cSld>
  <p:clrMapOvr>
    <a:masterClrMapping/>
  </p:clrMapOvr>
  <p:transition>
    <p:circl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318870" y="370185"/>
            <a:ext cx="12764628" cy="946150"/>
          </a:xfrm>
          <a:prstGeom prst="rect">
            <a:avLst/>
          </a:prstGeom>
        </p:spPr>
        <p:txBody>
          <a:bodyPr lIns="0" tIns="0" rIns="0" bIns="0" rtlCol="0" anchor="t">
            <a:spAutoFit/>
          </a:bodyPr>
          <a:lstStyle/>
          <a:p>
            <a:pPr marL="0" lvl="0" indent="0" algn="ctr">
              <a:lnSpc>
                <a:spcPts val="6950"/>
              </a:lnSpc>
            </a:pPr>
            <a:r>
              <a:rPr lang="en-US" sz="5000" b="1">
                <a:solidFill>
                  <a:srgbClr val="662382"/>
                </a:solidFill>
                <a:latin typeface="Arial MT Pro Bold"/>
                <a:ea typeface="Arial MT Pro Bold"/>
                <a:cs typeface="Arial MT Pro Bold"/>
                <a:sym typeface="Arial MT Pro Bold"/>
              </a:rPr>
              <a:t>Virtual Memory Skills Course</a:t>
            </a:r>
          </a:p>
        </p:txBody>
      </p:sp>
      <p:sp>
        <p:nvSpPr>
          <p:cNvPr id="6" name="TextBox 6"/>
          <p:cNvSpPr txBox="1"/>
          <p:nvPr/>
        </p:nvSpPr>
        <p:spPr>
          <a:xfrm>
            <a:off x="473238" y="1278235"/>
            <a:ext cx="16111918" cy="8381298"/>
          </a:xfrm>
          <a:prstGeom prst="rect">
            <a:avLst/>
          </a:prstGeom>
        </p:spPr>
        <p:txBody>
          <a:bodyPr lIns="0" tIns="0" rIns="0" bIns="0" rtlCol="0" anchor="t">
            <a:spAutoFit/>
          </a:bodyPr>
          <a:lstStyle/>
          <a:p>
            <a:pPr marL="496571" lvl="1" indent="-248285" algn="l">
              <a:lnSpc>
                <a:spcPts val="3220"/>
              </a:lnSpc>
              <a:buFont typeface="Arial"/>
              <a:buChar char="•"/>
            </a:pPr>
            <a:r>
              <a:rPr lang="en-US" sz="2300" b="1" dirty="0">
                <a:solidFill>
                  <a:srgbClr val="000000"/>
                </a:solidFill>
                <a:latin typeface="Open Sauce Bold"/>
                <a:ea typeface="Open Sauce Bold"/>
                <a:cs typeface="Open Sauce Bold"/>
                <a:sym typeface="Open Sauce Bold"/>
              </a:rPr>
              <a:t>Aims:</a:t>
            </a:r>
          </a:p>
          <a:p>
            <a:pPr algn="l">
              <a:lnSpc>
                <a:spcPts val="3220"/>
              </a:lnSpc>
            </a:pPr>
            <a:endParaRPr lang="en-US" sz="2300" b="1" dirty="0">
              <a:solidFill>
                <a:srgbClr val="000000"/>
              </a:solidFill>
              <a:latin typeface="Open Sauce Bold"/>
              <a:ea typeface="Open Sauce Bold"/>
              <a:cs typeface="Open Sauce Bold"/>
              <a:sym typeface="Open Sauce Bold"/>
            </a:endParaRPr>
          </a:p>
          <a:p>
            <a:pPr marL="993141" lvl="2" indent="-331047" algn="l">
              <a:lnSpc>
                <a:spcPts val="3220"/>
              </a:lnSpc>
              <a:buFont typeface="Arial"/>
              <a:buChar char="⚬"/>
            </a:pPr>
            <a:r>
              <a:rPr lang="en-US" sz="2300" dirty="0">
                <a:solidFill>
                  <a:srgbClr val="000000"/>
                </a:solidFill>
                <a:latin typeface="Open Sauce"/>
                <a:ea typeface="Open Sauce"/>
                <a:cs typeface="Open Sauce"/>
                <a:sym typeface="Open Sauce"/>
              </a:rPr>
              <a:t>Increase knowledge of cognitive functioning.</a:t>
            </a:r>
          </a:p>
          <a:p>
            <a:pPr marL="993141" lvl="2" indent="-331047" algn="l">
              <a:lnSpc>
                <a:spcPts val="3220"/>
              </a:lnSpc>
              <a:buFont typeface="Arial"/>
              <a:buChar char="⚬"/>
            </a:pPr>
            <a:r>
              <a:rPr lang="en-US" sz="2300" dirty="0">
                <a:solidFill>
                  <a:srgbClr val="000000"/>
                </a:solidFill>
                <a:latin typeface="Open Sauce"/>
                <a:ea typeface="Open Sauce"/>
                <a:cs typeface="Open Sauce"/>
                <a:sym typeface="Open Sauce"/>
              </a:rPr>
              <a:t>Understand the process of memory.</a:t>
            </a:r>
          </a:p>
          <a:p>
            <a:pPr marL="993141" lvl="2" indent="-331047" algn="l">
              <a:lnSpc>
                <a:spcPts val="3220"/>
              </a:lnSpc>
              <a:buFont typeface="Arial"/>
              <a:buChar char="⚬"/>
            </a:pPr>
            <a:r>
              <a:rPr lang="en-US" sz="2300" dirty="0">
                <a:solidFill>
                  <a:srgbClr val="000000"/>
                </a:solidFill>
                <a:latin typeface="Open Sauce"/>
                <a:ea typeface="Open Sauce"/>
                <a:cs typeface="Open Sauce"/>
                <a:sym typeface="Open Sauce"/>
              </a:rPr>
              <a:t>Learn strategies to support memory.</a:t>
            </a:r>
          </a:p>
          <a:p>
            <a:pPr marL="993141" lvl="2" indent="-331047" algn="l">
              <a:lnSpc>
                <a:spcPts val="3220"/>
              </a:lnSpc>
              <a:buFont typeface="Arial"/>
              <a:buChar char="⚬"/>
            </a:pPr>
            <a:r>
              <a:rPr lang="en-US" sz="2300" dirty="0">
                <a:solidFill>
                  <a:srgbClr val="000000"/>
                </a:solidFill>
                <a:latin typeface="Open Sauce"/>
                <a:ea typeface="Open Sauce"/>
                <a:cs typeface="Open Sauce"/>
                <a:sym typeface="Open Sauce"/>
              </a:rPr>
              <a:t>Increase awareness of the impact on wellbeing.</a:t>
            </a:r>
          </a:p>
          <a:p>
            <a:pPr marL="993141" lvl="2" indent="-331047" algn="l">
              <a:lnSpc>
                <a:spcPts val="3220"/>
              </a:lnSpc>
              <a:buFont typeface="Arial"/>
              <a:buChar char="⚬"/>
            </a:pPr>
            <a:r>
              <a:rPr lang="en-US" sz="2300" dirty="0">
                <a:solidFill>
                  <a:srgbClr val="000000"/>
                </a:solidFill>
                <a:latin typeface="Open Sauce"/>
                <a:ea typeface="Open Sauce"/>
                <a:cs typeface="Open Sauce"/>
                <a:sym typeface="Open Sauce"/>
              </a:rPr>
              <a:t>Develop strategies to support psychological &amp; emotional wellbeing.</a:t>
            </a:r>
          </a:p>
          <a:p>
            <a:pPr algn="l">
              <a:lnSpc>
                <a:spcPts val="3220"/>
              </a:lnSpc>
            </a:pPr>
            <a:endParaRPr lang="en-US" sz="2300" dirty="0">
              <a:solidFill>
                <a:srgbClr val="000000"/>
              </a:solidFill>
              <a:latin typeface="Open Sauce"/>
              <a:ea typeface="Open Sauce"/>
              <a:cs typeface="Open Sauce"/>
              <a:sym typeface="Open Sauce"/>
            </a:endParaRPr>
          </a:p>
          <a:p>
            <a:pPr algn="l">
              <a:lnSpc>
                <a:spcPts val="3220"/>
              </a:lnSpc>
            </a:pPr>
            <a:r>
              <a:rPr lang="en-US" sz="2300" b="1" dirty="0">
                <a:solidFill>
                  <a:srgbClr val="000000"/>
                </a:solidFill>
                <a:latin typeface="Open Sauce Bold"/>
                <a:ea typeface="Open Sauce Bold"/>
                <a:cs typeface="Open Sauce Bold"/>
                <a:sym typeface="Open Sauce Bold"/>
              </a:rPr>
              <a:t>How it Works</a:t>
            </a:r>
          </a:p>
          <a:p>
            <a:pPr algn="l">
              <a:lnSpc>
                <a:spcPts val="3220"/>
              </a:lnSpc>
            </a:pPr>
            <a:endParaRPr lang="en-US" sz="2300" b="1" dirty="0">
              <a:solidFill>
                <a:srgbClr val="000000"/>
              </a:solidFill>
              <a:latin typeface="Open Sauce Bold"/>
              <a:ea typeface="Open Sauce Bold"/>
              <a:cs typeface="Open Sauce Bold"/>
              <a:sym typeface="Open Sauce Bold"/>
            </a:endParaRPr>
          </a:p>
          <a:p>
            <a:pPr marL="496571" lvl="1" indent="-248285" algn="l">
              <a:lnSpc>
                <a:spcPts val="3220"/>
              </a:lnSpc>
              <a:buFont typeface="Arial"/>
              <a:buChar char="•"/>
            </a:pPr>
            <a:r>
              <a:rPr lang="en-US" sz="2300" dirty="0">
                <a:solidFill>
                  <a:srgbClr val="000000"/>
                </a:solidFill>
                <a:latin typeface="Open Sauce"/>
                <a:ea typeface="Open Sauce"/>
                <a:cs typeface="Open Sauce"/>
                <a:sym typeface="Open Sauce"/>
              </a:rPr>
              <a:t>5 pre-recorded sessions on a closed YouTube playlist:</a:t>
            </a:r>
          </a:p>
          <a:p>
            <a:pPr algn="l">
              <a:lnSpc>
                <a:spcPts val="3220"/>
              </a:lnSpc>
            </a:pPr>
            <a:endParaRPr lang="en-US" sz="2300" dirty="0">
              <a:solidFill>
                <a:srgbClr val="000000"/>
              </a:solidFill>
              <a:latin typeface="Open Sauce"/>
              <a:ea typeface="Open Sauce"/>
              <a:cs typeface="Open Sauce"/>
              <a:sym typeface="Open Sauce"/>
            </a:endParaRPr>
          </a:p>
          <a:p>
            <a:pPr marL="993141" lvl="2" indent="-331047" algn="l">
              <a:lnSpc>
                <a:spcPts val="3220"/>
              </a:lnSpc>
              <a:buFont typeface="Arial"/>
              <a:buChar char="⚬"/>
            </a:pPr>
            <a:r>
              <a:rPr lang="en-US" sz="2300" b="1" dirty="0">
                <a:solidFill>
                  <a:srgbClr val="000000"/>
                </a:solidFill>
                <a:latin typeface="Open Sauce Bold"/>
                <a:ea typeface="Open Sauce Bold"/>
                <a:cs typeface="Open Sauce Bold"/>
                <a:sym typeface="Open Sauce Bold"/>
              </a:rPr>
              <a:t>Introduction to Cognition</a:t>
            </a:r>
          </a:p>
          <a:p>
            <a:pPr marL="993141" lvl="2" indent="-331047" algn="l">
              <a:lnSpc>
                <a:spcPts val="3220"/>
              </a:lnSpc>
              <a:buFont typeface="Arial"/>
              <a:buChar char="⚬"/>
            </a:pPr>
            <a:r>
              <a:rPr lang="en-US" sz="2300" b="1" dirty="0">
                <a:solidFill>
                  <a:srgbClr val="000000"/>
                </a:solidFill>
                <a:latin typeface="Open Sauce Bold"/>
                <a:ea typeface="Open Sauce Bold"/>
                <a:cs typeface="Open Sauce Bold"/>
                <a:sym typeface="Open Sauce Bold"/>
              </a:rPr>
              <a:t>Overview of Memory</a:t>
            </a:r>
          </a:p>
          <a:p>
            <a:pPr marL="993141" lvl="2" indent="-331047" algn="l">
              <a:lnSpc>
                <a:spcPts val="3220"/>
              </a:lnSpc>
              <a:buFont typeface="Arial"/>
              <a:buChar char="⚬"/>
            </a:pPr>
            <a:r>
              <a:rPr lang="en-US" sz="2300" b="1" dirty="0">
                <a:solidFill>
                  <a:srgbClr val="000000"/>
                </a:solidFill>
                <a:latin typeface="Open Sauce Bold"/>
                <a:ea typeface="Open Sauce Bold"/>
                <a:cs typeface="Open Sauce Bold"/>
                <a:sym typeface="Open Sauce Bold"/>
              </a:rPr>
              <a:t>External Memory Strategies</a:t>
            </a:r>
          </a:p>
          <a:p>
            <a:pPr marL="993141" lvl="2" indent="-331047" algn="l">
              <a:lnSpc>
                <a:spcPts val="3220"/>
              </a:lnSpc>
              <a:buFont typeface="Arial"/>
              <a:buChar char="⚬"/>
            </a:pPr>
            <a:r>
              <a:rPr lang="en-US" sz="2300" b="1" dirty="0">
                <a:solidFill>
                  <a:srgbClr val="000000"/>
                </a:solidFill>
                <a:latin typeface="Open Sauce Bold"/>
                <a:ea typeface="Open Sauce Bold"/>
                <a:cs typeface="Open Sauce Bold"/>
                <a:sym typeface="Open Sauce Bold"/>
              </a:rPr>
              <a:t>Internal Memory Strategies</a:t>
            </a:r>
          </a:p>
          <a:p>
            <a:pPr marL="993141" lvl="2" indent="-331047" algn="l">
              <a:lnSpc>
                <a:spcPts val="3220"/>
              </a:lnSpc>
              <a:buFont typeface="Arial"/>
              <a:buChar char="⚬"/>
            </a:pPr>
            <a:r>
              <a:rPr lang="en-US" sz="2300" b="1" dirty="0">
                <a:solidFill>
                  <a:srgbClr val="000000"/>
                </a:solidFill>
                <a:latin typeface="Open Sauce Bold"/>
                <a:ea typeface="Open Sauce Bold"/>
                <a:cs typeface="Open Sauce Bold"/>
                <a:sym typeface="Open Sauce Bold"/>
              </a:rPr>
              <a:t>Wellbeing &amp; Cognitive Functioning</a:t>
            </a:r>
          </a:p>
          <a:p>
            <a:pPr algn="l">
              <a:lnSpc>
                <a:spcPts val="3220"/>
              </a:lnSpc>
            </a:pPr>
            <a:endParaRPr lang="en-US" sz="2300" b="1" dirty="0">
              <a:solidFill>
                <a:srgbClr val="000000"/>
              </a:solidFill>
              <a:latin typeface="Open Sauce Bold"/>
              <a:ea typeface="Open Sauce Bold"/>
              <a:cs typeface="Open Sauce Bold"/>
              <a:sym typeface="Open Sauce Bold"/>
            </a:endParaRPr>
          </a:p>
          <a:p>
            <a:pPr marL="496571" lvl="1" indent="-248285" algn="l">
              <a:lnSpc>
                <a:spcPts val="3220"/>
              </a:lnSpc>
              <a:buFont typeface="Arial"/>
              <a:buChar char="•"/>
            </a:pPr>
            <a:r>
              <a:rPr lang="en-US" sz="2300" dirty="0">
                <a:solidFill>
                  <a:srgbClr val="000000"/>
                </a:solidFill>
                <a:latin typeface="Open Sauce"/>
                <a:ea typeface="Open Sauce"/>
                <a:cs typeface="Open Sauce"/>
                <a:sym typeface="Open Sauce"/>
              </a:rPr>
              <a:t>Accessed via QR codes or link.</a:t>
            </a:r>
          </a:p>
          <a:p>
            <a:pPr marL="496571" lvl="1" indent="-248285" algn="l">
              <a:lnSpc>
                <a:spcPts val="3220"/>
              </a:lnSpc>
              <a:buFont typeface="Arial"/>
              <a:buChar char="•"/>
            </a:pPr>
            <a:r>
              <a:rPr lang="en-US" sz="2300" dirty="0">
                <a:solidFill>
                  <a:srgbClr val="000000"/>
                </a:solidFill>
                <a:latin typeface="Open Sauce"/>
                <a:ea typeface="Open Sauce"/>
                <a:cs typeface="Open Sauce"/>
                <a:sym typeface="Open Sauce"/>
              </a:rPr>
              <a:t>Participants can watch at their own pace and revisit as needed.</a:t>
            </a:r>
          </a:p>
          <a:p>
            <a:pPr marL="496571" lvl="1" indent="-248285" algn="l">
              <a:lnSpc>
                <a:spcPts val="3220"/>
              </a:lnSpc>
              <a:buFont typeface="Arial"/>
              <a:buChar char="•"/>
            </a:pPr>
            <a:r>
              <a:rPr lang="en-US" sz="2300" dirty="0">
                <a:solidFill>
                  <a:srgbClr val="000000"/>
                </a:solidFill>
                <a:latin typeface="Open Sauce"/>
                <a:ea typeface="Open Sauce"/>
                <a:cs typeface="Open Sauce"/>
                <a:sym typeface="Open Sauce"/>
              </a:rPr>
              <a:t>Comes with a course workbook containing key information &amp; exercises.</a:t>
            </a:r>
          </a:p>
        </p:txBody>
      </p:sp>
      <p:sp>
        <p:nvSpPr>
          <p:cNvPr id="7" name="Freeform 7"/>
          <p:cNvSpPr/>
          <p:nvPr/>
        </p:nvSpPr>
        <p:spPr>
          <a:xfrm rot="-5400000">
            <a:off x="13144847" y="-4244248"/>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12891486" y="1212133"/>
            <a:ext cx="3105300" cy="4275801"/>
          </a:xfrm>
          <a:custGeom>
            <a:avLst/>
            <a:gdLst/>
            <a:ahLst/>
            <a:cxnLst/>
            <a:rect l="l" t="t" r="r" b="b"/>
            <a:pathLst>
              <a:path w="3105300" h="4275801">
                <a:moveTo>
                  <a:pt x="0" y="0"/>
                </a:moveTo>
                <a:lnTo>
                  <a:pt x="3105300" y="0"/>
                </a:lnTo>
                <a:lnTo>
                  <a:pt x="3105300" y="4275801"/>
                </a:lnTo>
                <a:lnTo>
                  <a:pt x="0" y="4275801"/>
                </a:lnTo>
                <a:lnTo>
                  <a:pt x="0" y="0"/>
                </a:lnTo>
                <a:close/>
              </a:path>
            </a:pathLst>
          </a:custGeom>
          <a:blipFill>
            <a:blip r:embed="rId7"/>
            <a:stretch>
              <a:fillRect/>
            </a:stretch>
          </a:blipFill>
        </p:spPr>
        <p:txBody>
          <a:bodyPr/>
          <a:lstStyle/>
          <a:p>
            <a:endParaRPr lang="en-GB"/>
          </a:p>
        </p:txBody>
      </p:sp>
      <p:sp>
        <p:nvSpPr>
          <p:cNvPr id="12" name="TextBox 11">
            <a:extLst>
              <a:ext uri="{FF2B5EF4-FFF2-40B4-BE49-F238E27FC236}">
                <a16:creationId xmlns:a16="http://schemas.microsoft.com/office/drawing/2014/main" id="{FD4637CD-65C9-A5D7-59C2-AEC4F473E3C4}"/>
              </a:ext>
            </a:extLst>
          </p:cNvPr>
          <p:cNvSpPr txBox="1"/>
          <p:nvPr/>
        </p:nvSpPr>
        <p:spPr>
          <a:xfrm>
            <a:off x="11689474" y="7578813"/>
            <a:ext cx="5478486" cy="1862048"/>
          </a:xfrm>
          <a:prstGeom prst="rect">
            <a:avLst/>
          </a:prstGeom>
          <a:noFill/>
        </p:spPr>
        <p:txBody>
          <a:bodyPr wrap="square">
            <a:spAutoFit/>
          </a:bodyPr>
          <a:lstStyle/>
          <a:p>
            <a:r>
              <a:rPr lang="en-GB" sz="2300" dirty="0">
                <a:latin typeface="Open Sauce Bold" panose="020B0604020202020204" charset="0"/>
                <a:hlinkClick r:id="rId8"/>
              </a:rPr>
              <a:t>Memory skills course – Session 4 – Internal memory strategies </a:t>
            </a:r>
            <a:endParaRPr lang="en-GB" sz="2300" dirty="0">
              <a:latin typeface="Open Sauce Bold" panose="020B0604020202020204" charset="0"/>
            </a:endParaRPr>
          </a:p>
          <a:p>
            <a:endParaRPr lang="en-GB" sz="2300" dirty="0">
              <a:latin typeface="Open Sauce Bold" panose="020B0604020202020204" charset="0"/>
            </a:endParaRPr>
          </a:p>
          <a:p>
            <a:r>
              <a:rPr lang="en-GB" sz="2300" dirty="0">
                <a:latin typeface="Open Sauce Bold" panose="020B0604020202020204" charset="0"/>
                <a:hlinkClick r:id="rId8"/>
              </a:rPr>
              <a:t>https://youtu.be/5o1zYr-NKjk?t=476</a:t>
            </a:r>
            <a:endParaRPr lang="en-GB" sz="2300" dirty="0">
              <a:latin typeface="Open Sauce Bold" panose="020B0604020202020204" charset="0"/>
            </a:endParaRPr>
          </a:p>
          <a:p>
            <a:endParaRPr lang="en-GB" sz="2300" dirty="0">
              <a:latin typeface="Open Sauce Bold" panose="020B0604020202020204" charset="0"/>
            </a:endParaRPr>
          </a:p>
        </p:txBody>
      </p:sp>
    </p:spTree>
  </p:cSld>
  <p:clrMapOvr>
    <a:masterClrMapping/>
  </p:clrMapOvr>
  <p:transition>
    <p:circl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1468684" y="722496"/>
            <a:ext cx="5982410" cy="8831176"/>
          </a:xfrm>
          <a:custGeom>
            <a:avLst/>
            <a:gdLst/>
            <a:ahLst/>
            <a:cxnLst/>
            <a:rect l="l" t="t" r="r" b="b"/>
            <a:pathLst>
              <a:path w="5982410" h="8831176">
                <a:moveTo>
                  <a:pt x="0" y="0"/>
                </a:moveTo>
                <a:lnTo>
                  <a:pt x="5982410" y="0"/>
                </a:lnTo>
                <a:lnTo>
                  <a:pt x="5982410" y="8831177"/>
                </a:lnTo>
                <a:lnTo>
                  <a:pt x="0" y="8831177"/>
                </a:lnTo>
                <a:lnTo>
                  <a:pt x="0" y="0"/>
                </a:lnTo>
                <a:close/>
              </a:path>
            </a:pathLst>
          </a:custGeom>
          <a:blipFill>
            <a:blip r:embed="rId5"/>
            <a:stretch>
              <a:fillRect/>
            </a:stretch>
          </a:blipFill>
        </p:spPr>
        <p:txBody>
          <a:bodyPr/>
          <a:lstStyle/>
          <a:p>
            <a:endParaRPr lang="en-GB"/>
          </a:p>
        </p:txBody>
      </p:sp>
      <p:sp>
        <p:nvSpPr>
          <p:cNvPr id="7" name="Freeform 7"/>
          <p:cNvSpPr/>
          <p:nvPr/>
        </p:nvSpPr>
        <p:spPr>
          <a:xfrm>
            <a:off x="171963" y="1028700"/>
            <a:ext cx="5678424" cy="8229600"/>
          </a:xfrm>
          <a:custGeom>
            <a:avLst/>
            <a:gdLst/>
            <a:ahLst/>
            <a:cxnLst/>
            <a:rect l="l" t="t" r="r" b="b"/>
            <a:pathLst>
              <a:path w="5678424" h="8229600">
                <a:moveTo>
                  <a:pt x="0" y="0"/>
                </a:moveTo>
                <a:lnTo>
                  <a:pt x="5678424" y="0"/>
                </a:lnTo>
                <a:lnTo>
                  <a:pt x="5678424" y="8229600"/>
                </a:lnTo>
                <a:lnTo>
                  <a:pt x="0" y="8229600"/>
                </a:lnTo>
                <a:lnTo>
                  <a:pt x="0" y="0"/>
                </a:lnTo>
                <a:close/>
              </a:path>
            </a:pathLst>
          </a:custGeom>
          <a:blipFill>
            <a:blip r:embed="rId6"/>
            <a:stretch>
              <a:fillRect/>
            </a:stretch>
          </a:blipFill>
        </p:spPr>
        <p:txBody>
          <a:bodyPr/>
          <a:lstStyle/>
          <a:p>
            <a:endParaRPr lang="en-GB"/>
          </a:p>
        </p:txBody>
      </p:sp>
      <p:sp>
        <p:nvSpPr>
          <p:cNvPr id="8" name="Freeform 8"/>
          <p:cNvSpPr/>
          <p:nvPr/>
        </p:nvSpPr>
        <p:spPr>
          <a:xfrm>
            <a:off x="6284215" y="3935201"/>
            <a:ext cx="4750642" cy="2416599"/>
          </a:xfrm>
          <a:custGeom>
            <a:avLst/>
            <a:gdLst/>
            <a:ahLst/>
            <a:cxnLst/>
            <a:rect l="l" t="t" r="r" b="b"/>
            <a:pathLst>
              <a:path w="4750642" h="2416599">
                <a:moveTo>
                  <a:pt x="0" y="0"/>
                </a:moveTo>
                <a:lnTo>
                  <a:pt x="4750642" y="0"/>
                </a:lnTo>
                <a:lnTo>
                  <a:pt x="4750642" y="2416598"/>
                </a:lnTo>
                <a:lnTo>
                  <a:pt x="0" y="2416598"/>
                </a:lnTo>
                <a:lnTo>
                  <a:pt x="0" y="0"/>
                </a:lnTo>
                <a:close/>
              </a:path>
            </a:pathLst>
          </a:custGeom>
          <a:blipFill>
            <a:blip r:embed="rId7"/>
            <a:stretch>
              <a:fillRect/>
            </a:stretch>
          </a:blipFill>
        </p:spPr>
        <p:txBody>
          <a:bodyPr/>
          <a:lstStyle/>
          <a:p>
            <a:endParaRPr lang="en-GB"/>
          </a:p>
        </p:txBody>
      </p:sp>
      <p:sp>
        <p:nvSpPr>
          <p:cNvPr id="9" name="Freeform 9"/>
          <p:cNvSpPr/>
          <p:nvPr/>
        </p:nvSpPr>
        <p:spPr>
          <a:xfrm>
            <a:off x="6305083" y="722496"/>
            <a:ext cx="4729774" cy="2855601"/>
          </a:xfrm>
          <a:custGeom>
            <a:avLst/>
            <a:gdLst/>
            <a:ahLst/>
            <a:cxnLst/>
            <a:rect l="l" t="t" r="r" b="b"/>
            <a:pathLst>
              <a:path w="4729774" h="2855601">
                <a:moveTo>
                  <a:pt x="0" y="0"/>
                </a:moveTo>
                <a:lnTo>
                  <a:pt x="4729774" y="0"/>
                </a:lnTo>
                <a:lnTo>
                  <a:pt x="4729774" y="2855601"/>
                </a:lnTo>
                <a:lnTo>
                  <a:pt x="0" y="2855601"/>
                </a:lnTo>
                <a:lnTo>
                  <a:pt x="0" y="0"/>
                </a:lnTo>
                <a:close/>
              </a:path>
            </a:pathLst>
          </a:custGeom>
          <a:blipFill>
            <a:blip r:embed="rId8"/>
            <a:stretch>
              <a:fillRect/>
            </a:stretch>
          </a:blipFill>
        </p:spPr>
        <p:txBody>
          <a:bodyPr/>
          <a:lstStyle/>
          <a:p>
            <a:endParaRPr lang="en-GB"/>
          </a:p>
        </p:txBody>
      </p:sp>
      <p:sp>
        <p:nvSpPr>
          <p:cNvPr id="10" name="Freeform 10"/>
          <p:cNvSpPr/>
          <p:nvPr/>
        </p:nvSpPr>
        <p:spPr>
          <a:xfrm>
            <a:off x="6156082" y="6804335"/>
            <a:ext cx="5006908" cy="2929041"/>
          </a:xfrm>
          <a:custGeom>
            <a:avLst/>
            <a:gdLst/>
            <a:ahLst/>
            <a:cxnLst/>
            <a:rect l="l" t="t" r="r" b="b"/>
            <a:pathLst>
              <a:path w="5006908" h="2929041">
                <a:moveTo>
                  <a:pt x="0" y="0"/>
                </a:moveTo>
                <a:lnTo>
                  <a:pt x="5006908" y="0"/>
                </a:lnTo>
                <a:lnTo>
                  <a:pt x="5006908" y="2929042"/>
                </a:lnTo>
                <a:lnTo>
                  <a:pt x="0" y="2929042"/>
                </a:lnTo>
                <a:lnTo>
                  <a:pt x="0" y="0"/>
                </a:lnTo>
                <a:close/>
              </a:path>
            </a:pathLst>
          </a:custGeom>
          <a:blipFill>
            <a:blip r:embed="rId9"/>
            <a:stretch>
              <a:fillRect/>
            </a:stretch>
          </a:blipFill>
        </p:spPr>
        <p:txBody>
          <a:bodyPr/>
          <a:lstStyle/>
          <a:p>
            <a:endParaRPr lang="en-GB"/>
          </a:p>
        </p:txBody>
      </p:sp>
    </p:spTree>
  </p:cSld>
  <p:clrMapOvr>
    <a:masterClrMapping/>
  </p:clrMapOvr>
  <p:transition>
    <p:circl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505102" y="2081535"/>
            <a:ext cx="13702670" cy="7980318"/>
          </a:xfrm>
          <a:prstGeom prst="rect">
            <a:avLst/>
          </a:prstGeom>
        </p:spPr>
        <p:txBody>
          <a:bodyPr lIns="0" tIns="0" rIns="0" bIns="0" rtlCol="0" anchor="t">
            <a:spAutoFit/>
          </a:bodyPr>
          <a:lstStyle/>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Greater </a:t>
            </a:r>
            <a:r>
              <a:rPr lang="en-US" sz="2300" b="1">
                <a:solidFill>
                  <a:srgbClr val="000000"/>
                </a:solidFill>
                <a:latin typeface="Open Sauce Bold"/>
                <a:ea typeface="Open Sauce Bold"/>
                <a:cs typeface="Open Sauce Bold"/>
                <a:sym typeface="Open Sauce Bold"/>
              </a:rPr>
              <a:t>flexibility</a:t>
            </a:r>
            <a:r>
              <a:rPr lang="en-US" sz="2300">
                <a:solidFill>
                  <a:srgbClr val="000000"/>
                </a:solidFill>
                <a:latin typeface="Open Sauce"/>
                <a:ea typeface="Open Sauce"/>
                <a:cs typeface="Open Sauce"/>
                <a:sym typeface="Open Sauce"/>
              </a:rPr>
              <a:t> and </a:t>
            </a:r>
            <a:r>
              <a:rPr lang="en-US" sz="2300" b="1">
                <a:solidFill>
                  <a:srgbClr val="000000"/>
                </a:solidFill>
                <a:latin typeface="Open Sauce Bold"/>
                <a:ea typeface="Open Sauce Bold"/>
                <a:cs typeface="Open Sauce Bold"/>
                <a:sym typeface="Open Sauce Bold"/>
              </a:rPr>
              <a:t>accessibility</a:t>
            </a:r>
            <a:r>
              <a:rPr lang="en-US" sz="2300">
                <a:solidFill>
                  <a:srgbClr val="000000"/>
                </a:solidFill>
                <a:latin typeface="Open Sauce"/>
                <a:ea typeface="Open Sauce"/>
                <a:cs typeface="Open Sauce"/>
                <a:sym typeface="Open Sauce"/>
              </a:rPr>
              <a:t> for clients</a:t>
            </a:r>
          </a:p>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Easy to </a:t>
            </a:r>
            <a:r>
              <a:rPr lang="en-US" sz="2300" b="1">
                <a:solidFill>
                  <a:srgbClr val="000000"/>
                </a:solidFill>
                <a:latin typeface="Open Sauce Bold"/>
                <a:ea typeface="Open Sauce Bold"/>
                <a:cs typeface="Open Sauce Bold"/>
                <a:sym typeface="Open Sauce Bold"/>
              </a:rPr>
              <a:t>share and revisit</a:t>
            </a:r>
            <a:r>
              <a:rPr lang="en-US" sz="2300">
                <a:solidFill>
                  <a:srgbClr val="000000"/>
                </a:solidFill>
                <a:latin typeface="Open Sauce"/>
                <a:ea typeface="Open Sauce"/>
                <a:cs typeface="Open Sauce"/>
                <a:sym typeface="Open Sauce"/>
              </a:rPr>
              <a:t>, supporting ongoing learning</a:t>
            </a: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Reduces clinical time</a:t>
            </a:r>
            <a:r>
              <a:rPr lang="en-US" sz="2300">
                <a:solidFill>
                  <a:srgbClr val="000000"/>
                </a:solidFill>
                <a:latin typeface="Open Sauce"/>
                <a:ea typeface="Open Sauce"/>
                <a:cs typeface="Open Sauce"/>
                <a:sym typeface="Open Sauce"/>
              </a:rPr>
              <a:t> while maintaining therapeutic value</a:t>
            </a:r>
          </a:p>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Addresses barriers such as </a:t>
            </a:r>
            <a:r>
              <a:rPr lang="en-US" sz="2300" b="1">
                <a:solidFill>
                  <a:srgbClr val="000000"/>
                </a:solidFill>
                <a:latin typeface="Open Sauce Bold"/>
                <a:ea typeface="Open Sauce Bold"/>
                <a:cs typeface="Open Sauce Bold"/>
                <a:sym typeface="Open Sauce Bold"/>
              </a:rPr>
              <a:t>travel, scheduling, and group anxiety</a:t>
            </a:r>
          </a:p>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Demonstrates how</a:t>
            </a:r>
            <a:r>
              <a:rPr lang="en-US" sz="2300" b="1">
                <a:solidFill>
                  <a:srgbClr val="000000"/>
                </a:solidFill>
                <a:latin typeface="Open Sauce Bold"/>
                <a:ea typeface="Open Sauce Bold"/>
                <a:cs typeface="Open Sauce Bold"/>
                <a:sym typeface="Open Sauce Bold"/>
              </a:rPr>
              <a:t> technology supports self-management</a:t>
            </a:r>
            <a:r>
              <a:rPr lang="en-US" sz="2300">
                <a:solidFill>
                  <a:srgbClr val="000000"/>
                </a:solidFill>
                <a:latin typeface="Open Sauce"/>
                <a:ea typeface="Open Sauce"/>
                <a:cs typeface="Open Sauce"/>
                <a:sym typeface="Open Sauce"/>
              </a:rPr>
              <a:t> and cognitive rehabilitation</a:t>
            </a:r>
          </a:p>
          <a:p>
            <a:pPr marL="496571" lvl="1" indent="-248285" algn="l">
              <a:lnSpc>
                <a:spcPts val="3220"/>
              </a:lnSpc>
              <a:buFont typeface="Arial"/>
              <a:buChar char="•"/>
            </a:pPr>
            <a:r>
              <a:rPr lang="en-US" sz="2300">
                <a:solidFill>
                  <a:srgbClr val="000000"/>
                </a:solidFill>
                <a:latin typeface="Open Sauce"/>
                <a:ea typeface="Open Sauce"/>
                <a:cs typeface="Open Sauce"/>
                <a:sym typeface="Open Sauce"/>
              </a:rPr>
              <a:t>Participants </a:t>
            </a:r>
            <a:r>
              <a:rPr lang="en-US" sz="2300" b="1">
                <a:solidFill>
                  <a:srgbClr val="000000"/>
                </a:solidFill>
                <a:latin typeface="Open Sauce Bold"/>
                <a:ea typeface="Open Sauce Bold"/>
                <a:cs typeface="Open Sauce Bold"/>
                <a:sym typeface="Open Sauce Bold"/>
              </a:rPr>
              <a:t>engage well via smartphones and QR codes</a:t>
            </a:r>
            <a:r>
              <a:rPr lang="en-US" sz="2300">
                <a:solidFill>
                  <a:srgbClr val="000000"/>
                </a:solidFill>
                <a:latin typeface="Open Sauce"/>
                <a:ea typeface="Open Sauce"/>
                <a:cs typeface="Open Sauce"/>
                <a:sym typeface="Open Sauce"/>
              </a:rPr>
              <a:t>, with </a:t>
            </a:r>
            <a:r>
              <a:rPr lang="en-US" sz="2300" b="1">
                <a:solidFill>
                  <a:srgbClr val="000000"/>
                </a:solidFill>
                <a:latin typeface="Open Sauce Bold"/>
                <a:ea typeface="Open Sauce Bold"/>
                <a:cs typeface="Open Sauce Bold"/>
                <a:sym typeface="Open Sauce Bold"/>
              </a:rPr>
              <a:t>no reported access issues</a:t>
            </a: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1-to-1 sessions remain available</a:t>
            </a:r>
            <a:r>
              <a:rPr lang="en-US" sz="2300">
                <a:solidFill>
                  <a:srgbClr val="000000"/>
                </a:solidFill>
                <a:latin typeface="Open Sauce"/>
                <a:ea typeface="Open Sauce"/>
                <a:cs typeface="Open Sauce"/>
                <a:sym typeface="Open Sauce"/>
              </a:rPr>
              <a:t> for those needing additional support</a:t>
            </a:r>
          </a:p>
          <a:p>
            <a:pPr algn="l">
              <a:lnSpc>
                <a:spcPts val="3220"/>
              </a:lnSpc>
            </a:pPr>
            <a:endParaRPr lang="en-US" sz="2300">
              <a:solidFill>
                <a:srgbClr val="000000"/>
              </a:solidFill>
              <a:latin typeface="Open Sauce"/>
              <a:ea typeface="Open Sauce"/>
              <a:cs typeface="Open Sauce"/>
              <a:sym typeface="Open Sauce"/>
            </a:endParaRPr>
          </a:p>
          <a:p>
            <a:pPr algn="l">
              <a:lnSpc>
                <a:spcPts val="3220"/>
              </a:lnSpc>
            </a:pPr>
            <a:r>
              <a:rPr lang="en-US" sz="2300" b="1">
                <a:solidFill>
                  <a:srgbClr val="000000"/>
                </a:solidFill>
                <a:latin typeface="Open Sauce Bold"/>
                <a:ea typeface="Open Sauce Bold"/>
                <a:cs typeface="Open Sauce Bold"/>
                <a:sym typeface="Open Sauce Bold"/>
              </a:rPr>
              <a:t>🚀 Future Developments</a:t>
            </a:r>
          </a:p>
          <a:p>
            <a:pPr algn="l">
              <a:lnSpc>
                <a:spcPts val="3220"/>
              </a:lnSpc>
            </a:pPr>
            <a:endParaRPr lang="en-US" sz="2300" b="1">
              <a:solidFill>
                <a:srgbClr val="000000"/>
              </a:solidFill>
              <a:latin typeface="Open Sauce Bold"/>
              <a:ea typeface="Open Sauce Bold"/>
              <a:cs typeface="Open Sauce Bold"/>
              <a:sym typeface="Open Sauce Bold"/>
            </a:endParaRP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Ongoing evaluation </a:t>
            </a:r>
            <a:r>
              <a:rPr lang="en-US" sz="2300">
                <a:solidFill>
                  <a:srgbClr val="000000"/>
                </a:solidFill>
                <a:latin typeface="Open Sauce"/>
                <a:ea typeface="Open Sauce"/>
                <a:cs typeface="Open Sauce"/>
                <a:sym typeface="Open Sauce"/>
              </a:rPr>
              <a:t>of both the face-to-face and virtual Memory Skills programmes</a:t>
            </a: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Expansion of QR code use</a:t>
            </a:r>
            <a:r>
              <a:rPr lang="en-US" sz="2300">
                <a:solidFill>
                  <a:srgbClr val="000000"/>
                </a:solidFill>
                <a:latin typeface="Open Sauce"/>
                <a:ea typeface="Open Sauce"/>
                <a:cs typeface="Open Sauce"/>
                <a:sym typeface="Open Sauce"/>
              </a:rPr>
              <a:t> to share additional recorded psychoeducational and therapy content</a:t>
            </a: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Exploration of digital approaches and emerging technologies</a:t>
            </a:r>
            <a:r>
              <a:rPr lang="en-US" sz="2300">
                <a:solidFill>
                  <a:srgbClr val="000000"/>
                </a:solidFill>
                <a:latin typeface="Open Sauce"/>
                <a:ea typeface="Open Sauce"/>
                <a:cs typeface="Open Sauce"/>
                <a:sym typeface="Open Sauce"/>
              </a:rPr>
              <a:t> to enhance rehabilitation:</a:t>
            </a:r>
          </a:p>
          <a:p>
            <a:pPr marL="993141" lvl="2" indent="-331047" algn="l">
              <a:lnSpc>
                <a:spcPts val="3220"/>
              </a:lnSpc>
              <a:buFont typeface="Arial"/>
              <a:buChar char="⚬"/>
            </a:pPr>
            <a:r>
              <a:rPr lang="en-US" sz="2300" b="1">
                <a:solidFill>
                  <a:srgbClr val="000000"/>
                </a:solidFill>
                <a:latin typeface="Open Sauce Bold"/>
                <a:ea typeface="Open Sauce Bold"/>
                <a:cs typeface="Open Sauce Bold"/>
                <a:sym typeface="Open Sauce Bold"/>
              </a:rPr>
              <a:t>AI</a:t>
            </a:r>
            <a:r>
              <a:rPr lang="en-US" sz="2300">
                <a:solidFill>
                  <a:srgbClr val="000000"/>
                </a:solidFill>
                <a:latin typeface="Open Sauce"/>
                <a:ea typeface="Open Sauce"/>
                <a:cs typeface="Open Sauce"/>
                <a:sym typeface="Open Sauce"/>
              </a:rPr>
              <a:t> – Potential to simplify and personalise planning and organisational strategies</a:t>
            </a:r>
          </a:p>
          <a:p>
            <a:pPr marL="993141" lvl="2" indent="-331047" algn="l">
              <a:lnSpc>
                <a:spcPts val="3220"/>
              </a:lnSpc>
              <a:buFont typeface="Arial"/>
              <a:buChar char="⚬"/>
            </a:pPr>
            <a:r>
              <a:rPr lang="en-US" sz="2300" b="1">
                <a:solidFill>
                  <a:srgbClr val="000000"/>
                </a:solidFill>
                <a:latin typeface="Open Sauce Bold"/>
                <a:ea typeface="Open Sauce Bold"/>
                <a:cs typeface="Open Sauce Bold"/>
                <a:sym typeface="Open Sauce Bold"/>
              </a:rPr>
              <a:t>Voice-assisted devices </a:t>
            </a:r>
            <a:r>
              <a:rPr lang="en-US" sz="2300">
                <a:solidFill>
                  <a:srgbClr val="000000"/>
                </a:solidFill>
                <a:latin typeface="Open Sauce"/>
                <a:ea typeface="Open Sauce"/>
                <a:cs typeface="Open Sauce"/>
                <a:sym typeface="Open Sauce"/>
              </a:rPr>
              <a:t>(</a:t>
            </a:r>
            <a:r>
              <a:rPr lang="en-US" sz="2300" i="1">
                <a:solidFill>
                  <a:srgbClr val="000000"/>
                </a:solidFill>
                <a:latin typeface="Open Sauce Italics"/>
                <a:ea typeface="Open Sauce Italics"/>
                <a:cs typeface="Open Sauce Italics"/>
                <a:sym typeface="Open Sauce Italics"/>
              </a:rPr>
              <a:t>e.g. Amazon Echo, Google Hom</a:t>
            </a:r>
            <a:r>
              <a:rPr lang="en-US" sz="2300">
                <a:solidFill>
                  <a:srgbClr val="000000"/>
                </a:solidFill>
                <a:latin typeface="Open Sauce"/>
                <a:ea typeface="Open Sauce"/>
                <a:cs typeface="Open Sauce"/>
                <a:sym typeface="Open Sauce"/>
              </a:rPr>
              <a:t>e) – May provide prompts and memory aids throughout the home</a:t>
            </a:r>
          </a:p>
          <a:p>
            <a:pPr marL="993141" lvl="2" indent="-331047" algn="l">
              <a:lnSpc>
                <a:spcPts val="3220"/>
              </a:lnSpc>
              <a:buFont typeface="Arial"/>
              <a:buChar char="⚬"/>
            </a:pPr>
            <a:r>
              <a:rPr lang="en-US" sz="2300" b="1">
                <a:solidFill>
                  <a:srgbClr val="000000"/>
                </a:solidFill>
                <a:latin typeface="Open Sauce Bold"/>
                <a:ea typeface="Open Sauce Bold"/>
                <a:cs typeface="Open Sauce Bold"/>
                <a:sym typeface="Open Sauce Bold"/>
              </a:rPr>
              <a:t>Virtual Reality (VR)</a:t>
            </a:r>
            <a:r>
              <a:rPr lang="en-US" sz="2300">
                <a:solidFill>
                  <a:srgbClr val="000000"/>
                </a:solidFill>
                <a:latin typeface="Open Sauce"/>
                <a:ea typeface="Open Sauce"/>
                <a:cs typeface="Open Sauce"/>
                <a:sym typeface="Open Sauce"/>
              </a:rPr>
              <a:t> – Opportunities for safe, interactive practice of visuospatial skills and real-world functional tasks.</a:t>
            </a:r>
          </a:p>
          <a:p>
            <a:pPr algn="l">
              <a:lnSpc>
                <a:spcPts val="3220"/>
              </a:lnSpc>
            </a:pPr>
            <a:endParaRPr lang="en-US" sz="2300">
              <a:solidFill>
                <a:srgbClr val="000000"/>
              </a:solidFill>
              <a:latin typeface="Open Sauce"/>
              <a:ea typeface="Open Sauce"/>
              <a:cs typeface="Open Sauce"/>
              <a:sym typeface="Open Sauce"/>
            </a:endParaRPr>
          </a:p>
        </p:txBody>
      </p:sp>
      <p:sp>
        <p:nvSpPr>
          <p:cNvPr id="6" name="Freeform 6"/>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7" name="Freeform 7"/>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13789321" y="3798923"/>
            <a:ext cx="3770831" cy="3770831"/>
          </a:xfrm>
          <a:custGeom>
            <a:avLst/>
            <a:gdLst/>
            <a:ahLst/>
            <a:cxnLst/>
            <a:rect l="l" t="t" r="r" b="b"/>
            <a:pathLst>
              <a:path w="3770831" h="3770831">
                <a:moveTo>
                  <a:pt x="0" y="0"/>
                </a:moveTo>
                <a:lnTo>
                  <a:pt x="3770831" y="0"/>
                </a:lnTo>
                <a:lnTo>
                  <a:pt x="3770831" y="3770831"/>
                </a:lnTo>
                <a:lnTo>
                  <a:pt x="0" y="3770831"/>
                </a:lnTo>
                <a:lnTo>
                  <a:pt x="0" y="0"/>
                </a:lnTo>
                <a:close/>
              </a:path>
            </a:pathLst>
          </a:custGeom>
          <a:blipFill>
            <a:blip r:embed="rId7"/>
            <a:stretch>
              <a:fillRect/>
            </a:stretch>
          </a:blipFill>
        </p:spPr>
        <p:txBody>
          <a:bodyPr/>
          <a:lstStyle/>
          <a:p>
            <a:endParaRPr lang="en-GB"/>
          </a:p>
        </p:txBody>
      </p:sp>
      <p:sp>
        <p:nvSpPr>
          <p:cNvPr id="9" name="TextBox 9"/>
          <p:cNvSpPr txBox="1"/>
          <p:nvPr/>
        </p:nvSpPr>
        <p:spPr>
          <a:xfrm>
            <a:off x="1443144" y="22243"/>
            <a:ext cx="12764628" cy="1822414"/>
          </a:xfrm>
          <a:prstGeom prst="rect">
            <a:avLst/>
          </a:prstGeom>
        </p:spPr>
        <p:txBody>
          <a:bodyPr lIns="0" tIns="0" rIns="0" bIns="0" rtlCol="0" anchor="t">
            <a:spAutoFit/>
          </a:bodyPr>
          <a:lstStyle/>
          <a:p>
            <a:pPr marL="0" lvl="0" indent="0" algn="ctr">
              <a:lnSpc>
                <a:spcPts val="6950"/>
              </a:lnSpc>
            </a:pPr>
            <a:r>
              <a:rPr lang="en-US" sz="5000" b="1">
                <a:solidFill>
                  <a:srgbClr val="662382"/>
                </a:solidFill>
                <a:latin typeface="Arial MT Pro Bold"/>
                <a:ea typeface="Arial MT Pro Bold"/>
                <a:cs typeface="Arial MT Pro Bold"/>
                <a:sym typeface="Arial MT Pro Bold"/>
              </a:rPr>
              <a:t>Reflections on the Virtual Memory Skills Course</a:t>
            </a:r>
          </a:p>
        </p:txBody>
      </p:sp>
    </p:spTree>
  </p:cSld>
  <p:clrMapOvr>
    <a:masterClrMapping/>
  </p:clrMapOvr>
  <p:transition>
    <p:circl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6" name="Freeform 6"/>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TextBox 7"/>
          <p:cNvSpPr txBox="1"/>
          <p:nvPr/>
        </p:nvSpPr>
        <p:spPr>
          <a:xfrm>
            <a:off x="546406" y="2531226"/>
            <a:ext cx="16111918" cy="7180580"/>
          </a:xfrm>
          <a:prstGeom prst="rect">
            <a:avLst/>
          </a:prstGeom>
        </p:spPr>
        <p:txBody>
          <a:bodyPr lIns="0" tIns="0" rIns="0" bIns="0" rtlCol="0" anchor="t">
            <a:spAutoFit/>
          </a:bodyPr>
          <a:lstStyle/>
          <a:p>
            <a:pPr algn="l">
              <a:lnSpc>
                <a:spcPts val="3220"/>
              </a:lnSpc>
            </a:pPr>
            <a:r>
              <a:rPr lang="en-US" sz="2300" b="1">
                <a:solidFill>
                  <a:srgbClr val="000000"/>
                </a:solidFill>
                <a:latin typeface="Open Sauce Bold"/>
                <a:ea typeface="Open Sauce Bold"/>
                <a:cs typeface="Open Sauce Bold"/>
                <a:sym typeface="Open Sauce Bold"/>
              </a:rPr>
              <a:t>Living with YoD:</a:t>
            </a:r>
          </a:p>
          <a:p>
            <a:pPr algn="l">
              <a:lnSpc>
                <a:spcPts val="3220"/>
              </a:lnSpc>
            </a:pPr>
            <a:endParaRPr lang="en-US" sz="2300" b="1">
              <a:solidFill>
                <a:srgbClr val="000000"/>
              </a:solidFill>
              <a:latin typeface="Open Sauce Bold"/>
              <a:ea typeface="Open Sauce Bold"/>
              <a:cs typeface="Open Sauce Bold"/>
              <a:sym typeface="Open Sauce Bold"/>
            </a:endParaRP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Certainty &amp; Uncertainty</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Certain: illness will progress; risk of death from the condition or related complications.</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Uncertain: course, speed, and nature of decline are unpredictable.</a:t>
            </a: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Areas of Impact</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Activities of daily living.</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Cognitive function, fatigue, pain, impulse control.</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Motor skills &amp; mobility.</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Communication, social skills, and sense of self.</a:t>
            </a: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Consequences</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Strain on relationships and interpersonal dynamics.</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Increased psychological challenges for person and caregivers.</a:t>
            </a:r>
          </a:p>
          <a:p>
            <a:pPr marL="496571" lvl="1" indent="-248285" algn="l">
              <a:lnSpc>
                <a:spcPts val="3220"/>
              </a:lnSpc>
              <a:buFont typeface="Arial"/>
              <a:buChar char="•"/>
            </a:pPr>
            <a:r>
              <a:rPr lang="en-US" sz="2300" b="1">
                <a:solidFill>
                  <a:srgbClr val="000000"/>
                </a:solidFill>
                <a:latin typeface="Open Sauce Bold"/>
                <a:ea typeface="Open Sauce Bold"/>
                <a:cs typeface="Open Sauce Bold"/>
                <a:sym typeface="Open Sauce Bold"/>
              </a:rPr>
              <a:t>Adaptation &amp; Coping</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Balance living in the present with planning for the future.</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Adjust and let go of plans when needed.</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Learn to request, accept, and use support effectively.</a:t>
            </a:r>
          </a:p>
          <a:p>
            <a:pPr marL="993141" lvl="2" indent="-331047" algn="l">
              <a:lnSpc>
                <a:spcPts val="3220"/>
              </a:lnSpc>
              <a:buFont typeface="Arial"/>
              <a:buChar char="⚬"/>
            </a:pPr>
            <a:r>
              <a:rPr lang="en-US" sz="2300">
                <a:solidFill>
                  <a:srgbClr val="000000"/>
                </a:solidFill>
                <a:latin typeface="Open Sauce"/>
                <a:ea typeface="Open Sauce"/>
                <a:cs typeface="Open Sauce"/>
                <a:sym typeface="Open Sauce"/>
              </a:rPr>
              <a:t>Preserve independence where possible.</a:t>
            </a:r>
          </a:p>
        </p:txBody>
      </p:sp>
      <p:sp>
        <p:nvSpPr>
          <p:cNvPr id="8" name="Freeform 8"/>
          <p:cNvSpPr/>
          <p:nvPr/>
        </p:nvSpPr>
        <p:spPr>
          <a:xfrm>
            <a:off x="12096481" y="4998132"/>
            <a:ext cx="4695311" cy="4114800"/>
          </a:xfrm>
          <a:custGeom>
            <a:avLst/>
            <a:gdLst/>
            <a:ahLst/>
            <a:cxnLst/>
            <a:rect l="l" t="t" r="r" b="b"/>
            <a:pathLst>
              <a:path w="4695311" h="4114800">
                <a:moveTo>
                  <a:pt x="0" y="0"/>
                </a:moveTo>
                <a:lnTo>
                  <a:pt x="4695311" y="0"/>
                </a:lnTo>
                <a:lnTo>
                  <a:pt x="4695311"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 name="TextBox 9"/>
          <p:cNvSpPr txBox="1"/>
          <p:nvPr/>
        </p:nvSpPr>
        <p:spPr>
          <a:xfrm>
            <a:off x="1327716" y="514151"/>
            <a:ext cx="12764628" cy="1822450"/>
          </a:xfrm>
          <a:prstGeom prst="rect">
            <a:avLst/>
          </a:prstGeom>
        </p:spPr>
        <p:txBody>
          <a:bodyPr lIns="0" tIns="0" rIns="0" bIns="0" rtlCol="0" anchor="t">
            <a:spAutoFit/>
          </a:bodyPr>
          <a:lstStyle/>
          <a:p>
            <a:pPr marL="0" lvl="0" indent="0" algn="ctr">
              <a:lnSpc>
                <a:spcPts val="6950"/>
              </a:lnSpc>
            </a:pPr>
            <a:r>
              <a:rPr lang="en-US" sz="5000" b="1">
                <a:solidFill>
                  <a:srgbClr val="662382"/>
                </a:solidFill>
                <a:latin typeface="Arial MT Pro Bold"/>
                <a:ea typeface="Arial MT Pro Bold"/>
                <a:cs typeface="Arial MT Pro Bold"/>
                <a:sym typeface="Arial MT Pro Bold"/>
              </a:rPr>
              <a:t>Adjustment to YoD using Acceptance and Commitment Therapy (ACT) </a:t>
            </a:r>
          </a:p>
        </p:txBody>
      </p:sp>
    </p:spTree>
  </p:cSld>
  <p:clrMapOvr>
    <a:masterClrMapping/>
  </p:clrMapOvr>
  <p:transition>
    <p:circl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6" name="Freeform 6"/>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TextBox 7"/>
          <p:cNvSpPr txBox="1"/>
          <p:nvPr/>
        </p:nvSpPr>
        <p:spPr>
          <a:xfrm>
            <a:off x="451594" y="2562830"/>
            <a:ext cx="16496015" cy="7760439"/>
          </a:xfrm>
          <a:prstGeom prst="rect">
            <a:avLst/>
          </a:prstGeom>
        </p:spPr>
        <p:txBody>
          <a:bodyPr lIns="0" tIns="0" rIns="0" bIns="0" rtlCol="0" anchor="t">
            <a:spAutoFit/>
          </a:bodyPr>
          <a:lstStyle/>
          <a:p>
            <a:pPr marL="508408" lvl="1" indent="-254204" algn="l">
              <a:lnSpc>
                <a:spcPts val="3296"/>
              </a:lnSpc>
              <a:buFont typeface="Arial"/>
              <a:buChar char="•"/>
            </a:pPr>
            <a:r>
              <a:rPr lang="en-US" sz="2354" b="1">
                <a:solidFill>
                  <a:srgbClr val="000000"/>
                </a:solidFill>
                <a:latin typeface="Open Sauce Bold"/>
                <a:ea typeface="Open Sauce Bold"/>
                <a:cs typeface="Open Sauce Bold"/>
                <a:sym typeface="Open Sauce Bold"/>
              </a:rPr>
              <a:t>Why ACT?</a:t>
            </a:r>
          </a:p>
          <a:p>
            <a:pPr algn="l">
              <a:lnSpc>
                <a:spcPts val="3296"/>
              </a:lnSpc>
            </a:pPr>
            <a:endParaRPr lang="en-US" sz="2354" b="1">
              <a:solidFill>
                <a:srgbClr val="000000"/>
              </a:solidFill>
              <a:latin typeface="Open Sauce Bold"/>
              <a:ea typeface="Open Sauce Bold"/>
              <a:cs typeface="Open Sauce Bold"/>
              <a:sym typeface="Open Sauce Bold"/>
            </a:endParaRPr>
          </a:p>
          <a:p>
            <a:pPr marL="1016817" lvl="2" indent="-338939" algn="l">
              <a:lnSpc>
                <a:spcPts val="3296"/>
              </a:lnSpc>
              <a:buFont typeface="Arial"/>
              <a:buChar char="⚬"/>
            </a:pPr>
            <a:r>
              <a:rPr lang="en-US" sz="2354">
                <a:solidFill>
                  <a:srgbClr val="000000"/>
                </a:solidFill>
                <a:latin typeface="Open Sauce"/>
                <a:ea typeface="Open Sauce"/>
                <a:cs typeface="Open Sauce"/>
                <a:sym typeface="Open Sauce"/>
              </a:rPr>
              <a:t>Supports present-moment awareness, openness, and flexible responding.</a:t>
            </a:r>
          </a:p>
          <a:p>
            <a:pPr marL="1016817" lvl="2" indent="-338939" algn="l">
              <a:lnSpc>
                <a:spcPts val="3296"/>
              </a:lnSpc>
              <a:buFont typeface="Arial"/>
              <a:buChar char="⚬"/>
            </a:pPr>
            <a:r>
              <a:rPr lang="en-US" sz="2354">
                <a:solidFill>
                  <a:srgbClr val="000000"/>
                </a:solidFill>
                <a:latin typeface="Open Sauce"/>
                <a:ea typeface="Open Sauce"/>
                <a:cs typeface="Open Sauce"/>
                <a:sym typeface="Open Sauce"/>
              </a:rPr>
              <a:t>Helps individuals and their loved ones negotiate challenges of progressive neurological conditions.</a:t>
            </a:r>
          </a:p>
          <a:p>
            <a:pPr marL="1016817" lvl="2" indent="-338939" algn="l">
              <a:lnSpc>
                <a:spcPts val="3296"/>
              </a:lnSpc>
              <a:buFont typeface="Arial"/>
              <a:buChar char="⚬"/>
            </a:pPr>
            <a:r>
              <a:rPr lang="en-US" sz="2354">
                <a:solidFill>
                  <a:srgbClr val="000000"/>
                </a:solidFill>
                <a:latin typeface="Open Sauce"/>
                <a:ea typeface="Open Sauce"/>
                <a:cs typeface="Open Sauce"/>
                <a:sym typeface="Open Sauce"/>
              </a:rPr>
              <a:t>Growing evidence for ACT in supporting acceptance, willingness, values-based living, and coping. </a:t>
            </a:r>
          </a:p>
          <a:p>
            <a:pPr algn="l">
              <a:lnSpc>
                <a:spcPts val="3296"/>
              </a:lnSpc>
            </a:pPr>
            <a:endParaRPr lang="en-US" sz="2354">
              <a:solidFill>
                <a:srgbClr val="000000"/>
              </a:solidFill>
              <a:latin typeface="Open Sauce"/>
              <a:ea typeface="Open Sauce"/>
              <a:cs typeface="Open Sauce"/>
              <a:sym typeface="Open Sauce"/>
            </a:endParaRPr>
          </a:p>
          <a:p>
            <a:pPr algn="l">
              <a:lnSpc>
                <a:spcPts val="3296"/>
              </a:lnSpc>
            </a:pPr>
            <a:r>
              <a:rPr lang="en-US" sz="2354" b="1">
                <a:solidFill>
                  <a:srgbClr val="000000"/>
                </a:solidFill>
                <a:latin typeface="Open Sauce Bold"/>
                <a:ea typeface="Open Sauce Bold"/>
                <a:cs typeface="Open Sauce Bold"/>
                <a:sym typeface="Open Sauce Bold"/>
              </a:rPr>
              <a:t>ACT is about…</a:t>
            </a:r>
          </a:p>
          <a:p>
            <a:pPr algn="l">
              <a:lnSpc>
                <a:spcPts val="3296"/>
              </a:lnSpc>
            </a:pPr>
            <a:endParaRPr lang="en-US" sz="2354" b="1">
              <a:solidFill>
                <a:srgbClr val="000000"/>
              </a:solidFill>
              <a:latin typeface="Open Sauce Bold"/>
              <a:ea typeface="Open Sauce Bold"/>
              <a:cs typeface="Open Sauce Bold"/>
              <a:sym typeface="Open Sauce Bold"/>
            </a:endParaRPr>
          </a:p>
          <a:p>
            <a:pPr marL="508408" lvl="1" indent="-254204" algn="l">
              <a:lnSpc>
                <a:spcPts val="3296"/>
              </a:lnSpc>
              <a:buAutoNum type="arabicPeriod"/>
            </a:pPr>
            <a:r>
              <a:rPr lang="en-US" sz="2354" b="1">
                <a:solidFill>
                  <a:srgbClr val="000000"/>
                </a:solidFill>
                <a:latin typeface="Open Sauce Bold"/>
                <a:ea typeface="Open Sauce Bold"/>
                <a:cs typeface="Open Sauce Bold"/>
                <a:sym typeface="Open Sauce Bold"/>
              </a:rPr>
              <a:t> Living with Awareness</a:t>
            </a:r>
          </a:p>
          <a:p>
            <a:pPr marL="1016817" lvl="2" indent="-338939" algn="l">
              <a:lnSpc>
                <a:spcPts val="3296"/>
              </a:lnSpc>
              <a:buFont typeface="Arial"/>
              <a:buChar char="⚬"/>
            </a:pPr>
            <a:r>
              <a:rPr lang="en-US" sz="2354">
                <a:solidFill>
                  <a:srgbClr val="000000"/>
                </a:solidFill>
                <a:latin typeface="Open Sauce"/>
                <a:ea typeface="Open Sauce"/>
                <a:cs typeface="Open Sauce"/>
                <a:sym typeface="Open Sauce"/>
              </a:rPr>
              <a:t>Skills in present-moment awareness.</a:t>
            </a:r>
          </a:p>
          <a:p>
            <a:pPr marL="1016817" lvl="2" indent="-338939" algn="l">
              <a:lnSpc>
                <a:spcPts val="3296"/>
              </a:lnSpc>
              <a:buFont typeface="Arial"/>
              <a:buChar char="⚬"/>
            </a:pPr>
            <a:r>
              <a:rPr lang="en-US" sz="2354">
                <a:solidFill>
                  <a:srgbClr val="000000"/>
                </a:solidFill>
                <a:latin typeface="Open Sauce"/>
                <a:ea typeface="Open Sauce"/>
                <a:cs typeface="Open Sauce"/>
                <a:sym typeface="Open Sauce"/>
              </a:rPr>
              <a:t>Balance between maintaining independence and asking for help.</a:t>
            </a:r>
          </a:p>
          <a:p>
            <a:pPr marL="1016817" lvl="2" indent="-338939" algn="l">
              <a:lnSpc>
                <a:spcPts val="3296"/>
              </a:lnSpc>
              <a:buFont typeface="Arial"/>
              <a:buChar char="⚬"/>
            </a:pPr>
            <a:r>
              <a:rPr lang="en-US" sz="2354">
                <a:solidFill>
                  <a:srgbClr val="000000"/>
                </a:solidFill>
                <a:latin typeface="Open Sauce"/>
                <a:ea typeface="Open Sauce"/>
                <a:cs typeface="Open Sauce"/>
                <a:sym typeface="Open Sauce"/>
              </a:rPr>
              <a:t>Pragmatic focus: doing what is workable.</a:t>
            </a:r>
          </a:p>
          <a:p>
            <a:pPr marL="508408" lvl="1" indent="-254204" algn="l">
              <a:lnSpc>
                <a:spcPts val="3296"/>
              </a:lnSpc>
              <a:buAutoNum type="arabicPeriod"/>
            </a:pPr>
            <a:r>
              <a:rPr lang="en-US" sz="2354" b="1">
                <a:solidFill>
                  <a:srgbClr val="000000"/>
                </a:solidFill>
                <a:latin typeface="Open Sauce Bold"/>
                <a:ea typeface="Open Sauce Bold"/>
                <a:cs typeface="Open Sauce Bold"/>
                <a:sym typeface="Open Sauce Bold"/>
              </a:rPr>
              <a:t> Living with Openness</a:t>
            </a:r>
          </a:p>
          <a:p>
            <a:pPr marL="1016817" lvl="2" indent="-338939" algn="l">
              <a:lnSpc>
                <a:spcPts val="3296"/>
              </a:lnSpc>
              <a:buFont typeface="Arial"/>
              <a:buChar char="⚬"/>
            </a:pPr>
            <a:r>
              <a:rPr lang="en-US" sz="2354">
                <a:solidFill>
                  <a:srgbClr val="000000"/>
                </a:solidFill>
                <a:latin typeface="Open Sauce"/>
                <a:ea typeface="Open Sauce"/>
                <a:cs typeface="Open Sauce"/>
                <a:sym typeface="Open Sauce"/>
              </a:rPr>
              <a:t>Developing acceptance and willingness to experience difficult emotions.</a:t>
            </a:r>
          </a:p>
          <a:p>
            <a:pPr marL="1016817" lvl="2" indent="-338939" algn="l">
              <a:lnSpc>
                <a:spcPts val="3296"/>
              </a:lnSpc>
              <a:buFont typeface="Arial"/>
              <a:buChar char="⚬"/>
            </a:pPr>
            <a:r>
              <a:rPr lang="en-US" sz="2354">
                <a:solidFill>
                  <a:srgbClr val="000000"/>
                </a:solidFill>
                <a:latin typeface="Open Sauce"/>
                <a:ea typeface="Open Sauce"/>
                <a:cs typeface="Open Sauce"/>
                <a:sym typeface="Open Sauce"/>
              </a:rPr>
              <a:t>Letting go of unhelpful struggle.</a:t>
            </a:r>
          </a:p>
          <a:p>
            <a:pPr marL="508408" lvl="1" indent="-254204" algn="l">
              <a:lnSpc>
                <a:spcPts val="3296"/>
              </a:lnSpc>
              <a:buAutoNum type="arabicPeriod"/>
            </a:pPr>
            <a:r>
              <a:rPr lang="en-US" sz="2354" b="1">
                <a:solidFill>
                  <a:srgbClr val="000000"/>
                </a:solidFill>
                <a:latin typeface="Open Sauce Bold"/>
                <a:ea typeface="Open Sauce Bold"/>
                <a:cs typeface="Open Sauce Bold"/>
                <a:sym typeface="Open Sauce Bold"/>
              </a:rPr>
              <a:t> Living with Values</a:t>
            </a:r>
          </a:p>
          <a:p>
            <a:pPr marL="1016817" lvl="2" indent="-338939" algn="l">
              <a:lnSpc>
                <a:spcPts val="3296"/>
              </a:lnSpc>
              <a:buFont typeface="Arial"/>
              <a:buChar char="⚬"/>
            </a:pPr>
            <a:r>
              <a:rPr lang="en-US" sz="2354">
                <a:solidFill>
                  <a:srgbClr val="000000"/>
                </a:solidFill>
                <a:latin typeface="Open Sauce"/>
                <a:ea typeface="Open Sauce"/>
                <a:cs typeface="Open Sauce"/>
                <a:sym typeface="Open Sauce"/>
              </a:rPr>
              <a:t>Identifying and committing to what matters most - why are you here? (e.g. 80th birthday speech)</a:t>
            </a:r>
          </a:p>
          <a:p>
            <a:pPr marL="1016817" lvl="2" indent="-338939" algn="l">
              <a:lnSpc>
                <a:spcPts val="3296"/>
              </a:lnSpc>
              <a:buFont typeface="Arial"/>
              <a:buChar char="⚬"/>
            </a:pPr>
            <a:r>
              <a:rPr lang="en-US" sz="2354">
                <a:solidFill>
                  <a:srgbClr val="000000"/>
                </a:solidFill>
                <a:latin typeface="Open Sauce"/>
                <a:ea typeface="Open Sauce"/>
                <a:cs typeface="Open Sauce"/>
                <a:sym typeface="Open Sauce"/>
              </a:rPr>
              <a:t>Building flexible, values-guided plans for the future.</a:t>
            </a:r>
          </a:p>
          <a:p>
            <a:pPr algn="l">
              <a:lnSpc>
                <a:spcPts val="3296"/>
              </a:lnSpc>
            </a:pPr>
            <a:endParaRPr lang="en-US" sz="2354">
              <a:solidFill>
                <a:srgbClr val="000000"/>
              </a:solidFill>
              <a:latin typeface="Open Sauce"/>
              <a:ea typeface="Open Sauce"/>
              <a:cs typeface="Open Sauce"/>
              <a:sym typeface="Open Sauce"/>
            </a:endParaRPr>
          </a:p>
        </p:txBody>
      </p:sp>
      <p:sp>
        <p:nvSpPr>
          <p:cNvPr id="8" name="Freeform 8"/>
          <p:cNvSpPr/>
          <p:nvPr/>
        </p:nvSpPr>
        <p:spPr>
          <a:xfrm>
            <a:off x="12252353" y="4673064"/>
            <a:ext cx="5006947" cy="4114800"/>
          </a:xfrm>
          <a:custGeom>
            <a:avLst/>
            <a:gdLst/>
            <a:ahLst/>
            <a:cxnLst/>
            <a:rect l="l" t="t" r="r" b="b"/>
            <a:pathLst>
              <a:path w="5006947" h="4114800">
                <a:moveTo>
                  <a:pt x="0" y="0"/>
                </a:moveTo>
                <a:lnTo>
                  <a:pt x="5006947" y="0"/>
                </a:lnTo>
                <a:lnTo>
                  <a:pt x="500694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 name="TextBox 9"/>
          <p:cNvSpPr txBox="1"/>
          <p:nvPr/>
        </p:nvSpPr>
        <p:spPr>
          <a:xfrm>
            <a:off x="1327716" y="514151"/>
            <a:ext cx="12764628" cy="1822450"/>
          </a:xfrm>
          <a:prstGeom prst="rect">
            <a:avLst/>
          </a:prstGeom>
        </p:spPr>
        <p:txBody>
          <a:bodyPr lIns="0" tIns="0" rIns="0" bIns="0" rtlCol="0" anchor="t">
            <a:spAutoFit/>
          </a:bodyPr>
          <a:lstStyle/>
          <a:p>
            <a:pPr marL="0" lvl="0" indent="0" algn="ctr">
              <a:lnSpc>
                <a:spcPts val="6950"/>
              </a:lnSpc>
            </a:pPr>
            <a:r>
              <a:rPr lang="en-US" sz="5000" b="1">
                <a:solidFill>
                  <a:srgbClr val="662382"/>
                </a:solidFill>
                <a:latin typeface="Arial MT Pro Bold"/>
                <a:ea typeface="Arial MT Pro Bold"/>
                <a:cs typeface="Arial MT Pro Bold"/>
                <a:sym typeface="Arial MT Pro Bold"/>
              </a:rPr>
              <a:t>Adjustment to YoD using Acceptance and Commitment Therapy </a:t>
            </a:r>
          </a:p>
        </p:txBody>
      </p:sp>
    </p:spTree>
  </p:cSld>
  <p:clrMapOvr>
    <a:masterClrMapping/>
  </p:clrMapOvr>
  <p:transition>
    <p:circl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1856797" y="3988350"/>
            <a:ext cx="5820576" cy="3516266"/>
          </a:xfrm>
          <a:custGeom>
            <a:avLst/>
            <a:gdLst/>
            <a:ahLst/>
            <a:cxnLst/>
            <a:rect l="l" t="t" r="r" b="b"/>
            <a:pathLst>
              <a:path w="5820576" h="3516266">
                <a:moveTo>
                  <a:pt x="0" y="0"/>
                </a:moveTo>
                <a:lnTo>
                  <a:pt x="5820576" y="0"/>
                </a:lnTo>
                <a:lnTo>
                  <a:pt x="5820576" y="3516266"/>
                </a:lnTo>
                <a:lnTo>
                  <a:pt x="0" y="3516266"/>
                </a:lnTo>
                <a:lnTo>
                  <a:pt x="0" y="0"/>
                </a:lnTo>
                <a:close/>
              </a:path>
            </a:pathLst>
          </a:custGeom>
          <a:blipFill>
            <a:blip r:embed="rId5"/>
            <a:stretch>
              <a:fillRect/>
            </a:stretch>
          </a:blipFill>
        </p:spPr>
        <p:txBody>
          <a:bodyPr/>
          <a:lstStyle/>
          <a:p>
            <a:endParaRPr lang="en-GB"/>
          </a:p>
        </p:txBody>
      </p:sp>
      <p:sp>
        <p:nvSpPr>
          <p:cNvPr id="7" name="Freeform 7"/>
          <p:cNvSpPr/>
          <p:nvPr/>
        </p:nvSpPr>
        <p:spPr>
          <a:xfrm>
            <a:off x="170648" y="4303603"/>
            <a:ext cx="6261150" cy="3201013"/>
          </a:xfrm>
          <a:custGeom>
            <a:avLst/>
            <a:gdLst/>
            <a:ahLst/>
            <a:cxnLst/>
            <a:rect l="l" t="t" r="r" b="b"/>
            <a:pathLst>
              <a:path w="6261150" h="3201013">
                <a:moveTo>
                  <a:pt x="0" y="0"/>
                </a:moveTo>
                <a:lnTo>
                  <a:pt x="6261150" y="0"/>
                </a:lnTo>
                <a:lnTo>
                  <a:pt x="6261150" y="3201013"/>
                </a:lnTo>
                <a:lnTo>
                  <a:pt x="0" y="3201013"/>
                </a:lnTo>
                <a:lnTo>
                  <a:pt x="0" y="0"/>
                </a:lnTo>
                <a:close/>
              </a:path>
            </a:pathLst>
          </a:custGeom>
          <a:blipFill>
            <a:blip r:embed="rId6"/>
            <a:stretch>
              <a:fillRect/>
            </a:stretch>
          </a:blipFill>
        </p:spPr>
        <p:txBody>
          <a:bodyPr/>
          <a:lstStyle/>
          <a:p>
            <a:endParaRPr lang="en-GB"/>
          </a:p>
        </p:txBody>
      </p:sp>
      <p:sp>
        <p:nvSpPr>
          <p:cNvPr id="8" name="Freeform 8"/>
          <p:cNvSpPr/>
          <p:nvPr/>
        </p:nvSpPr>
        <p:spPr>
          <a:xfrm>
            <a:off x="6640753" y="2469329"/>
            <a:ext cx="5006493" cy="7523883"/>
          </a:xfrm>
          <a:custGeom>
            <a:avLst/>
            <a:gdLst/>
            <a:ahLst/>
            <a:cxnLst/>
            <a:rect l="l" t="t" r="r" b="b"/>
            <a:pathLst>
              <a:path w="5006493" h="7523883">
                <a:moveTo>
                  <a:pt x="0" y="0"/>
                </a:moveTo>
                <a:lnTo>
                  <a:pt x="5006494" y="0"/>
                </a:lnTo>
                <a:lnTo>
                  <a:pt x="5006494" y="7523883"/>
                </a:lnTo>
                <a:lnTo>
                  <a:pt x="0" y="7523883"/>
                </a:lnTo>
                <a:lnTo>
                  <a:pt x="0" y="0"/>
                </a:lnTo>
                <a:close/>
              </a:path>
            </a:pathLst>
          </a:custGeom>
          <a:blipFill>
            <a:blip r:embed="rId7"/>
            <a:stretch>
              <a:fillRect/>
            </a:stretch>
          </a:blipFill>
        </p:spPr>
        <p:txBody>
          <a:bodyPr/>
          <a:lstStyle/>
          <a:p>
            <a:endParaRPr lang="en-GB"/>
          </a:p>
        </p:txBody>
      </p:sp>
      <p:sp>
        <p:nvSpPr>
          <p:cNvPr id="9" name="TextBox 9"/>
          <p:cNvSpPr txBox="1"/>
          <p:nvPr/>
        </p:nvSpPr>
        <p:spPr>
          <a:xfrm>
            <a:off x="2761686" y="382310"/>
            <a:ext cx="12764628" cy="1822450"/>
          </a:xfrm>
          <a:prstGeom prst="rect">
            <a:avLst/>
          </a:prstGeom>
        </p:spPr>
        <p:txBody>
          <a:bodyPr lIns="0" tIns="0" rIns="0" bIns="0" rtlCol="0" anchor="t">
            <a:spAutoFit/>
          </a:bodyPr>
          <a:lstStyle/>
          <a:p>
            <a:pPr algn="ctr">
              <a:lnSpc>
                <a:spcPts val="6950"/>
              </a:lnSpc>
            </a:pPr>
            <a:r>
              <a:rPr lang="en-US" sz="5000" b="1">
                <a:solidFill>
                  <a:srgbClr val="662382"/>
                </a:solidFill>
                <a:latin typeface="Arial MT Pro Bold"/>
                <a:ea typeface="Arial MT Pro Bold"/>
                <a:cs typeface="Arial MT Pro Bold"/>
                <a:sym typeface="Arial MT Pro Bold"/>
              </a:rPr>
              <a:t>ACT in a nutshell:</a:t>
            </a:r>
          </a:p>
          <a:p>
            <a:pPr marL="0" lvl="0" indent="0" algn="ctr">
              <a:lnSpc>
                <a:spcPts val="6950"/>
              </a:lnSpc>
            </a:pPr>
            <a:r>
              <a:rPr lang="en-US" sz="5000" b="1">
                <a:solidFill>
                  <a:srgbClr val="662382"/>
                </a:solidFill>
                <a:latin typeface="Arial MT Pro Bold"/>
                <a:ea typeface="Arial MT Pro Bold"/>
                <a:cs typeface="Arial MT Pro Bold"/>
                <a:sym typeface="Arial MT Pro Bold"/>
              </a:rPr>
              <a:t> 👉 Open up, Be present, Do what matters</a:t>
            </a:r>
          </a:p>
        </p:txBody>
      </p:sp>
      <p:sp>
        <p:nvSpPr>
          <p:cNvPr id="10" name="TextBox 10"/>
          <p:cNvSpPr txBox="1"/>
          <p:nvPr/>
        </p:nvSpPr>
        <p:spPr>
          <a:xfrm>
            <a:off x="11856797" y="8398622"/>
            <a:ext cx="5703355" cy="1203406"/>
          </a:xfrm>
          <a:prstGeom prst="rect">
            <a:avLst/>
          </a:prstGeom>
        </p:spPr>
        <p:txBody>
          <a:bodyPr lIns="0" tIns="0" rIns="0" bIns="0" rtlCol="0" anchor="t">
            <a:spAutoFit/>
          </a:bodyPr>
          <a:lstStyle/>
          <a:p>
            <a:pPr algn="ctr">
              <a:lnSpc>
                <a:spcPts val="3568"/>
              </a:lnSpc>
            </a:pPr>
            <a:r>
              <a:rPr lang="en-US" sz="2744" u="sng" dirty="0">
                <a:solidFill>
                  <a:srgbClr val="000000"/>
                </a:solidFill>
                <a:latin typeface="Open Sauce"/>
                <a:ea typeface="Open Sauce"/>
                <a:cs typeface="Open Sauce"/>
                <a:sym typeface="Open Sauce"/>
                <a:hlinkClick r:id="rId8" tooltip="https://www.youtube.com/watch?v=C-ZuqeyxULM"/>
              </a:rPr>
              <a:t>Russ Harris ACT Video:</a:t>
            </a:r>
            <a:endParaRPr lang="en-US" sz="2744" dirty="0">
              <a:solidFill>
                <a:srgbClr val="000000"/>
              </a:solidFill>
              <a:latin typeface="Open Sauce"/>
              <a:ea typeface="Open Sauce"/>
              <a:cs typeface="Open Sauce"/>
              <a:sym typeface="Open Sauce"/>
            </a:endParaRPr>
          </a:p>
          <a:p>
            <a:pPr algn="ctr">
              <a:lnSpc>
                <a:spcPts val="3019"/>
              </a:lnSpc>
              <a:spcBef>
                <a:spcPct val="0"/>
              </a:spcBef>
            </a:pPr>
            <a:r>
              <a:rPr lang="en-US" sz="2322" u="sng" dirty="0">
                <a:solidFill>
                  <a:srgbClr val="009ADB"/>
                </a:solidFill>
                <a:latin typeface="Open Sauce"/>
                <a:ea typeface="Open Sauce"/>
                <a:cs typeface="Open Sauce"/>
                <a:sym typeface="Open Sauce"/>
              </a:rPr>
              <a:t>https://www.youtube.com/watch?v=C-ZuqeyxULM</a:t>
            </a:r>
          </a:p>
        </p:txBody>
      </p:sp>
    </p:spTree>
  </p:cSld>
  <p:clrMapOvr>
    <a:masterClrMapping/>
  </p:clrMapOvr>
  <p:transition>
    <p:circl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TextBox 6"/>
          <p:cNvSpPr txBox="1"/>
          <p:nvPr/>
        </p:nvSpPr>
        <p:spPr>
          <a:xfrm>
            <a:off x="2761686" y="3260761"/>
            <a:ext cx="12764628" cy="3574978"/>
          </a:xfrm>
          <a:prstGeom prst="rect">
            <a:avLst/>
          </a:prstGeom>
        </p:spPr>
        <p:txBody>
          <a:bodyPr lIns="0" tIns="0" rIns="0" bIns="0" rtlCol="0" anchor="t">
            <a:spAutoFit/>
          </a:bodyPr>
          <a:lstStyle/>
          <a:p>
            <a:pPr algn="ctr">
              <a:lnSpc>
                <a:spcPts val="6950"/>
              </a:lnSpc>
            </a:pPr>
            <a:r>
              <a:rPr lang="en-US" sz="5000" b="1">
                <a:solidFill>
                  <a:srgbClr val="662382"/>
                </a:solidFill>
                <a:latin typeface="Arial MT Pro Bold"/>
                <a:ea typeface="Arial MT Pro Bold"/>
                <a:cs typeface="Arial MT Pro Bold"/>
                <a:sym typeface="Arial MT Pro Bold"/>
              </a:rPr>
              <a:t>Thank You for Listening</a:t>
            </a:r>
          </a:p>
          <a:p>
            <a:pPr algn="ctr">
              <a:lnSpc>
                <a:spcPts val="6950"/>
              </a:lnSpc>
            </a:pPr>
            <a:endParaRPr lang="en-US" sz="5000" b="1">
              <a:solidFill>
                <a:srgbClr val="662382"/>
              </a:solidFill>
              <a:latin typeface="Arial MT Pro Bold"/>
              <a:ea typeface="Arial MT Pro Bold"/>
              <a:cs typeface="Arial MT Pro Bold"/>
              <a:sym typeface="Arial MT Pro Bold"/>
            </a:endParaRPr>
          </a:p>
          <a:p>
            <a:pPr algn="ctr">
              <a:lnSpc>
                <a:spcPts val="6950"/>
              </a:lnSpc>
            </a:pPr>
            <a:endParaRPr lang="en-US" sz="5000" b="1">
              <a:solidFill>
                <a:srgbClr val="662382"/>
              </a:solidFill>
              <a:latin typeface="Arial MT Pro Bold"/>
              <a:ea typeface="Arial MT Pro Bold"/>
              <a:cs typeface="Arial MT Pro Bold"/>
              <a:sym typeface="Arial MT Pro Bold"/>
            </a:endParaRPr>
          </a:p>
          <a:p>
            <a:pPr marL="0" lvl="0" indent="0" algn="ctr">
              <a:lnSpc>
                <a:spcPts val="6950"/>
              </a:lnSpc>
            </a:pPr>
            <a:r>
              <a:rPr lang="en-US" sz="5000" b="1">
                <a:solidFill>
                  <a:srgbClr val="662382"/>
                </a:solidFill>
                <a:latin typeface="Arial MT Pro Bold"/>
                <a:ea typeface="Arial MT Pro Bold"/>
                <a:cs typeface="Arial MT Pro Bold"/>
                <a:sym typeface="Arial MT Pro Bold"/>
              </a:rPr>
              <a:t>Questions or reflections?</a:t>
            </a: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5">
              <a:extLst>
                <a:ext uri="{96DAC541-7B7A-43D3-8B79-37D633B846F1}">
                  <asvg:svgBlip xmlns:asvg="http://schemas.microsoft.com/office/drawing/2016/SVG/main" r:embed="rId6"/>
                </a:ext>
              </a:extLst>
            </a:blip>
            <a:stretch>
              <a:fillRect b="-72660"/>
            </a:stretch>
          </a:blipFill>
        </p:spPr>
        <p:txBody>
          <a:bodyPr/>
          <a:lstStyle/>
          <a:p>
            <a:endParaRPr lang="en-GB"/>
          </a:p>
        </p:txBody>
      </p:sp>
    </p:spTree>
  </p:cSld>
  <p:clrMapOvr>
    <a:masterClrMapping/>
  </p:clrMapOvr>
  <p:transition>
    <p:circl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404868" y="1074538"/>
            <a:ext cx="13687476"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Inclusion Criteria for neurocommunity team </a:t>
            </a:r>
          </a:p>
        </p:txBody>
      </p:sp>
      <p:sp>
        <p:nvSpPr>
          <p:cNvPr id="6" name="TextBox 6"/>
          <p:cNvSpPr txBox="1"/>
          <p:nvPr/>
        </p:nvSpPr>
        <p:spPr>
          <a:xfrm>
            <a:off x="435323" y="2214363"/>
            <a:ext cx="11860750" cy="8348894"/>
          </a:xfrm>
          <a:prstGeom prst="rect">
            <a:avLst/>
          </a:prstGeom>
        </p:spPr>
        <p:txBody>
          <a:bodyPr lIns="0" tIns="0" rIns="0" bIns="0" rtlCol="0" anchor="t">
            <a:spAutoFit/>
          </a:bodyPr>
          <a:lstStyle/>
          <a:p>
            <a:pPr marL="634181" lvl="1" indent="-317090" algn="l">
              <a:lnSpc>
                <a:spcPts val="4112"/>
              </a:lnSpc>
              <a:buFont typeface="Arial"/>
              <a:buChar char="•"/>
            </a:pPr>
            <a:r>
              <a:rPr lang="en-US" sz="2937">
                <a:solidFill>
                  <a:srgbClr val="000000"/>
                </a:solidFill>
                <a:latin typeface="Open Sauce"/>
                <a:ea typeface="Open Sauce"/>
                <a:cs typeface="Open Sauce"/>
                <a:sym typeface="Open Sauce"/>
              </a:rPr>
              <a:t>Adults (18-65 years) who suffer from psychiatric, cognitive or behavioural changes caused by brain damage or disease.</a:t>
            </a:r>
          </a:p>
          <a:p>
            <a:pPr marL="634181" lvl="1" indent="-317090" algn="l">
              <a:lnSpc>
                <a:spcPts val="4112"/>
              </a:lnSpc>
              <a:buFont typeface="Arial"/>
              <a:buChar char="•"/>
            </a:pPr>
            <a:r>
              <a:rPr lang="en-US" sz="2937">
                <a:solidFill>
                  <a:srgbClr val="000000"/>
                </a:solidFill>
                <a:latin typeface="Open Sauce"/>
                <a:ea typeface="Open Sauce"/>
                <a:cs typeface="Open Sauce"/>
                <a:sym typeface="Open Sauce"/>
              </a:rPr>
              <a:t>Under age 60 for assessment of subjective cognitive concerns (60 and above to memory clinic).</a:t>
            </a:r>
          </a:p>
          <a:p>
            <a:pPr marL="634181" lvl="1" indent="-317090" algn="l">
              <a:lnSpc>
                <a:spcPts val="4112"/>
              </a:lnSpc>
              <a:buFont typeface="Arial"/>
              <a:buChar char="•"/>
            </a:pPr>
            <a:r>
              <a:rPr lang="en-US" sz="2937">
                <a:solidFill>
                  <a:srgbClr val="000000"/>
                </a:solidFill>
                <a:latin typeface="Open Sauce"/>
                <a:ea typeface="Open Sauce"/>
                <a:cs typeface="Open Sauce"/>
                <a:sym typeface="Open Sauce"/>
              </a:rPr>
              <a:t>Residential or GP address within Stoke on Trent North Staffs locality. </a:t>
            </a:r>
          </a:p>
          <a:p>
            <a:pPr algn="l">
              <a:lnSpc>
                <a:spcPts val="4112"/>
              </a:lnSpc>
            </a:pPr>
            <a:endParaRPr lang="en-US" sz="2937">
              <a:solidFill>
                <a:srgbClr val="000000"/>
              </a:solidFill>
              <a:latin typeface="Open Sauce"/>
              <a:ea typeface="Open Sauce"/>
              <a:cs typeface="Open Sauce"/>
              <a:sym typeface="Open Sauce"/>
            </a:endParaRPr>
          </a:p>
          <a:p>
            <a:pPr marL="634181" lvl="1" indent="-317090" algn="l">
              <a:lnSpc>
                <a:spcPts val="4112"/>
              </a:lnSpc>
              <a:buFont typeface="Arial"/>
              <a:buChar char="•"/>
            </a:pPr>
            <a:r>
              <a:rPr lang="en-US" sz="2937">
                <a:solidFill>
                  <a:srgbClr val="000000"/>
                </a:solidFill>
                <a:latin typeface="Open Sauce"/>
                <a:ea typeface="Open Sauce"/>
                <a:cs typeface="Open Sauce"/>
                <a:sym typeface="Open Sauce"/>
              </a:rPr>
              <a:t>Internal neuropsychology referrals from the team considered from the above, for cognitive assessment or brief (6-session) therapy input.</a:t>
            </a:r>
          </a:p>
          <a:p>
            <a:pPr algn="l">
              <a:lnSpc>
                <a:spcPts val="4112"/>
              </a:lnSpc>
            </a:pPr>
            <a:endParaRPr lang="en-US" sz="2937">
              <a:solidFill>
                <a:srgbClr val="000000"/>
              </a:solidFill>
              <a:latin typeface="Open Sauce"/>
              <a:ea typeface="Open Sauce"/>
              <a:cs typeface="Open Sauce"/>
              <a:sym typeface="Open Sauce"/>
            </a:endParaRPr>
          </a:p>
          <a:p>
            <a:pPr marL="634181" lvl="1" indent="-317090" algn="l">
              <a:lnSpc>
                <a:spcPts val="4112"/>
              </a:lnSpc>
              <a:buFont typeface="Arial"/>
              <a:buChar char="•"/>
            </a:pPr>
            <a:r>
              <a:rPr lang="en-US" sz="2937">
                <a:solidFill>
                  <a:srgbClr val="000000"/>
                </a:solidFill>
                <a:latin typeface="Open Sauce"/>
                <a:ea typeface="Open Sauce"/>
                <a:cs typeface="Open Sauce"/>
                <a:sym typeface="Open Sauce"/>
              </a:rPr>
              <a:t>Exclusions:</a:t>
            </a:r>
          </a:p>
          <a:p>
            <a:pPr marL="1268362" lvl="2" indent="-422787" algn="l">
              <a:lnSpc>
                <a:spcPts val="4112"/>
              </a:lnSpc>
              <a:buFont typeface="Arial"/>
              <a:buChar char="⚬"/>
            </a:pPr>
            <a:r>
              <a:rPr lang="en-US" sz="2937">
                <a:solidFill>
                  <a:srgbClr val="000000"/>
                </a:solidFill>
                <a:latin typeface="Open Sauce"/>
                <a:ea typeface="Open Sauce"/>
                <a:cs typeface="Open Sauce"/>
                <a:sym typeface="Open Sauce"/>
              </a:rPr>
              <a:t>alcohol excess</a:t>
            </a:r>
          </a:p>
          <a:p>
            <a:pPr marL="1268362" lvl="2" indent="-422787" algn="l">
              <a:lnSpc>
                <a:spcPts val="4112"/>
              </a:lnSpc>
              <a:buFont typeface="Arial"/>
              <a:buChar char="⚬"/>
            </a:pPr>
            <a:r>
              <a:rPr lang="en-US" sz="2937">
                <a:solidFill>
                  <a:srgbClr val="000000"/>
                </a:solidFill>
                <a:latin typeface="Open Sauce"/>
                <a:ea typeface="Open Sauce"/>
                <a:cs typeface="Open Sauce"/>
                <a:sym typeface="Open Sauce"/>
              </a:rPr>
              <a:t>FND</a:t>
            </a:r>
          </a:p>
          <a:p>
            <a:pPr marL="1268362" lvl="2" indent="-422787" algn="l">
              <a:lnSpc>
                <a:spcPts val="4112"/>
              </a:lnSpc>
              <a:buFont typeface="Arial"/>
              <a:buChar char="⚬"/>
            </a:pPr>
            <a:r>
              <a:rPr lang="en-US" sz="2937">
                <a:solidFill>
                  <a:srgbClr val="000000"/>
                </a:solidFill>
                <a:latin typeface="Open Sauce"/>
                <a:ea typeface="Open Sauce"/>
                <a:cs typeface="Open Sauce"/>
                <a:sym typeface="Open Sauce"/>
              </a:rPr>
              <a:t>Peripheral nervous system conditions</a:t>
            </a:r>
          </a:p>
          <a:p>
            <a:pPr marL="0" lvl="0" indent="0" algn="l">
              <a:lnSpc>
                <a:spcPts val="4112"/>
              </a:lnSpc>
              <a:spcBef>
                <a:spcPct val="0"/>
              </a:spcBef>
            </a:pPr>
            <a:endParaRPr lang="en-US" sz="2937">
              <a:solidFill>
                <a:srgbClr val="000000"/>
              </a:solidFill>
              <a:latin typeface="Open Sauce"/>
              <a:ea typeface="Open Sauce"/>
              <a:cs typeface="Open Sauce"/>
              <a:sym typeface="Open Sauce"/>
            </a:endParaRP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12551570" y="4056438"/>
            <a:ext cx="5593109" cy="3807266"/>
          </a:xfrm>
          <a:custGeom>
            <a:avLst/>
            <a:gdLst/>
            <a:ahLst/>
            <a:cxnLst/>
            <a:rect l="l" t="t" r="r" b="b"/>
            <a:pathLst>
              <a:path w="5593109" h="3807266">
                <a:moveTo>
                  <a:pt x="0" y="0"/>
                </a:moveTo>
                <a:lnTo>
                  <a:pt x="5593109" y="0"/>
                </a:lnTo>
                <a:lnTo>
                  <a:pt x="5593109" y="3807266"/>
                </a:lnTo>
                <a:lnTo>
                  <a:pt x="0" y="3807266"/>
                </a:lnTo>
                <a:lnTo>
                  <a:pt x="0" y="0"/>
                </a:lnTo>
                <a:close/>
              </a:path>
            </a:pathLst>
          </a:custGeom>
          <a:blipFill>
            <a:blip r:embed="rId7"/>
            <a:stretch>
              <a:fillRect/>
            </a:stretch>
          </a:blipFill>
        </p:spPr>
        <p:txBody>
          <a:bodyPr/>
          <a:lstStyle/>
          <a:p>
            <a:endParaRPr lang="en-GB"/>
          </a:p>
        </p:txBody>
      </p:sp>
    </p:spTree>
  </p:cSld>
  <p:clrMapOvr>
    <a:masterClrMapping/>
  </p:clrMapOvr>
  <p:transition>
    <p:circl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028700" y="1319213"/>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What is Young Onset Dementia?</a:t>
            </a:r>
          </a:p>
        </p:txBody>
      </p:sp>
      <p:sp>
        <p:nvSpPr>
          <p:cNvPr id="6" name="TextBox 6"/>
          <p:cNvSpPr txBox="1"/>
          <p:nvPr/>
        </p:nvSpPr>
        <p:spPr>
          <a:xfrm>
            <a:off x="385025" y="3300197"/>
            <a:ext cx="15787041" cy="4780847"/>
          </a:xfrm>
          <a:prstGeom prst="rect">
            <a:avLst/>
          </a:prstGeom>
        </p:spPr>
        <p:txBody>
          <a:bodyPr lIns="0" tIns="0" rIns="0" bIns="0" rtlCol="0" anchor="t">
            <a:spAutoFit/>
          </a:bodyPr>
          <a:lstStyle/>
          <a:p>
            <a:pPr algn="l">
              <a:lnSpc>
                <a:spcPts val="4211"/>
              </a:lnSpc>
            </a:pPr>
            <a:endParaRPr/>
          </a:p>
          <a:p>
            <a:pPr marL="649533" lvl="1" indent="-324766" algn="l">
              <a:lnSpc>
                <a:spcPts val="4211"/>
              </a:lnSpc>
              <a:buFont typeface="Arial"/>
              <a:buChar char="•"/>
            </a:pPr>
            <a:r>
              <a:rPr lang="en-US" sz="3008">
                <a:solidFill>
                  <a:srgbClr val="000000"/>
                </a:solidFill>
                <a:latin typeface="Open Sauce"/>
                <a:ea typeface="Open Sauce"/>
                <a:cs typeface="Open Sauce"/>
                <a:sym typeface="Open Sauce"/>
              </a:rPr>
              <a:t>Objective </a:t>
            </a:r>
            <a:r>
              <a:rPr lang="en-US" sz="3008" b="1">
                <a:solidFill>
                  <a:srgbClr val="000000"/>
                </a:solidFill>
                <a:latin typeface="Open Sauce Bold"/>
                <a:ea typeface="Open Sauce Bold"/>
                <a:cs typeface="Open Sauce Bold"/>
                <a:sym typeface="Open Sauce Bold"/>
              </a:rPr>
              <a:t>cognitive deficits </a:t>
            </a:r>
            <a:r>
              <a:rPr lang="en-US" sz="3008">
                <a:solidFill>
                  <a:srgbClr val="000000"/>
                </a:solidFill>
                <a:latin typeface="Open Sauce"/>
                <a:ea typeface="Open Sauce"/>
                <a:cs typeface="Open Sauce"/>
                <a:sym typeface="Open Sauce"/>
              </a:rPr>
              <a:t>(frequently in executive function, attention and processing speed) on formal testing that go beyond normal aging or stress effects.</a:t>
            </a:r>
          </a:p>
          <a:p>
            <a:pPr marL="649533" lvl="1" indent="-324766" algn="l">
              <a:lnSpc>
                <a:spcPts val="4211"/>
              </a:lnSpc>
              <a:buFont typeface="Arial"/>
              <a:buChar char="•"/>
            </a:pPr>
            <a:r>
              <a:rPr lang="en-US" sz="3008">
                <a:solidFill>
                  <a:srgbClr val="000000"/>
                </a:solidFill>
                <a:latin typeface="Open Sauce"/>
                <a:ea typeface="Open Sauce"/>
                <a:cs typeface="Open Sauce"/>
                <a:sym typeface="Open Sauce"/>
              </a:rPr>
              <a:t>Evidence of </a:t>
            </a:r>
            <a:r>
              <a:rPr lang="en-US" sz="3008" b="1">
                <a:solidFill>
                  <a:srgbClr val="000000"/>
                </a:solidFill>
                <a:latin typeface="Open Sauce Bold"/>
                <a:ea typeface="Open Sauce Bold"/>
                <a:cs typeface="Open Sauce Bold"/>
                <a:sym typeface="Open Sauce Bold"/>
              </a:rPr>
              <a:t>decline over time </a:t>
            </a:r>
            <a:r>
              <a:rPr lang="en-US" sz="3008">
                <a:solidFill>
                  <a:srgbClr val="000000"/>
                </a:solidFill>
                <a:latin typeface="Open Sauce"/>
                <a:ea typeface="Open Sauce"/>
                <a:cs typeface="Open Sauce"/>
                <a:sym typeface="Open Sauce"/>
              </a:rPr>
              <a:t>— symptoms worsen and can spread to other domains </a:t>
            </a:r>
          </a:p>
          <a:p>
            <a:pPr marL="649533" lvl="1" indent="-324766" algn="l">
              <a:lnSpc>
                <a:spcPts val="4211"/>
              </a:lnSpc>
              <a:buFont typeface="Arial"/>
              <a:buChar char="•"/>
            </a:pPr>
            <a:r>
              <a:rPr lang="en-US" sz="3008" b="1">
                <a:solidFill>
                  <a:srgbClr val="000000"/>
                </a:solidFill>
                <a:latin typeface="Open Sauce Bold"/>
                <a:ea typeface="Open Sauce Bold"/>
                <a:cs typeface="Open Sauce Bold"/>
                <a:sym typeface="Open Sauce Bold"/>
              </a:rPr>
              <a:t>Functional impact</a:t>
            </a:r>
            <a:r>
              <a:rPr lang="en-US" sz="3008">
                <a:solidFill>
                  <a:srgbClr val="000000"/>
                </a:solidFill>
                <a:latin typeface="Open Sauce"/>
                <a:ea typeface="Open Sauce"/>
                <a:cs typeface="Open Sauce"/>
                <a:sym typeface="Open Sauce"/>
              </a:rPr>
              <a:t>: noticeable difficulties in daily life, work, or independence (managing finances, multitasking, navigation, etc.).</a:t>
            </a:r>
          </a:p>
          <a:p>
            <a:pPr marL="0" lvl="0" indent="0" algn="l">
              <a:lnSpc>
                <a:spcPts val="4211"/>
              </a:lnSpc>
              <a:spcBef>
                <a:spcPct val="0"/>
              </a:spcBef>
            </a:pPr>
            <a:endParaRPr lang="en-US" sz="3008">
              <a:solidFill>
                <a:srgbClr val="000000"/>
              </a:solidFill>
              <a:latin typeface="Open Sauce"/>
              <a:ea typeface="Open Sauce"/>
              <a:cs typeface="Open Sauce"/>
              <a:sym typeface="Open Sauce"/>
            </a:endParaRP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1028700" y="1319213"/>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What is Young Onset Dementia?</a:t>
            </a:r>
          </a:p>
        </p:txBody>
      </p:sp>
      <p:sp>
        <p:nvSpPr>
          <p:cNvPr id="6" name="TextBox 6"/>
          <p:cNvSpPr txBox="1"/>
          <p:nvPr/>
        </p:nvSpPr>
        <p:spPr>
          <a:xfrm>
            <a:off x="648704" y="3235709"/>
            <a:ext cx="15130134" cy="6270522"/>
          </a:xfrm>
          <a:prstGeom prst="rect">
            <a:avLst/>
          </a:prstGeom>
        </p:spPr>
        <p:txBody>
          <a:bodyPr lIns="0" tIns="0" rIns="0" bIns="0" rtlCol="0" anchor="t">
            <a:spAutoFit/>
          </a:bodyPr>
          <a:lstStyle/>
          <a:p>
            <a:pPr marL="702550" lvl="1" indent="-351275" algn="l">
              <a:lnSpc>
                <a:spcPts val="4555"/>
              </a:lnSpc>
              <a:buFont typeface="Arial"/>
              <a:buChar char="•"/>
            </a:pPr>
            <a:r>
              <a:rPr lang="en-US" sz="3254" b="1">
                <a:solidFill>
                  <a:srgbClr val="000000"/>
                </a:solidFill>
                <a:latin typeface="Open Sauce Bold"/>
                <a:ea typeface="Open Sauce Bold"/>
                <a:cs typeface="Open Sauce Bold"/>
                <a:sym typeface="Open Sauce Bold"/>
              </a:rPr>
              <a:t>Insight often reduced:</a:t>
            </a:r>
            <a:r>
              <a:rPr lang="en-US" sz="3254">
                <a:solidFill>
                  <a:srgbClr val="000000"/>
                </a:solidFill>
                <a:latin typeface="Open Sauce"/>
                <a:ea typeface="Open Sauce"/>
                <a:cs typeface="Open Sauce"/>
                <a:sym typeface="Open Sauce"/>
              </a:rPr>
              <a:t> the person may underestimate or be unaware of their difficulties, often family members will highlight their concern before the patient.</a:t>
            </a:r>
          </a:p>
          <a:p>
            <a:pPr marL="702550" lvl="1" indent="-351275" algn="l">
              <a:lnSpc>
                <a:spcPts val="4555"/>
              </a:lnSpc>
              <a:buFont typeface="Arial"/>
              <a:buChar char="•"/>
            </a:pPr>
            <a:r>
              <a:rPr lang="en-US" sz="3254" b="1">
                <a:solidFill>
                  <a:srgbClr val="000000"/>
                </a:solidFill>
                <a:latin typeface="Open Sauce Bold"/>
                <a:ea typeface="Open Sauce Bold"/>
                <a:cs typeface="Open Sauce Bold"/>
                <a:sym typeface="Open Sauce Bold"/>
              </a:rPr>
              <a:t>Neuropsychiatric and behavioural changes may appear early</a:t>
            </a:r>
            <a:r>
              <a:rPr lang="en-US" sz="3254">
                <a:solidFill>
                  <a:srgbClr val="000000"/>
                </a:solidFill>
                <a:latin typeface="Open Sauce"/>
                <a:ea typeface="Open Sauce"/>
                <a:cs typeface="Open Sauce"/>
                <a:sym typeface="Open Sauce"/>
              </a:rPr>
              <a:t> (e.g., personality change, apathy, disinhibition, language changes) depending on the dementia subtype (e.g., frontotemporal, Alzheimer’s, Lewy body).</a:t>
            </a:r>
          </a:p>
          <a:p>
            <a:pPr marL="702550" lvl="1" indent="-351275" algn="l">
              <a:lnSpc>
                <a:spcPts val="4555"/>
              </a:lnSpc>
              <a:buFont typeface="Arial"/>
              <a:buChar char="•"/>
            </a:pPr>
            <a:r>
              <a:rPr lang="en-US" sz="3254">
                <a:solidFill>
                  <a:srgbClr val="000000"/>
                </a:solidFill>
                <a:latin typeface="Open Sauce"/>
                <a:ea typeface="Open Sauce"/>
                <a:cs typeface="Open Sauce"/>
                <a:sym typeface="Open Sauce"/>
              </a:rPr>
              <a:t>Supportive evidence on </a:t>
            </a:r>
            <a:r>
              <a:rPr lang="en-US" sz="3254" b="1">
                <a:solidFill>
                  <a:srgbClr val="000000"/>
                </a:solidFill>
                <a:latin typeface="Open Sauce Bold"/>
                <a:ea typeface="Open Sauce Bold"/>
                <a:cs typeface="Open Sauce Bold"/>
                <a:sym typeface="Open Sauce Bold"/>
              </a:rPr>
              <a:t>neuroimaging or biomarkers</a:t>
            </a:r>
            <a:r>
              <a:rPr lang="en-US" sz="3254">
                <a:solidFill>
                  <a:srgbClr val="000000"/>
                </a:solidFill>
                <a:latin typeface="Open Sauce"/>
                <a:ea typeface="Open Sauce"/>
                <a:cs typeface="Open Sauce"/>
                <a:sym typeface="Open Sauce"/>
              </a:rPr>
              <a:t> (e.g., MRI changes, CSF markers, PET findings).</a:t>
            </a:r>
          </a:p>
          <a:p>
            <a:pPr marL="702550" lvl="1" indent="-351275" algn="l">
              <a:lnSpc>
                <a:spcPts val="4555"/>
              </a:lnSpc>
              <a:buFont typeface="Arial"/>
              <a:buChar char="•"/>
            </a:pPr>
            <a:r>
              <a:rPr lang="en-US" sz="3254">
                <a:solidFill>
                  <a:srgbClr val="000000"/>
                </a:solidFill>
                <a:latin typeface="Open Sauce"/>
                <a:ea typeface="Open Sauce"/>
                <a:cs typeface="Open Sauce"/>
                <a:sym typeface="Open Sauce"/>
              </a:rPr>
              <a:t>Consistency: cognitive symptoms are typically </a:t>
            </a:r>
            <a:r>
              <a:rPr lang="en-US" sz="3254" b="1">
                <a:solidFill>
                  <a:srgbClr val="000000"/>
                </a:solidFill>
                <a:latin typeface="Open Sauce Bold"/>
                <a:ea typeface="Open Sauce Bold"/>
                <a:cs typeface="Open Sauce Bold"/>
                <a:sym typeface="Open Sauce Bold"/>
              </a:rPr>
              <a:t>consistent across time and context</a:t>
            </a:r>
            <a:r>
              <a:rPr lang="en-US" sz="3254">
                <a:solidFill>
                  <a:srgbClr val="000000"/>
                </a:solidFill>
                <a:latin typeface="Open Sauce"/>
                <a:ea typeface="Open Sauce"/>
                <a:cs typeface="Open Sauce"/>
                <a:sym typeface="Open Sauce"/>
              </a:rPr>
              <a:t> (not fluctuating with stress or fatigue or setting).</a:t>
            </a:r>
          </a:p>
          <a:p>
            <a:pPr algn="l">
              <a:lnSpc>
                <a:spcPts val="4555"/>
              </a:lnSpc>
              <a:spcBef>
                <a:spcPct val="0"/>
              </a:spcBef>
            </a:pPr>
            <a:endParaRPr lang="en-US" sz="3254">
              <a:solidFill>
                <a:srgbClr val="000000"/>
              </a:solidFill>
              <a:latin typeface="Open Sauce"/>
              <a:ea typeface="Open Sauce"/>
              <a:cs typeface="Open Sauce"/>
              <a:sym typeface="Open Sauce"/>
            </a:endParaRP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865844" y="582612"/>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Incidence figures</a:t>
            </a:r>
          </a:p>
        </p:txBody>
      </p:sp>
      <p:sp>
        <p:nvSpPr>
          <p:cNvPr id="6" name="TextBox 6"/>
          <p:cNvSpPr txBox="1"/>
          <p:nvPr/>
        </p:nvSpPr>
        <p:spPr>
          <a:xfrm>
            <a:off x="408136" y="1576573"/>
            <a:ext cx="15058223" cy="8887927"/>
          </a:xfrm>
          <a:prstGeom prst="rect">
            <a:avLst/>
          </a:prstGeom>
        </p:spPr>
        <p:txBody>
          <a:bodyPr lIns="0" tIns="0" rIns="0" bIns="0" rtlCol="0" anchor="t">
            <a:spAutoFit/>
          </a:bodyPr>
          <a:lstStyle/>
          <a:p>
            <a:pPr marL="638329" lvl="1" indent="-319165" algn="l">
              <a:lnSpc>
                <a:spcPts val="4139"/>
              </a:lnSpc>
              <a:buFont typeface="Arial"/>
              <a:buChar char="•"/>
            </a:pPr>
            <a:r>
              <a:rPr lang="en-US" sz="2956">
                <a:solidFill>
                  <a:srgbClr val="000000"/>
                </a:solidFill>
                <a:latin typeface="Open Sauce"/>
                <a:ea typeface="Open Sauce"/>
                <a:cs typeface="Open Sauce"/>
                <a:sym typeface="Open Sauce"/>
              </a:rPr>
              <a:t>Young-onset dementia is </a:t>
            </a:r>
            <a:r>
              <a:rPr lang="en-US" sz="2956" b="1">
                <a:solidFill>
                  <a:srgbClr val="000000"/>
                </a:solidFill>
                <a:latin typeface="Open Sauce Bold"/>
                <a:ea typeface="Open Sauce Bold"/>
                <a:cs typeface="Open Sauce Bold"/>
                <a:sym typeface="Open Sauce Bold"/>
              </a:rPr>
              <a:t>mercifully rare</a:t>
            </a:r>
            <a:r>
              <a:rPr lang="en-US" sz="2956">
                <a:solidFill>
                  <a:srgbClr val="000000"/>
                </a:solidFill>
                <a:latin typeface="Open Sauce"/>
                <a:ea typeface="Open Sauce"/>
                <a:cs typeface="Open Sauce"/>
                <a:sym typeface="Open Sauce"/>
              </a:rPr>
              <a:t>, much rarer than the number of people who are worried about it....</a:t>
            </a:r>
          </a:p>
          <a:p>
            <a:pPr algn="l">
              <a:lnSpc>
                <a:spcPts val="4139"/>
              </a:lnSpc>
            </a:pPr>
            <a:endParaRPr lang="en-US" sz="2956">
              <a:solidFill>
                <a:srgbClr val="000000"/>
              </a:solidFill>
              <a:latin typeface="Open Sauce"/>
              <a:ea typeface="Open Sauce"/>
              <a:cs typeface="Open Sauce"/>
              <a:sym typeface="Open Sauce"/>
            </a:endParaRPr>
          </a:p>
          <a:p>
            <a:pPr marL="638329" lvl="1" indent="-319165" algn="l">
              <a:lnSpc>
                <a:spcPts val="4139"/>
              </a:lnSpc>
              <a:buFont typeface="Arial"/>
              <a:buChar char="•"/>
            </a:pPr>
            <a:r>
              <a:rPr lang="en-US" sz="2956">
                <a:solidFill>
                  <a:srgbClr val="000000"/>
                </a:solidFill>
                <a:latin typeface="Open Sauce"/>
                <a:ea typeface="Open Sauce"/>
                <a:cs typeface="Open Sauce"/>
                <a:sym typeface="Open Sauce"/>
              </a:rPr>
              <a:t>Hendriks et al (2021) Systematic review of global young-onset prevalence (figures for all dementia types):</a:t>
            </a:r>
          </a:p>
          <a:p>
            <a:pPr marL="1276659" lvl="2" indent="-425553" algn="l">
              <a:lnSpc>
                <a:spcPts val="4139"/>
              </a:lnSpc>
              <a:buFont typeface="Arial"/>
              <a:buChar char="⚬"/>
            </a:pPr>
            <a:r>
              <a:rPr lang="en-US" sz="2956">
                <a:solidFill>
                  <a:srgbClr val="000000"/>
                </a:solidFill>
                <a:latin typeface="Open Sauce"/>
                <a:ea typeface="Open Sauce"/>
                <a:cs typeface="Open Sauce"/>
                <a:sym typeface="Open Sauce"/>
              </a:rPr>
              <a:t>Age 30-34     0.8 per 100,000</a:t>
            </a:r>
          </a:p>
          <a:p>
            <a:pPr marL="1276659" lvl="2" indent="-425553" algn="l">
              <a:lnSpc>
                <a:spcPts val="4139"/>
              </a:lnSpc>
              <a:buFont typeface="Arial"/>
              <a:buChar char="⚬"/>
            </a:pPr>
            <a:r>
              <a:rPr lang="en-US" sz="2956">
                <a:solidFill>
                  <a:srgbClr val="000000"/>
                </a:solidFill>
                <a:latin typeface="Open Sauce"/>
                <a:ea typeface="Open Sauce"/>
                <a:cs typeface="Open Sauce"/>
                <a:sym typeface="Open Sauce"/>
              </a:rPr>
              <a:t>Age 35-39     0.9 per 100,000</a:t>
            </a:r>
          </a:p>
          <a:p>
            <a:pPr marL="1276659" lvl="2" indent="-425553" algn="l">
              <a:lnSpc>
                <a:spcPts val="4139"/>
              </a:lnSpc>
              <a:buFont typeface="Arial"/>
              <a:buChar char="⚬"/>
            </a:pPr>
            <a:r>
              <a:rPr lang="en-US" sz="2956">
                <a:solidFill>
                  <a:srgbClr val="000000"/>
                </a:solidFill>
                <a:latin typeface="Open Sauce"/>
                <a:ea typeface="Open Sauce"/>
                <a:cs typeface="Open Sauce"/>
                <a:sym typeface="Open Sauce"/>
              </a:rPr>
              <a:t>Age 40-44     3.5 per 100,000</a:t>
            </a:r>
          </a:p>
          <a:p>
            <a:pPr marL="1276659" lvl="2" indent="-425553" algn="l">
              <a:lnSpc>
                <a:spcPts val="4139"/>
              </a:lnSpc>
              <a:buFont typeface="Arial"/>
              <a:buChar char="⚬"/>
            </a:pPr>
            <a:r>
              <a:rPr lang="en-US" sz="2956">
                <a:solidFill>
                  <a:srgbClr val="000000"/>
                </a:solidFill>
                <a:latin typeface="Open Sauce"/>
                <a:ea typeface="Open Sauce"/>
                <a:cs typeface="Open Sauce"/>
                <a:sym typeface="Open Sauce"/>
              </a:rPr>
              <a:t>Age 45-49     6.4 per 100,000</a:t>
            </a:r>
          </a:p>
          <a:p>
            <a:pPr marL="1276659" lvl="2" indent="-425553" algn="l">
              <a:lnSpc>
                <a:spcPts val="4139"/>
              </a:lnSpc>
              <a:buFont typeface="Arial"/>
              <a:buChar char="⚬"/>
            </a:pPr>
            <a:r>
              <a:rPr lang="en-US" sz="2956">
                <a:solidFill>
                  <a:srgbClr val="000000"/>
                </a:solidFill>
                <a:latin typeface="Open Sauce"/>
                <a:ea typeface="Open Sauce"/>
                <a:cs typeface="Open Sauce"/>
                <a:sym typeface="Open Sauce"/>
              </a:rPr>
              <a:t>Age 50-54     11.1 per 100,000</a:t>
            </a:r>
          </a:p>
          <a:p>
            <a:pPr marL="1276659" lvl="2" indent="-425553" algn="l">
              <a:lnSpc>
                <a:spcPts val="4139"/>
              </a:lnSpc>
              <a:buFont typeface="Arial"/>
              <a:buChar char="⚬"/>
            </a:pPr>
            <a:r>
              <a:rPr lang="en-US" sz="2956">
                <a:solidFill>
                  <a:srgbClr val="000000"/>
                </a:solidFill>
                <a:latin typeface="Open Sauce"/>
                <a:ea typeface="Open Sauce"/>
                <a:cs typeface="Open Sauce"/>
                <a:sym typeface="Open Sauce"/>
              </a:rPr>
              <a:t>Age 55-59    24.3 per 100,000</a:t>
            </a:r>
          </a:p>
          <a:p>
            <a:pPr marL="1276659" lvl="2" indent="-425553" algn="l">
              <a:lnSpc>
                <a:spcPts val="4139"/>
              </a:lnSpc>
              <a:buFont typeface="Arial"/>
              <a:buChar char="⚬"/>
            </a:pPr>
            <a:r>
              <a:rPr lang="en-US" sz="2956">
                <a:solidFill>
                  <a:srgbClr val="000000"/>
                </a:solidFill>
                <a:latin typeface="Open Sauce"/>
                <a:ea typeface="Open Sauce"/>
                <a:cs typeface="Open Sauce"/>
                <a:sym typeface="Open Sauce"/>
              </a:rPr>
              <a:t>Age 60-64    112.4 per 100,100</a:t>
            </a:r>
          </a:p>
          <a:p>
            <a:pPr algn="l">
              <a:lnSpc>
                <a:spcPts val="4139"/>
              </a:lnSpc>
            </a:pPr>
            <a:endParaRPr lang="en-US" sz="2956">
              <a:solidFill>
                <a:srgbClr val="000000"/>
              </a:solidFill>
              <a:latin typeface="Open Sauce"/>
              <a:ea typeface="Open Sauce"/>
              <a:cs typeface="Open Sauce"/>
              <a:sym typeface="Open Sauce"/>
            </a:endParaRPr>
          </a:p>
          <a:p>
            <a:pPr marL="638329" lvl="1" indent="-319165" algn="l">
              <a:lnSpc>
                <a:spcPts val="4139"/>
              </a:lnSpc>
              <a:buFont typeface="Arial"/>
              <a:buChar char="•"/>
            </a:pPr>
            <a:r>
              <a:rPr lang="en-US" sz="2956">
                <a:solidFill>
                  <a:srgbClr val="000000"/>
                </a:solidFill>
                <a:latin typeface="Open Sauce"/>
                <a:ea typeface="Open Sauce"/>
                <a:cs typeface="Open Sauce"/>
                <a:sym typeface="Open Sauce"/>
              </a:rPr>
              <a:t>A 2022 systematic review using UK GP records data (Aurum dataset) suggests UK prevalence of 92 per 100,000 diagnosed between the ages of 30 and 64</a:t>
            </a:r>
            <a:r>
              <a:rPr lang="en-US" sz="2956" b="1">
                <a:solidFill>
                  <a:srgbClr val="000000"/>
                </a:solidFill>
                <a:latin typeface="Open Sauce Bold"/>
                <a:ea typeface="Open Sauce Bold"/>
                <a:cs typeface="Open Sauce Bold"/>
                <a:sym typeface="Open Sauce Bold"/>
              </a:rPr>
              <a:t> </a:t>
            </a:r>
            <a:r>
              <a:rPr lang="en-US" sz="2956">
                <a:solidFill>
                  <a:srgbClr val="000000"/>
                </a:solidFill>
                <a:latin typeface="Open Sauce"/>
                <a:ea typeface="Open Sauce"/>
                <a:cs typeface="Open Sauce"/>
                <a:sym typeface="Open Sauce"/>
              </a:rPr>
              <a:t>(Carter et al)</a:t>
            </a:r>
          </a:p>
          <a:p>
            <a:pPr algn="l">
              <a:lnSpc>
                <a:spcPts val="4139"/>
              </a:lnSpc>
              <a:spcBef>
                <a:spcPct val="0"/>
              </a:spcBef>
            </a:pPr>
            <a:endParaRPr lang="en-US" sz="2956">
              <a:solidFill>
                <a:srgbClr val="000000"/>
              </a:solidFill>
              <a:latin typeface="Open Sauce"/>
              <a:ea typeface="Open Sauce"/>
              <a:cs typeface="Open Sauce"/>
              <a:sym typeface="Open Sauce"/>
            </a:endParaRP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grpSp>
        <p:nvGrpSpPr>
          <p:cNvPr id="2" name="Group 2"/>
          <p:cNvGrpSpPr/>
          <p:nvPr/>
        </p:nvGrpSpPr>
        <p:grpSpPr>
          <a:xfrm>
            <a:off x="17560152" y="8095113"/>
            <a:ext cx="1163187" cy="116318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4" name="TextBox 4"/>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5" name="TextBox 5"/>
          <p:cNvSpPr txBox="1"/>
          <p:nvPr/>
        </p:nvSpPr>
        <p:spPr>
          <a:xfrm>
            <a:off x="865844" y="582612"/>
            <a:ext cx="12764628" cy="825500"/>
          </a:xfrm>
          <a:prstGeom prst="rect">
            <a:avLst/>
          </a:prstGeom>
        </p:spPr>
        <p:txBody>
          <a:bodyPr lIns="0" tIns="0" rIns="0" bIns="0" rtlCol="0" anchor="t">
            <a:spAutoFit/>
          </a:bodyPr>
          <a:lstStyle/>
          <a:p>
            <a:pPr marL="0" lvl="0" indent="0" algn="ctr">
              <a:lnSpc>
                <a:spcPts val="5650"/>
              </a:lnSpc>
            </a:pPr>
            <a:r>
              <a:rPr lang="en-US" sz="5000" b="1">
                <a:solidFill>
                  <a:srgbClr val="662382"/>
                </a:solidFill>
                <a:latin typeface="Arial MT Pro Bold"/>
                <a:ea typeface="Arial MT Pro Bold"/>
                <a:cs typeface="Arial MT Pro Bold"/>
                <a:sym typeface="Arial MT Pro Bold"/>
              </a:rPr>
              <a:t>Incidence figures</a:t>
            </a:r>
          </a:p>
        </p:txBody>
      </p:sp>
      <p:sp>
        <p:nvSpPr>
          <p:cNvPr id="6" name="TextBox 6"/>
          <p:cNvSpPr txBox="1"/>
          <p:nvPr/>
        </p:nvSpPr>
        <p:spPr>
          <a:xfrm>
            <a:off x="404420" y="2172036"/>
            <a:ext cx="14298231" cy="8364052"/>
          </a:xfrm>
          <a:prstGeom prst="rect">
            <a:avLst/>
          </a:prstGeom>
        </p:spPr>
        <p:txBody>
          <a:bodyPr lIns="0" tIns="0" rIns="0" bIns="0" rtlCol="0" anchor="t">
            <a:spAutoFit/>
          </a:bodyPr>
          <a:lstStyle/>
          <a:p>
            <a:pPr marL="638329" lvl="1" indent="-319165" algn="l">
              <a:lnSpc>
                <a:spcPts val="4139"/>
              </a:lnSpc>
              <a:buFont typeface="Arial"/>
              <a:buChar char="•"/>
            </a:pPr>
            <a:r>
              <a:rPr lang="en-US" sz="2956">
                <a:solidFill>
                  <a:srgbClr val="000000"/>
                </a:solidFill>
                <a:latin typeface="Open Sauce"/>
                <a:ea typeface="Open Sauce"/>
                <a:cs typeface="Open Sauce"/>
                <a:sym typeface="Open Sauce"/>
              </a:rPr>
              <a:t>Over time, </a:t>
            </a:r>
            <a:r>
              <a:rPr lang="en-US" sz="2956" b="1">
                <a:solidFill>
                  <a:srgbClr val="000000"/>
                </a:solidFill>
                <a:latin typeface="Open Sauce Bold"/>
                <a:ea typeface="Open Sauce Bold"/>
                <a:cs typeface="Open Sauce Bold"/>
                <a:sym typeface="Open Sauce Bold"/>
              </a:rPr>
              <a:t>trends towards lower age of onset </a:t>
            </a:r>
            <a:r>
              <a:rPr lang="en-US" sz="2956">
                <a:solidFill>
                  <a:srgbClr val="000000"/>
                </a:solidFill>
                <a:latin typeface="Open Sauce"/>
                <a:ea typeface="Open Sauce"/>
                <a:cs typeface="Open Sauce"/>
                <a:sym typeface="Open Sauce"/>
              </a:rPr>
              <a:t>have been observed particularly in </a:t>
            </a:r>
            <a:r>
              <a:rPr lang="en-US" sz="2956" b="1">
                <a:solidFill>
                  <a:srgbClr val="000000"/>
                </a:solidFill>
                <a:latin typeface="Open Sauce Bold"/>
                <a:ea typeface="Open Sauce Bold"/>
                <a:cs typeface="Open Sauce Bold"/>
                <a:sym typeface="Open Sauce Bold"/>
              </a:rPr>
              <a:t>second-generation</a:t>
            </a:r>
            <a:r>
              <a:rPr lang="en-US" sz="2956">
                <a:solidFill>
                  <a:srgbClr val="000000"/>
                </a:solidFill>
                <a:latin typeface="Open Sauce"/>
                <a:ea typeface="Open Sauce"/>
                <a:cs typeface="Open Sauce"/>
                <a:sym typeface="Open Sauce"/>
              </a:rPr>
              <a:t> family members (Carter et al, 2022) . Lots of potential reasons hypothesised for this.</a:t>
            </a:r>
          </a:p>
          <a:p>
            <a:pPr algn="l">
              <a:lnSpc>
                <a:spcPts val="4139"/>
              </a:lnSpc>
            </a:pPr>
            <a:endParaRPr lang="en-US" sz="2956">
              <a:solidFill>
                <a:srgbClr val="000000"/>
              </a:solidFill>
              <a:latin typeface="Open Sauce"/>
              <a:ea typeface="Open Sauce"/>
              <a:cs typeface="Open Sauce"/>
              <a:sym typeface="Open Sauce"/>
            </a:endParaRPr>
          </a:p>
          <a:p>
            <a:pPr marL="638329" lvl="1" indent="-319165" algn="l">
              <a:lnSpc>
                <a:spcPts val="4139"/>
              </a:lnSpc>
              <a:buFont typeface="Arial"/>
              <a:buChar char="•"/>
            </a:pPr>
            <a:r>
              <a:rPr lang="en-US" sz="2956">
                <a:solidFill>
                  <a:srgbClr val="000000"/>
                </a:solidFill>
                <a:latin typeface="Open Sauce"/>
                <a:ea typeface="Open Sauce"/>
                <a:cs typeface="Open Sauce"/>
                <a:sym typeface="Open Sauce"/>
              </a:rPr>
              <a:t>Prevalence in </a:t>
            </a:r>
            <a:r>
              <a:rPr lang="en-US" sz="2956" b="1">
                <a:solidFill>
                  <a:srgbClr val="000000"/>
                </a:solidFill>
                <a:latin typeface="Open Sauce Bold"/>
                <a:ea typeface="Open Sauce Bold"/>
                <a:cs typeface="Open Sauce Bold"/>
                <a:sym typeface="Open Sauce Bold"/>
              </a:rPr>
              <a:t>younger age groups are likely to be underestimated</a:t>
            </a:r>
            <a:r>
              <a:rPr lang="en-US" sz="2956">
                <a:solidFill>
                  <a:srgbClr val="000000"/>
                </a:solidFill>
                <a:latin typeface="Open Sauce"/>
                <a:ea typeface="Open Sauce"/>
                <a:cs typeface="Open Sauce"/>
                <a:sym typeface="Open Sauce"/>
              </a:rPr>
              <a:t> (30-59 years) (given use of registers to identify rates / longer time to diagnosis)</a:t>
            </a:r>
          </a:p>
          <a:p>
            <a:pPr algn="l">
              <a:lnSpc>
                <a:spcPts val="4139"/>
              </a:lnSpc>
            </a:pPr>
            <a:endParaRPr lang="en-US" sz="2956">
              <a:solidFill>
                <a:srgbClr val="000000"/>
              </a:solidFill>
              <a:latin typeface="Open Sauce"/>
              <a:ea typeface="Open Sauce"/>
              <a:cs typeface="Open Sauce"/>
              <a:sym typeface="Open Sauce"/>
            </a:endParaRPr>
          </a:p>
          <a:p>
            <a:pPr marL="638329" lvl="1" indent="-319165" algn="l">
              <a:lnSpc>
                <a:spcPts val="4139"/>
              </a:lnSpc>
              <a:buFont typeface="Arial"/>
              <a:buChar char="•"/>
            </a:pPr>
            <a:r>
              <a:rPr lang="en-US" sz="2956">
                <a:solidFill>
                  <a:srgbClr val="000000"/>
                </a:solidFill>
                <a:latin typeface="Open Sauce"/>
                <a:ea typeface="Open Sauce"/>
                <a:cs typeface="Open Sauce"/>
                <a:sym typeface="Open Sauce"/>
              </a:rPr>
              <a:t>Assuming constant prevalence, the number of people with early-onset dementia in the UK is projected to increase</a:t>
            </a:r>
            <a:r>
              <a:rPr lang="en-US" sz="2956" b="1">
                <a:solidFill>
                  <a:srgbClr val="000000"/>
                </a:solidFill>
                <a:latin typeface="Open Sauce Bold"/>
                <a:ea typeface="Open Sauce Bold"/>
                <a:cs typeface="Open Sauce Bold"/>
                <a:sym typeface="Open Sauce Bold"/>
              </a:rPr>
              <a:t> </a:t>
            </a:r>
            <a:r>
              <a:rPr lang="en-US" sz="2956">
                <a:solidFill>
                  <a:srgbClr val="000000"/>
                </a:solidFill>
                <a:latin typeface="Open Sauce"/>
                <a:ea typeface="Open Sauce"/>
                <a:cs typeface="Open Sauce"/>
                <a:sym typeface="Open Sauce"/>
              </a:rPr>
              <a:t>to 50,401 by 2025 and 50,979 by 2051 – an </a:t>
            </a:r>
            <a:r>
              <a:rPr lang="en-US" sz="2956" b="1">
                <a:solidFill>
                  <a:srgbClr val="000000"/>
                </a:solidFill>
                <a:latin typeface="Open Sauce Bold"/>
                <a:ea typeface="Open Sauce Bold"/>
                <a:cs typeface="Open Sauce Bold"/>
                <a:sym typeface="Open Sauce Bold"/>
              </a:rPr>
              <a:t>increase of 20% over the next 38 years</a:t>
            </a:r>
            <a:r>
              <a:rPr lang="en-US" sz="2956">
                <a:solidFill>
                  <a:srgbClr val="000000"/>
                </a:solidFill>
                <a:latin typeface="Open Sauce"/>
                <a:ea typeface="Open Sauce"/>
                <a:cs typeface="Open Sauce"/>
                <a:sym typeface="Open Sauce"/>
              </a:rPr>
              <a:t> (projected by Prince et al in 2014).</a:t>
            </a:r>
          </a:p>
          <a:p>
            <a:pPr algn="l">
              <a:lnSpc>
                <a:spcPts val="4139"/>
              </a:lnSpc>
            </a:pPr>
            <a:endParaRPr lang="en-US" sz="2956">
              <a:solidFill>
                <a:srgbClr val="000000"/>
              </a:solidFill>
              <a:latin typeface="Open Sauce"/>
              <a:ea typeface="Open Sauce"/>
              <a:cs typeface="Open Sauce"/>
              <a:sym typeface="Open Sauce"/>
            </a:endParaRPr>
          </a:p>
          <a:p>
            <a:pPr marL="638329" lvl="1" indent="-319165" algn="l">
              <a:lnSpc>
                <a:spcPts val="4139"/>
              </a:lnSpc>
              <a:buFont typeface="Arial"/>
              <a:buChar char="•"/>
            </a:pPr>
            <a:r>
              <a:rPr lang="en-US" sz="2956">
                <a:solidFill>
                  <a:srgbClr val="000000"/>
                </a:solidFill>
                <a:latin typeface="Open Sauce"/>
                <a:ea typeface="Open Sauce"/>
                <a:cs typeface="Open Sauce"/>
                <a:sym typeface="Open Sauce"/>
              </a:rPr>
              <a:t>So, whilst rare, YoD is potentially increasing over time, and thus its </a:t>
            </a:r>
            <a:r>
              <a:rPr lang="en-US" sz="2956" b="1">
                <a:solidFill>
                  <a:srgbClr val="000000"/>
                </a:solidFill>
                <a:latin typeface="Open Sauce Bold"/>
                <a:ea typeface="Open Sauce Bold"/>
                <a:cs typeface="Open Sauce Bold"/>
                <a:sym typeface="Open Sauce Bold"/>
              </a:rPr>
              <a:t>important we offer an effective assessment service to identify positive cases.</a:t>
            </a:r>
          </a:p>
          <a:p>
            <a:pPr algn="l">
              <a:lnSpc>
                <a:spcPts val="4139"/>
              </a:lnSpc>
              <a:spcBef>
                <a:spcPct val="0"/>
              </a:spcBef>
            </a:pPr>
            <a:endParaRPr lang="en-US" sz="2956" b="1">
              <a:solidFill>
                <a:srgbClr val="000000"/>
              </a:solidFill>
              <a:latin typeface="Open Sauce Bold"/>
              <a:ea typeface="Open Sauce Bold"/>
              <a:cs typeface="Open Sauce Bold"/>
              <a:sym typeface="Open Sauce Bold"/>
            </a:endParaRPr>
          </a:p>
        </p:txBody>
      </p:sp>
      <p:sp>
        <p:nvSpPr>
          <p:cNvPr id="7" name="Freeform 7"/>
          <p:cNvSpPr/>
          <p:nvPr/>
        </p:nvSpPr>
        <p:spPr>
          <a:xfrm rot="-5400000">
            <a:off x="12470981" y="-3897711"/>
            <a:ext cx="9424796" cy="5478486"/>
          </a:xfrm>
          <a:custGeom>
            <a:avLst/>
            <a:gdLst/>
            <a:ahLst/>
            <a:cxnLst/>
            <a:rect l="l" t="t" r="r" b="b"/>
            <a:pathLst>
              <a:path w="9424796" h="5478486">
                <a:moveTo>
                  <a:pt x="0" y="0"/>
                </a:moveTo>
                <a:lnTo>
                  <a:pt x="9424796" y="0"/>
                </a:lnTo>
                <a:lnTo>
                  <a:pt x="9424796" y="5478486"/>
                </a:lnTo>
                <a:lnTo>
                  <a:pt x="0" y="5478486"/>
                </a:lnTo>
                <a:lnTo>
                  <a:pt x="0" y="0"/>
                </a:lnTo>
                <a:close/>
              </a:path>
            </a:pathLst>
          </a:custGeom>
          <a:blipFill>
            <a:blip r:embed="rId3">
              <a:extLst>
                <a:ext uri="{96DAC541-7B7A-43D3-8B79-37D633B846F1}">
                  <asvg:svgBlip xmlns:asvg="http://schemas.microsoft.com/office/drawing/2016/SVG/main" r:embed="rId4"/>
                </a:ext>
              </a:extLst>
            </a:blip>
            <a:stretch>
              <a:fillRect b="-72660"/>
            </a:stretch>
          </a:blipFill>
        </p:spPr>
        <p:txBody>
          <a:bodyPr/>
          <a:lstStyle/>
          <a:p>
            <a:endParaRPr lang="en-GB"/>
          </a:p>
        </p:txBody>
      </p:sp>
      <p:sp>
        <p:nvSpPr>
          <p:cNvPr id="8" name="Freeform 8"/>
          <p:cNvSpPr/>
          <p:nvPr/>
        </p:nvSpPr>
        <p:spPr>
          <a:xfrm>
            <a:off x="17857245" y="8509837"/>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transition>
    <p:circl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BED"/>
        </a:solidFill>
        <a:effectLst/>
      </p:bgPr>
    </p:bg>
    <p:spTree>
      <p:nvGrpSpPr>
        <p:cNvPr id="1" name=""/>
        <p:cNvGrpSpPr/>
        <p:nvPr/>
      </p:nvGrpSpPr>
      <p:grpSpPr>
        <a:xfrm>
          <a:off x="0" y="0"/>
          <a:ext cx="0" cy="0"/>
          <a:chOff x="0" y="0"/>
          <a:chExt cx="0" cy="0"/>
        </a:xfrm>
      </p:grpSpPr>
      <p:sp>
        <p:nvSpPr>
          <p:cNvPr id="2" name="AutoShape 2"/>
          <p:cNvSpPr/>
          <p:nvPr/>
        </p:nvSpPr>
        <p:spPr>
          <a:xfrm>
            <a:off x="-407073" y="2573792"/>
            <a:ext cx="19102145" cy="0"/>
          </a:xfrm>
          <a:prstGeom prst="line">
            <a:avLst/>
          </a:prstGeom>
          <a:ln w="38100" cap="flat">
            <a:solidFill>
              <a:srgbClr val="3C7F72"/>
            </a:solidFill>
            <a:prstDash val="solid"/>
            <a:headEnd type="none" w="sm" len="sm"/>
            <a:tailEnd type="none" w="sm" len="sm"/>
          </a:ln>
        </p:spPr>
        <p:txBody>
          <a:bodyPr/>
          <a:lstStyle/>
          <a:p>
            <a:endParaRPr lang="en-GB"/>
          </a:p>
        </p:txBody>
      </p:sp>
      <p:grpSp>
        <p:nvGrpSpPr>
          <p:cNvPr id="3" name="Group 3"/>
          <p:cNvGrpSpPr/>
          <p:nvPr/>
        </p:nvGrpSpPr>
        <p:grpSpPr>
          <a:xfrm>
            <a:off x="17531885" y="7964595"/>
            <a:ext cx="1163187" cy="1163187"/>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2382"/>
            </a:solidFill>
          </p:spPr>
          <p:txBody>
            <a:bodyPr/>
            <a:lstStyle/>
            <a:p>
              <a:endParaRPr lang="en-GB"/>
            </a:p>
          </p:txBody>
        </p:sp>
        <p:sp>
          <p:nvSpPr>
            <p:cNvPr id="5" name="TextBox 5"/>
            <p:cNvSpPr txBox="1"/>
            <p:nvPr/>
          </p:nvSpPr>
          <p:spPr>
            <a:xfrm>
              <a:off x="76200" y="57150"/>
              <a:ext cx="660400" cy="679450"/>
            </a:xfrm>
            <a:prstGeom prst="rect">
              <a:avLst/>
            </a:prstGeom>
          </p:spPr>
          <p:txBody>
            <a:bodyPr lIns="50800" tIns="50800" rIns="50800" bIns="50800" rtlCol="0" anchor="ctr"/>
            <a:lstStyle/>
            <a:p>
              <a:pPr algn="ctr">
                <a:lnSpc>
                  <a:spcPts val="2859"/>
                </a:lnSpc>
              </a:pPr>
              <a:endParaRPr/>
            </a:p>
          </p:txBody>
        </p:sp>
      </p:grpSp>
      <p:sp>
        <p:nvSpPr>
          <p:cNvPr id="6" name="Freeform 6"/>
          <p:cNvSpPr/>
          <p:nvPr/>
        </p:nvSpPr>
        <p:spPr>
          <a:xfrm>
            <a:off x="17826045" y="8407175"/>
            <a:ext cx="287434" cy="278027"/>
          </a:xfrm>
          <a:custGeom>
            <a:avLst/>
            <a:gdLst/>
            <a:ahLst/>
            <a:cxnLst/>
            <a:rect l="l" t="t" r="r" b="b"/>
            <a:pathLst>
              <a:path w="287434" h="278027">
                <a:moveTo>
                  <a:pt x="0" y="0"/>
                </a:moveTo>
                <a:lnTo>
                  <a:pt x="287434" y="0"/>
                </a:lnTo>
                <a:lnTo>
                  <a:pt x="287434" y="278027"/>
                </a:lnTo>
                <a:lnTo>
                  <a:pt x="0" y="2780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AutoShape 7"/>
          <p:cNvSpPr/>
          <p:nvPr/>
        </p:nvSpPr>
        <p:spPr>
          <a:xfrm>
            <a:off x="-67674" y="2611892"/>
            <a:ext cx="19102145" cy="0"/>
          </a:xfrm>
          <a:prstGeom prst="line">
            <a:avLst/>
          </a:prstGeom>
          <a:ln w="38100" cap="flat">
            <a:solidFill>
              <a:srgbClr val="662382"/>
            </a:solidFill>
            <a:prstDash val="solid"/>
            <a:headEnd type="none" w="sm" len="sm"/>
            <a:tailEnd type="none" w="sm" len="sm"/>
          </a:ln>
        </p:spPr>
        <p:txBody>
          <a:bodyPr/>
          <a:lstStyle/>
          <a:p>
            <a:endParaRPr lang="en-GB"/>
          </a:p>
        </p:txBody>
      </p:sp>
      <p:graphicFrame>
        <p:nvGraphicFramePr>
          <p:cNvPr id="8" name="Table 8"/>
          <p:cNvGraphicFramePr>
            <a:graphicFrameLocks noGrp="1"/>
          </p:cNvGraphicFramePr>
          <p:nvPr/>
        </p:nvGraphicFramePr>
        <p:xfrm>
          <a:off x="3216925" y="3108134"/>
          <a:ext cx="11854149" cy="6592543"/>
        </p:xfrm>
        <a:graphic>
          <a:graphicData uri="http://schemas.openxmlformats.org/drawingml/2006/table">
            <a:tbl>
              <a:tblPr/>
              <a:tblGrid>
                <a:gridCol w="3759808">
                  <a:extLst>
                    <a:ext uri="{9D8B030D-6E8A-4147-A177-3AD203B41FA5}">
                      <a16:colId xmlns:a16="http://schemas.microsoft.com/office/drawing/2014/main" val="20000"/>
                    </a:ext>
                  </a:extLst>
                </a:gridCol>
                <a:gridCol w="3759808">
                  <a:extLst>
                    <a:ext uri="{9D8B030D-6E8A-4147-A177-3AD203B41FA5}">
                      <a16:colId xmlns:a16="http://schemas.microsoft.com/office/drawing/2014/main" val="20001"/>
                    </a:ext>
                  </a:extLst>
                </a:gridCol>
                <a:gridCol w="4334533">
                  <a:extLst>
                    <a:ext uri="{9D8B030D-6E8A-4147-A177-3AD203B41FA5}">
                      <a16:colId xmlns:a16="http://schemas.microsoft.com/office/drawing/2014/main" val="20002"/>
                    </a:ext>
                  </a:extLst>
                </a:gridCol>
              </a:tblGrid>
              <a:tr h="1772368">
                <a:tc>
                  <a:txBody>
                    <a:bodyPr/>
                    <a:lstStyle/>
                    <a:p>
                      <a:pPr algn="ctr">
                        <a:lnSpc>
                          <a:spcPts val="3499"/>
                        </a:lnSpc>
                        <a:defRPr/>
                      </a:pPr>
                      <a:r>
                        <a:rPr lang="en-US" sz="2499" b="1">
                          <a:solidFill>
                            <a:srgbClr val="000000"/>
                          </a:solidFill>
                          <a:latin typeface="Open Sauce Bold"/>
                          <a:ea typeface="Open Sauce Bold"/>
                          <a:cs typeface="Open Sauce Bold"/>
                          <a:sym typeface="Open Sauce Bold"/>
                        </a:rPr>
                        <a:t>Referral year</a:t>
                      </a:r>
                      <a:endParaRPr lang="en-US" sz="1100"/>
                    </a:p>
                    <a:p>
                      <a:pPr algn="ctr">
                        <a:lnSpc>
                          <a:spcPts val="3499"/>
                        </a:lnSpc>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b="1">
                          <a:solidFill>
                            <a:srgbClr val="000000"/>
                          </a:solidFill>
                          <a:latin typeface="Open Sauce Bold"/>
                          <a:ea typeface="Open Sauce Bold"/>
                          <a:cs typeface="Open Sauce Bold"/>
                          <a:sym typeface="Open Sauce Bold"/>
                        </a:rPr>
                        <a:t>Total annual referrals</a:t>
                      </a:r>
                      <a:endParaRPr lang="en-US" sz="1100"/>
                    </a:p>
                    <a:p>
                      <a:pPr algn="ctr">
                        <a:lnSpc>
                          <a:spcPts val="3499"/>
                        </a:lnSpc>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b="1">
                          <a:solidFill>
                            <a:srgbClr val="000000"/>
                          </a:solidFill>
                          <a:latin typeface="Open Sauce Bold"/>
                          <a:ea typeface="Open Sauce Bold"/>
                          <a:cs typeface="Open Sauce Bold"/>
                          <a:sym typeface="Open Sauce Bold"/>
                        </a:rPr>
                        <a:t>Average waiting times</a:t>
                      </a:r>
                      <a:endParaRPr lang="en-US" sz="1100"/>
                    </a:p>
                    <a:p>
                      <a:pPr algn="ctr">
                        <a:lnSpc>
                          <a:spcPts val="3499"/>
                        </a:lnSpc>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64035">
                <a:tc>
                  <a:txBody>
                    <a:bodyPr/>
                    <a:lstStyle/>
                    <a:p>
                      <a:pPr algn="ctr">
                        <a:lnSpc>
                          <a:spcPts val="3499"/>
                        </a:lnSpc>
                        <a:defRPr/>
                      </a:pPr>
                      <a:r>
                        <a:rPr lang="en-US" sz="2499">
                          <a:solidFill>
                            <a:srgbClr val="000000"/>
                          </a:solidFill>
                          <a:latin typeface="Open Sauce"/>
                          <a:ea typeface="Open Sauce"/>
                          <a:cs typeface="Open Sauce"/>
                          <a:sym typeface="Open Sauce"/>
                        </a:rPr>
                        <a:t>2020</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a:solidFill>
                            <a:srgbClr val="000000"/>
                          </a:solidFill>
                          <a:latin typeface="Open Sauce"/>
                          <a:ea typeface="Open Sauce"/>
                          <a:cs typeface="Open Sauce"/>
                          <a:sym typeface="Open Sauce"/>
                        </a:rPr>
                        <a:t>93</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a:solidFill>
                            <a:srgbClr val="000000"/>
                          </a:solidFill>
                          <a:latin typeface="Open Sauce"/>
                          <a:ea typeface="Open Sauce"/>
                          <a:cs typeface="Open Sauce"/>
                          <a:sym typeface="Open Sauce"/>
                        </a:rPr>
                        <a:t>23 weeks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64035">
                <a:tc>
                  <a:txBody>
                    <a:bodyPr/>
                    <a:lstStyle/>
                    <a:p>
                      <a:pPr algn="ctr">
                        <a:lnSpc>
                          <a:spcPts val="3499"/>
                        </a:lnSpc>
                        <a:defRPr/>
                      </a:pPr>
                      <a:r>
                        <a:rPr lang="en-US" sz="2499">
                          <a:solidFill>
                            <a:srgbClr val="000000"/>
                          </a:solidFill>
                          <a:latin typeface="Open Sauce"/>
                          <a:ea typeface="Open Sauce"/>
                          <a:cs typeface="Open Sauce"/>
                          <a:sym typeface="Open Sauce"/>
                        </a:rPr>
                        <a:t>2021</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a:solidFill>
                            <a:srgbClr val="000000"/>
                          </a:solidFill>
                          <a:latin typeface="Open Sauce"/>
                          <a:ea typeface="Open Sauce"/>
                          <a:cs typeface="Open Sauce"/>
                          <a:sym typeface="Open Sauce"/>
                        </a:rPr>
                        <a:t>109</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a:solidFill>
                            <a:srgbClr val="000000"/>
                          </a:solidFill>
                          <a:latin typeface="Open Sauce"/>
                          <a:ea typeface="Open Sauce"/>
                          <a:cs typeface="Open Sauce"/>
                          <a:sym typeface="Open Sauce"/>
                        </a:rPr>
                        <a:t>19 weeks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64035">
                <a:tc>
                  <a:txBody>
                    <a:bodyPr/>
                    <a:lstStyle/>
                    <a:p>
                      <a:pPr algn="ctr">
                        <a:lnSpc>
                          <a:spcPts val="3499"/>
                        </a:lnSpc>
                        <a:defRPr/>
                      </a:pPr>
                      <a:r>
                        <a:rPr lang="en-US" sz="2499">
                          <a:solidFill>
                            <a:srgbClr val="000000"/>
                          </a:solidFill>
                          <a:latin typeface="Open Sauce"/>
                          <a:ea typeface="Open Sauce"/>
                          <a:cs typeface="Open Sauce"/>
                          <a:sym typeface="Open Sauce"/>
                        </a:rPr>
                        <a:t>2022</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a:solidFill>
                            <a:srgbClr val="000000"/>
                          </a:solidFill>
                          <a:latin typeface="Open Sauce"/>
                          <a:ea typeface="Open Sauce"/>
                          <a:cs typeface="Open Sauce"/>
                          <a:sym typeface="Open Sauce"/>
                        </a:rPr>
                        <a:t>90</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a:solidFill>
                            <a:srgbClr val="000000"/>
                          </a:solidFill>
                          <a:latin typeface="Open Sauce"/>
                          <a:ea typeface="Open Sauce"/>
                          <a:cs typeface="Open Sauce"/>
                          <a:sym typeface="Open Sauce"/>
                        </a:rPr>
                        <a:t>19 weeks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64035">
                <a:tc>
                  <a:txBody>
                    <a:bodyPr/>
                    <a:lstStyle/>
                    <a:p>
                      <a:pPr algn="ctr">
                        <a:lnSpc>
                          <a:spcPts val="3499"/>
                        </a:lnSpc>
                        <a:defRPr/>
                      </a:pPr>
                      <a:r>
                        <a:rPr lang="en-US" sz="2499">
                          <a:solidFill>
                            <a:srgbClr val="000000"/>
                          </a:solidFill>
                          <a:latin typeface="Open Sauce"/>
                          <a:ea typeface="Open Sauce"/>
                          <a:cs typeface="Open Sauce"/>
                          <a:sym typeface="Open Sauce"/>
                        </a:rPr>
                        <a:t>2023</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a:solidFill>
                            <a:srgbClr val="000000"/>
                          </a:solidFill>
                          <a:latin typeface="Open Sauce"/>
                          <a:ea typeface="Open Sauce"/>
                          <a:cs typeface="Open Sauce"/>
                          <a:sym typeface="Open Sauce"/>
                        </a:rPr>
                        <a:t>123</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a:solidFill>
                            <a:srgbClr val="000000"/>
                          </a:solidFill>
                          <a:latin typeface="Open Sauce"/>
                          <a:ea typeface="Open Sauce"/>
                          <a:cs typeface="Open Sauce"/>
                          <a:sym typeface="Open Sauce"/>
                        </a:rPr>
                        <a:t>21 weeks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964035">
                <a:tc>
                  <a:txBody>
                    <a:bodyPr/>
                    <a:lstStyle/>
                    <a:p>
                      <a:pPr algn="ctr">
                        <a:lnSpc>
                          <a:spcPts val="3499"/>
                        </a:lnSpc>
                        <a:defRPr/>
                      </a:pPr>
                      <a:r>
                        <a:rPr lang="en-US" sz="2499">
                          <a:solidFill>
                            <a:srgbClr val="000000"/>
                          </a:solidFill>
                          <a:latin typeface="Open Sauce"/>
                          <a:ea typeface="Open Sauce"/>
                          <a:cs typeface="Open Sauce"/>
                          <a:sym typeface="Open Sauce"/>
                        </a:rPr>
                        <a:t>2024</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a:solidFill>
                            <a:srgbClr val="000000"/>
                          </a:solidFill>
                          <a:latin typeface="Open Sauce"/>
                          <a:ea typeface="Open Sauce"/>
                          <a:cs typeface="Open Sauce"/>
                          <a:sym typeface="Open Sauce"/>
                        </a:rPr>
                        <a:t>115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499"/>
                        </a:lnSpc>
                        <a:defRPr/>
                      </a:pPr>
                      <a:r>
                        <a:rPr lang="en-US" sz="2499">
                          <a:solidFill>
                            <a:srgbClr val="000000"/>
                          </a:solidFill>
                          <a:latin typeface="Open Sauce"/>
                          <a:ea typeface="Open Sauce"/>
                          <a:cs typeface="Open Sauce"/>
                          <a:sym typeface="Open Sauce"/>
                        </a:rPr>
                        <a:t>28 weeks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9" name="TextBox 9"/>
          <p:cNvSpPr txBox="1"/>
          <p:nvPr/>
        </p:nvSpPr>
        <p:spPr>
          <a:xfrm>
            <a:off x="3636835" y="716417"/>
            <a:ext cx="11014331" cy="1628775"/>
          </a:xfrm>
          <a:prstGeom prst="rect">
            <a:avLst/>
          </a:prstGeom>
        </p:spPr>
        <p:txBody>
          <a:bodyPr lIns="0" tIns="0" rIns="0" bIns="0" rtlCol="0" anchor="t">
            <a:spAutoFit/>
          </a:bodyPr>
          <a:lstStyle/>
          <a:p>
            <a:pPr marL="0" lvl="0" indent="0" algn="ctr">
              <a:lnSpc>
                <a:spcPts val="6000"/>
              </a:lnSpc>
              <a:spcBef>
                <a:spcPct val="0"/>
              </a:spcBef>
            </a:pPr>
            <a:r>
              <a:rPr lang="en-US" sz="5000" b="1">
                <a:solidFill>
                  <a:srgbClr val="662382"/>
                </a:solidFill>
                <a:latin typeface="Arial MT Pro Bold"/>
                <a:ea typeface="Arial MT Pro Bold"/>
                <a:cs typeface="Arial MT Pro Bold"/>
                <a:sym typeface="Arial MT Pro Bold"/>
              </a:rPr>
              <a:t>Referral numbers and waiting times-Neuropsychology</a:t>
            </a:r>
          </a:p>
        </p:txBody>
      </p:sp>
    </p:spTree>
  </p:cSld>
  <p:clrMapOvr>
    <a:masterClrMapping/>
  </p:clrMapOvr>
  <p:transition>
    <p:circl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3501</Words>
  <Application>Microsoft Office PowerPoint</Application>
  <PresentationFormat>Custom</PresentationFormat>
  <Paragraphs>501</Paragraphs>
  <Slides>36</Slides>
  <Notes>36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 MT Pro Bold</vt:lpstr>
      <vt:lpstr>Arial</vt:lpstr>
      <vt:lpstr>Calibri</vt:lpstr>
      <vt:lpstr>Arial MT Pro</vt:lpstr>
      <vt:lpstr>Open Sauce Bold</vt:lpstr>
      <vt:lpstr>Open Sauce</vt:lpstr>
      <vt:lpstr>Open Sauce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Neuropsychiatry Conference -  YoD Pathway</dc:title>
  <dc:creator>Connor Watkins (RLY) NSCHT</dc:creator>
  <cp:lastModifiedBy>Linda Podmore (RLY) NSCHT</cp:lastModifiedBy>
  <cp:revision>2</cp:revision>
  <dcterms:created xsi:type="dcterms:W3CDTF">2006-08-16T00:00:00Z</dcterms:created>
  <dcterms:modified xsi:type="dcterms:W3CDTF">2025-11-19T17:13:45Z</dcterms:modified>
  <dc:identifier>DAG0dsMO-Jg</dc:identifier>
</cp:coreProperties>
</file>