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1"/>
  </p:sldMasterIdLst>
  <p:sldIdLst>
    <p:sldId id="256" r:id="rId2"/>
    <p:sldId id="303" r:id="rId3"/>
    <p:sldId id="277" r:id="rId4"/>
    <p:sldId id="279" r:id="rId5"/>
    <p:sldId id="294" r:id="rId6"/>
    <p:sldId id="278" r:id="rId7"/>
    <p:sldId id="280" r:id="rId8"/>
    <p:sldId id="281" r:id="rId9"/>
    <p:sldId id="289" r:id="rId10"/>
    <p:sldId id="300" r:id="rId11"/>
    <p:sldId id="301" r:id="rId12"/>
    <p:sldId id="276" r:id="rId13"/>
    <p:sldId id="270" r:id="rId14"/>
    <p:sldId id="271" r:id="rId15"/>
    <p:sldId id="259" r:id="rId16"/>
    <p:sldId id="290" r:id="rId17"/>
    <p:sldId id="283" r:id="rId18"/>
    <p:sldId id="284" r:id="rId19"/>
    <p:sldId id="285" r:id="rId20"/>
    <p:sldId id="288" r:id="rId21"/>
    <p:sldId id="286" r:id="rId22"/>
    <p:sldId id="287" r:id="rId23"/>
    <p:sldId id="267" r:id="rId24"/>
    <p:sldId id="292" r:id="rId25"/>
    <p:sldId id="291" r:id="rId26"/>
    <p:sldId id="302" r:id="rId27"/>
    <p:sldId id="293" r:id="rId28"/>
    <p:sldId id="295" r:id="rId29"/>
    <p:sldId id="299" r:id="rId30"/>
    <p:sldId id="298" r:id="rId31"/>
    <p:sldId id="296" r:id="rId32"/>
    <p:sldId id="257" r:id="rId33"/>
    <p:sldId id="282" r:id="rId34"/>
    <p:sldId id="264" r:id="rId35"/>
    <p:sldId id="265" r:id="rId36"/>
    <p:sldId id="266" r:id="rId37"/>
    <p:sldId id="269" r:id="rId38"/>
    <p:sldId id="260" r:id="rId39"/>
    <p:sldId id="262" r:id="rId40"/>
    <p:sldId id="263"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202CAC6-1452-4703-9F0A-34437EBB008A}" v="94" dt="2025-11-19T15:59:55.9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63" d="100"/>
          <a:sy n="63" d="100"/>
        </p:scale>
        <p:origin x="804" y="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uce Moore" userId="a7d8b2e7078e4392" providerId="LiveId" clId="{D75E1D88-5521-4249-85B9-9C842337163F}"/>
    <pc:docChg chg="undo custSel addSld delSld modSld sldOrd">
      <pc:chgData name="Bruce Moore" userId="a7d8b2e7078e4392" providerId="LiveId" clId="{D75E1D88-5521-4249-85B9-9C842337163F}" dt="2025-11-19T16:00:01.834" v="5487" actId="47"/>
      <pc:docMkLst>
        <pc:docMk/>
      </pc:docMkLst>
      <pc:sldChg chg="addSp modSp mod">
        <pc:chgData name="Bruce Moore" userId="a7d8b2e7078e4392" providerId="LiveId" clId="{D75E1D88-5521-4249-85B9-9C842337163F}" dt="2025-11-13T13:43:42.102" v="4428" actId="14100"/>
        <pc:sldMkLst>
          <pc:docMk/>
          <pc:sldMk cId="195618461" sldId="256"/>
        </pc:sldMkLst>
        <pc:spChg chg="mod">
          <ac:chgData name="Bruce Moore" userId="a7d8b2e7078e4392" providerId="LiveId" clId="{D75E1D88-5521-4249-85B9-9C842337163F}" dt="2025-11-13T13:43:33.242" v="4426" actId="14100"/>
          <ac:spMkLst>
            <pc:docMk/>
            <pc:sldMk cId="195618461" sldId="256"/>
            <ac:spMk id="2" creationId="{00000000-0000-0000-0000-000000000000}"/>
          </ac:spMkLst>
        </pc:spChg>
        <pc:spChg chg="mod">
          <ac:chgData name="Bruce Moore" userId="a7d8b2e7078e4392" providerId="LiveId" clId="{D75E1D88-5521-4249-85B9-9C842337163F}" dt="2025-11-13T13:43:17.177" v="4425" actId="14100"/>
          <ac:spMkLst>
            <pc:docMk/>
            <pc:sldMk cId="195618461" sldId="256"/>
            <ac:spMk id="3" creationId="{00000000-0000-0000-0000-000000000000}"/>
          </ac:spMkLst>
        </pc:spChg>
        <pc:picChg chg="add mod">
          <ac:chgData name="Bruce Moore" userId="a7d8b2e7078e4392" providerId="LiveId" clId="{D75E1D88-5521-4249-85B9-9C842337163F}" dt="2025-11-13T13:43:42.102" v="4428" actId="14100"/>
          <ac:picMkLst>
            <pc:docMk/>
            <pc:sldMk cId="195618461" sldId="256"/>
            <ac:picMk id="7170" creationId="{F5419426-F031-4BEB-3C7B-B3B88129C815}"/>
          </ac:picMkLst>
        </pc:picChg>
      </pc:sldChg>
      <pc:sldChg chg="modSp mod ord">
        <pc:chgData name="Bruce Moore" userId="a7d8b2e7078e4392" providerId="LiveId" clId="{D75E1D88-5521-4249-85B9-9C842337163F}" dt="2025-11-13T13:58:02.745" v="4682" actId="20577"/>
        <pc:sldMkLst>
          <pc:docMk/>
          <pc:sldMk cId="1720956938" sldId="257"/>
        </pc:sldMkLst>
        <pc:spChg chg="mod">
          <ac:chgData name="Bruce Moore" userId="a7d8b2e7078e4392" providerId="LiveId" clId="{D75E1D88-5521-4249-85B9-9C842337163F}" dt="2025-11-12T15:57:44.957" v="2255" actId="20577"/>
          <ac:spMkLst>
            <pc:docMk/>
            <pc:sldMk cId="1720956938" sldId="257"/>
            <ac:spMk id="2" creationId="{00000000-0000-0000-0000-000000000000}"/>
          </ac:spMkLst>
        </pc:spChg>
        <pc:spChg chg="mod">
          <ac:chgData name="Bruce Moore" userId="a7d8b2e7078e4392" providerId="LiveId" clId="{D75E1D88-5521-4249-85B9-9C842337163F}" dt="2025-11-13T13:58:02.745" v="4682" actId="20577"/>
          <ac:spMkLst>
            <pc:docMk/>
            <pc:sldMk cId="1720956938" sldId="257"/>
            <ac:spMk id="3" creationId="{00000000-0000-0000-0000-000000000000}"/>
          </ac:spMkLst>
        </pc:spChg>
      </pc:sldChg>
      <pc:sldChg chg="modSp mod">
        <pc:chgData name="Bruce Moore" userId="a7d8b2e7078e4392" providerId="LiveId" clId="{D75E1D88-5521-4249-85B9-9C842337163F}" dt="2025-11-13T13:47:38.761" v="4474" actId="20577"/>
        <pc:sldMkLst>
          <pc:docMk/>
          <pc:sldMk cId="4197536107" sldId="259"/>
        </pc:sldMkLst>
        <pc:spChg chg="mod">
          <ac:chgData name="Bruce Moore" userId="a7d8b2e7078e4392" providerId="LiveId" clId="{D75E1D88-5521-4249-85B9-9C842337163F}" dt="2025-11-13T13:47:38.761" v="4474" actId="20577"/>
          <ac:spMkLst>
            <pc:docMk/>
            <pc:sldMk cId="4197536107" sldId="259"/>
            <ac:spMk id="3" creationId="{00000000-0000-0000-0000-000000000000}"/>
          </ac:spMkLst>
        </pc:spChg>
      </pc:sldChg>
      <pc:sldChg chg="ord">
        <pc:chgData name="Bruce Moore" userId="a7d8b2e7078e4392" providerId="LiveId" clId="{D75E1D88-5521-4249-85B9-9C842337163F}" dt="2025-11-12T14:37:38.091" v="1092"/>
        <pc:sldMkLst>
          <pc:docMk/>
          <pc:sldMk cId="3512839464" sldId="260"/>
        </pc:sldMkLst>
      </pc:sldChg>
      <pc:sldChg chg="modSp mod ord">
        <pc:chgData name="Bruce Moore" userId="a7d8b2e7078e4392" providerId="LiveId" clId="{D75E1D88-5521-4249-85B9-9C842337163F}" dt="2025-11-12T15:46:58.915" v="2049"/>
        <pc:sldMkLst>
          <pc:docMk/>
          <pc:sldMk cId="220994478" sldId="262"/>
        </pc:sldMkLst>
        <pc:spChg chg="mod">
          <ac:chgData name="Bruce Moore" userId="a7d8b2e7078e4392" providerId="LiveId" clId="{D75E1D88-5521-4249-85B9-9C842337163F}" dt="2025-11-10T14:18:21.774" v="36" actId="20577"/>
          <ac:spMkLst>
            <pc:docMk/>
            <pc:sldMk cId="220994478" sldId="262"/>
            <ac:spMk id="3" creationId="{00000000-0000-0000-0000-000000000000}"/>
          </ac:spMkLst>
        </pc:spChg>
      </pc:sldChg>
      <pc:sldChg chg="ord">
        <pc:chgData name="Bruce Moore" userId="a7d8b2e7078e4392" providerId="LiveId" clId="{D75E1D88-5521-4249-85B9-9C842337163F}" dt="2025-11-12T15:48:11.500" v="2051"/>
        <pc:sldMkLst>
          <pc:docMk/>
          <pc:sldMk cId="779014682" sldId="263"/>
        </pc:sldMkLst>
      </pc:sldChg>
      <pc:sldChg chg="modSp mod ord">
        <pc:chgData name="Bruce Moore" userId="a7d8b2e7078e4392" providerId="LiveId" clId="{D75E1D88-5521-4249-85B9-9C842337163F}" dt="2025-11-13T10:57:49.638" v="3423"/>
        <pc:sldMkLst>
          <pc:docMk/>
          <pc:sldMk cId="2595841601" sldId="267"/>
        </pc:sldMkLst>
        <pc:spChg chg="mod">
          <ac:chgData name="Bruce Moore" userId="a7d8b2e7078e4392" providerId="LiveId" clId="{D75E1D88-5521-4249-85B9-9C842337163F}" dt="2025-11-13T10:38:16.530" v="2794" actId="313"/>
          <ac:spMkLst>
            <pc:docMk/>
            <pc:sldMk cId="2595841601" sldId="267"/>
            <ac:spMk id="3" creationId="{00000000-0000-0000-0000-000000000000}"/>
          </ac:spMkLst>
        </pc:spChg>
      </pc:sldChg>
      <pc:sldChg chg="modSp mod">
        <pc:chgData name="Bruce Moore" userId="a7d8b2e7078e4392" providerId="LiveId" clId="{D75E1D88-5521-4249-85B9-9C842337163F}" dt="2025-11-13T13:58:36.392" v="4693" actId="20577"/>
        <pc:sldMkLst>
          <pc:docMk/>
          <pc:sldMk cId="2349604548" sldId="270"/>
        </pc:sldMkLst>
        <pc:spChg chg="mod">
          <ac:chgData name="Bruce Moore" userId="a7d8b2e7078e4392" providerId="LiveId" clId="{D75E1D88-5521-4249-85B9-9C842337163F}" dt="2025-11-10T15:46:06.056" v="682" actId="20577"/>
          <ac:spMkLst>
            <pc:docMk/>
            <pc:sldMk cId="2349604548" sldId="270"/>
            <ac:spMk id="2" creationId="{00000000-0000-0000-0000-000000000000}"/>
          </ac:spMkLst>
        </pc:spChg>
        <pc:spChg chg="mod">
          <ac:chgData name="Bruce Moore" userId="a7d8b2e7078e4392" providerId="LiveId" clId="{D75E1D88-5521-4249-85B9-9C842337163F}" dt="2025-11-13T13:58:36.392" v="4693" actId="20577"/>
          <ac:spMkLst>
            <pc:docMk/>
            <pc:sldMk cId="2349604548" sldId="270"/>
            <ac:spMk id="3" creationId="{00000000-0000-0000-0000-000000000000}"/>
          </ac:spMkLst>
        </pc:spChg>
      </pc:sldChg>
      <pc:sldChg chg="modSp mod">
        <pc:chgData name="Bruce Moore" userId="a7d8b2e7078e4392" providerId="LiveId" clId="{D75E1D88-5521-4249-85B9-9C842337163F}" dt="2025-11-13T13:46:17.918" v="4432" actId="255"/>
        <pc:sldMkLst>
          <pc:docMk/>
          <pc:sldMk cId="1012286432" sldId="271"/>
        </pc:sldMkLst>
        <pc:spChg chg="mod">
          <ac:chgData name="Bruce Moore" userId="a7d8b2e7078e4392" providerId="LiveId" clId="{D75E1D88-5521-4249-85B9-9C842337163F}" dt="2025-11-13T13:46:17.918" v="4432" actId="255"/>
          <ac:spMkLst>
            <pc:docMk/>
            <pc:sldMk cId="1012286432" sldId="271"/>
            <ac:spMk id="3" creationId="{00000000-0000-0000-0000-000000000000}"/>
          </ac:spMkLst>
        </pc:spChg>
      </pc:sldChg>
      <pc:sldChg chg="addSp delSp modSp new mod setBg">
        <pc:chgData name="Bruce Moore" userId="a7d8b2e7078e4392" providerId="LiveId" clId="{D75E1D88-5521-4249-85B9-9C842337163F}" dt="2025-11-12T13:01:56.782" v="1090" actId="26606"/>
        <pc:sldMkLst>
          <pc:docMk/>
          <pc:sldMk cId="3951384769" sldId="276"/>
        </pc:sldMkLst>
        <pc:spChg chg="mod">
          <ac:chgData name="Bruce Moore" userId="a7d8b2e7078e4392" providerId="LiveId" clId="{D75E1D88-5521-4249-85B9-9C842337163F}" dt="2025-11-12T13:01:56.782" v="1090" actId="26606"/>
          <ac:spMkLst>
            <pc:docMk/>
            <pc:sldMk cId="3951384769" sldId="276"/>
            <ac:spMk id="2" creationId="{66CD4E45-1287-AC6B-FC1B-2DF0187B8E2C}"/>
          </ac:spMkLst>
        </pc:spChg>
        <pc:spChg chg="add del mod">
          <ac:chgData name="Bruce Moore" userId="a7d8b2e7078e4392" providerId="LiveId" clId="{D75E1D88-5521-4249-85B9-9C842337163F}" dt="2025-11-12T13:01:56.782" v="1090" actId="26606"/>
          <ac:spMkLst>
            <pc:docMk/>
            <pc:sldMk cId="3951384769" sldId="276"/>
            <ac:spMk id="3" creationId="{32759A9A-04EA-9510-1A52-1C0ED007114B}"/>
          </ac:spMkLst>
        </pc:spChg>
      </pc:sldChg>
      <pc:sldChg chg="addSp delSp modSp new mod">
        <pc:chgData name="Bruce Moore" userId="a7d8b2e7078e4392" providerId="LiveId" clId="{D75E1D88-5521-4249-85B9-9C842337163F}" dt="2025-11-12T12:11:21.823" v="913" actId="20577"/>
        <pc:sldMkLst>
          <pc:docMk/>
          <pc:sldMk cId="3141287322" sldId="277"/>
        </pc:sldMkLst>
        <pc:spChg chg="mod">
          <ac:chgData name="Bruce Moore" userId="a7d8b2e7078e4392" providerId="LiveId" clId="{D75E1D88-5521-4249-85B9-9C842337163F}" dt="2025-11-12T12:11:21.823" v="913" actId="20577"/>
          <ac:spMkLst>
            <pc:docMk/>
            <pc:sldMk cId="3141287322" sldId="277"/>
            <ac:spMk id="2" creationId="{4F5E3A8D-AED4-FA40-5965-479EBE982FB3}"/>
          </ac:spMkLst>
        </pc:spChg>
        <pc:picChg chg="add mod">
          <ac:chgData name="Bruce Moore" userId="a7d8b2e7078e4392" providerId="LiveId" clId="{D75E1D88-5521-4249-85B9-9C842337163F}" dt="2025-11-12T12:10:35.273" v="875"/>
          <ac:picMkLst>
            <pc:docMk/>
            <pc:sldMk cId="3141287322" sldId="277"/>
            <ac:picMk id="1026" creationId="{CE807EC3-042C-E299-E8CF-B53131EA9ADF}"/>
          </ac:picMkLst>
        </pc:picChg>
      </pc:sldChg>
      <pc:sldChg chg="addSp delSp modSp new mod ord">
        <pc:chgData name="Bruce Moore" userId="a7d8b2e7078e4392" providerId="LiveId" clId="{D75E1D88-5521-4249-85B9-9C842337163F}" dt="2025-11-19T14:17:12.690" v="4722" actId="20577"/>
        <pc:sldMkLst>
          <pc:docMk/>
          <pc:sldMk cId="1149341180" sldId="278"/>
        </pc:sldMkLst>
        <pc:spChg chg="mod">
          <ac:chgData name="Bruce Moore" userId="a7d8b2e7078e4392" providerId="LiveId" clId="{D75E1D88-5521-4249-85B9-9C842337163F}" dt="2025-11-19T14:17:12.690" v="4722" actId="20577"/>
          <ac:spMkLst>
            <pc:docMk/>
            <pc:sldMk cId="1149341180" sldId="278"/>
            <ac:spMk id="2" creationId="{9B9D993B-60F9-58D5-0DF4-E810A9BE6779}"/>
          </ac:spMkLst>
        </pc:spChg>
        <pc:picChg chg="add mod">
          <ac:chgData name="Bruce Moore" userId="a7d8b2e7078e4392" providerId="LiveId" clId="{D75E1D88-5521-4249-85B9-9C842337163F}" dt="2025-11-13T11:20:02.113" v="3801" actId="14100"/>
          <ac:picMkLst>
            <pc:docMk/>
            <pc:sldMk cId="1149341180" sldId="278"/>
            <ac:picMk id="2050" creationId="{F08753A4-1B25-5E54-1024-E97DF5642DDF}"/>
          </ac:picMkLst>
        </pc:picChg>
      </pc:sldChg>
      <pc:sldChg chg="addSp delSp modSp new">
        <pc:chgData name="Bruce Moore" userId="a7d8b2e7078e4392" providerId="LiveId" clId="{D75E1D88-5521-4249-85B9-9C842337163F}" dt="2025-11-12T12:16:38.284" v="929" actId="14100"/>
        <pc:sldMkLst>
          <pc:docMk/>
          <pc:sldMk cId="2535705710" sldId="279"/>
        </pc:sldMkLst>
        <pc:picChg chg="add mod">
          <ac:chgData name="Bruce Moore" userId="a7d8b2e7078e4392" providerId="LiveId" clId="{D75E1D88-5521-4249-85B9-9C842337163F}" dt="2025-11-12T12:16:38.284" v="929" actId="14100"/>
          <ac:picMkLst>
            <pc:docMk/>
            <pc:sldMk cId="2535705710" sldId="279"/>
            <ac:picMk id="3074" creationId="{269B0BA1-28FF-E516-C922-67F08FD406A3}"/>
          </ac:picMkLst>
        </pc:picChg>
      </pc:sldChg>
      <pc:sldChg chg="addSp delSp modSp new mod">
        <pc:chgData name="Bruce Moore" userId="a7d8b2e7078e4392" providerId="LiveId" clId="{D75E1D88-5521-4249-85B9-9C842337163F}" dt="2025-11-12T12:50:32.749" v="1042" actId="20577"/>
        <pc:sldMkLst>
          <pc:docMk/>
          <pc:sldMk cId="2596798082" sldId="280"/>
        </pc:sldMkLst>
        <pc:spChg chg="mod">
          <ac:chgData name="Bruce Moore" userId="a7d8b2e7078e4392" providerId="LiveId" clId="{D75E1D88-5521-4249-85B9-9C842337163F}" dt="2025-11-12T12:50:32.749" v="1042" actId="20577"/>
          <ac:spMkLst>
            <pc:docMk/>
            <pc:sldMk cId="2596798082" sldId="280"/>
            <ac:spMk id="2" creationId="{61A5DBDB-3A42-8F43-EB0A-8ACC98B0D490}"/>
          </ac:spMkLst>
        </pc:spChg>
        <pc:picChg chg="add mod">
          <ac:chgData name="Bruce Moore" userId="a7d8b2e7078e4392" providerId="LiveId" clId="{D75E1D88-5521-4249-85B9-9C842337163F}" dt="2025-11-12T12:21:32.754" v="933" actId="14100"/>
          <ac:picMkLst>
            <pc:docMk/>
            <pc:sldMk cId="2596798082" sldId="280"/>
            <ac:picMk id="4098" creationId="{07856820-1C75-B7F0-EDB2-D304818A5354}"/>
          </ac:picMkLst>
        </pc:picChg>
      </pc:sldChg>
      <pc:sldChg chg="addSp delSp modSp new mod">
        <pc:chgData name="Bruce Moore" userId="a7d8b2e7078e4392" providerId="LiveId" clId="{D75E1D88-5521-4249-85B9-9C842337163F}" dt="2025-11-12T13:00:02.944" v="1085" actId="14100"/>
        <pc:sldMkLst>
          <pc:docMk/>
          <pc:sldMk cId="3958729817" sldId="281"/>
        </pc:sldMkLst>
        <pc:spChg chg="mod">
          <ac:chgData name="Bruce Moore" userId="a7d8b2e7078e4392" providerId="LiveId" clId="{D75E1D88-5521-4249-85B9-9C842337163F}" dt="2025-11-12T12:59:38.064" v="1081" actId="20577"/>
          <ac:spMkLst>
            <pc:docMk/>
            <pc:sldMk cId="3958729817" sldId="281"/>
            <ac:spMk id="2" creationId="{C7BB1CF7-EAE1-B524-3EC8-ADE3D648C479}"/>
          </ac:spMkLst>
        </pc:spChg>
        <pc:picChg chg="add mod">
          <ac:chgData name="Bruce Moore" userId="a7d8b2e7078e4392" providerId="LiveId" clId="{D75E1D88-5521-4249-85B9-9C842337163F}" dt="2025-11-12T13:00:02.944" v="1085" actId="14100"/>
          <ac:picMkLst>
            <pc:docMk/>
            <pc:sldMk cId="3958729817" sldId="281"/>
            <ac:picMk id="5122" creationId="{B3AA5685-0235-8BFE-2042-69EE1FA17C9A}"/>
          </ac:picMkLst>
        </pc:picChg>
      </pc:sldChg>
      <pc:sldChg chg="modSp new mod ord">
        <pc:chgData name="Bruce Moore" userId="a7d8b2e7078e4392" providerId="LiveId" clId="{D75E1D88-5521-4249-85B9-9C842337163F}" dt="2025-11-13T13:57:09.020" v="4625"/>
        <pc:sldMkLst>
          <pc:docMk/>
          <pc:sldMk cId="971107302" sldId="282"/>
        </pc:sldMkLst>
        <pc:spChg chg="mod">
          <ac:chgData name="Bruce Moore" userId="a7d8b2e7078e4392" providerId="LiveId" clId="{D75E1D88-5521-4249-85B9-9C842337163F}" dt="2025-11-12T14:39:41.101" v="1150" actId="14100"/>
          <ac:spMkLst>
            <pc:docMk/>
            <pc:sldMk cId="971107302" sldId="282"/>
            <ac:spMk id="3" creationId="{8ED95E05-110E-87E8-0E7A-2BB410CA98B2}"/>
          </ac:spMkLst>
        </pc:spChg>
      </pc:sldChg>
      <pc:sldChg chg="modSp new mod">
        <pc:chgData name="Bruce Moore" userId="a7d8b2e7078e4392" providerId="LiveId" clId="{D75E1D88-5521-4249-85B9-9C842337163F}" dt="2025-11-13T10:33:25.196" v="2653" actId="20577"/>
        <pc:sldMkLst>
          <pc:docMk/>
          <pc:sldMk cId="4184940894" sldId="283"/>
        </pc:sldMkLst>
        <pc:spChg chg="mod">
          <ac:chgData name="Bruce Moore" userId="a7d8b2e7078e4392" providerId="LiveId" clId="{D75E1D88-5521-4249-85B9-9C842337163F}" dt="2025-11-13T10:33:25.196" v="2653" actId="20577"/>
          <ac:spMkLst>
            <pc:docMk/>
            <pc:sldMk cId="4184940894" sldId="283"/>
            <ac:spMk id="2" creationId="{BFC8C21E-199A-2D15-F049-56B4ACA68BEA}"/>
          </ac:spMkLst>
        </pc:spChg>
        <pc:spChg chg="mod">
          <ac:chgData name="Bruce Moore" userId="a7d8b2e7078e4392" providerId="LiveId" clId="{D75E1D88-5521-4249-85B9-9C842337163F}" dt="2025-11-12T14:55:57.051" v="1283" actId="5793"/>
          <ac:spMkLst>
            <pc:docMk/>
            <pc:sldMk cId="4184940894" sldId="283"/>
            <ac:spMk id="3" creationId="{4CA51E10-CB46-F451-18BF-97855C10E18C}"/>
          </ac:spMkLst>
        </pc:spChg>
      </pc:sldChg>
      <pc:sldChg chg="modSp new mod">
        <pc:chgData name="Bruce Moore" userId="a7d8b2e7078e4392" providerId="LiveId" clId="{D75E1D88-5521-4249-85B9-9C842337163F}" dt="2025-11-13T13:49:41.029" v="4504" actId="5793"/>
        <pc:sldMkLst>
          <pc:docMk/>
          <pc:sldMk cId="1556556990" sldId="284"/>
        </pc:sldMkLst>
        <pc:spChg chg="mod">
          <ac:chgData name="Bruce Moore" userId="a7d8b2e7078e4392" providerId="LiveId" clId="{D75E1D88-5521-4249-85B9-9C842337163F}" dt="2025-11-12T14:59:51.196" v="1394" actId="113"/>
          <ac:spMkLst>
            <pc:docMk/>
            <pc:sldMk cId="1556556990" sldId="284"/>
            <ac:spMk id="2" creationId="{5A93CB95-A807-00E8-98A7-57F3DF20490B}"/>
          </ac:spMkLst>
        </pc:spChg>
        <pc:spChg chg="mod">
          <ac:chgData name="Bruce Moore" userId="a7d8b2e7078e4392" providerId="LiveId" clId="{D75E1D88-5521-4249-85B9-9C842337163F}" dt="2025-11-13T13:49:41.029" v="4504" actId="5793"/>
          <ac:spMkLst>
            <pc:docMk/>
            <pc:sldMk cId="1556556990" sldId="284"/>
            <ac:spMk id="3" creationId="{72F99404-D942-A309-7B59-A42652E947A5}"/>
          </ac:spMkLst>
        </pc:spChg>
      </pc:sldChg>
      <pc:sldChg chg="modSp new mod">
        <pc:chgData name="Bruce Moore" userId="a7d8b2e7078e4392" providerId="LiveId" clId="{D75E1D88-5521-4249-85B9-9C842337163F}" dt="2025-11-19T15:40:01.875" v="5129" actId="20577"/>
        <pc:sldMkLst>
          <pc:docMk/>
          <pc:sldMk cId="2544252250" sldId="285"/>
        </pc:sldMkLst>
        <pc:spChg chg="mod">
          <ac:chgData name="Bruce Moore" userId="a7d8b2e7078e4392" providerId="LiveId" clId="{D75E1D88-5521-4249-85B9-9C842337163F}" dt="2025-11-12T15:11:12.524" v="1549" actId="14100"/>
          <ac:spMkLst>
            <pc:docMk/>
            <pc:sldMk cId="2544252250" sldId="285"/>
            <ac:spMk id="2" creationId="{78079A8E-980A-3E3A-D265-DCCE4BEE7100}"/>
          </ac:spMkLst>
        </pc:spChg>
        <pc:spChg chg="mod">
          <ac:chgData name="Bruce Moore" userId="a7d8b2e7078e4392" providerId="LiveId" clId="{D75E1D88-5521-4249-85B9-9C842337163F}" dt="2025-11-19T15:40:01.875" v="5129" actId="20577"/>
          <ac:spMkLst>
            <pc:docMk/>
            <pc:sldMk cId="2544252250" sldId="285"/>
            <ac:spMk id="3" creationId="{3399F5AD-BB5A-2054-E51E-C9F4DB85BD64}"/>
          </ac:spMkLst>
        </pc:spChg>
      </pc:sldChg>
      <pc:sldChg chg="modSp new mod">
        <pc:chgData name="Bruce Moore" userId="a7d8b2e7078e4392" providerId="LiveId" clId="{D75E1D88-5521-4249-85B9-9C842337163F}" dt="2025-11-13T10:34:45.526" v="2665" actId="20577"/>
        <pc:sldMkLst>
          <pc:docMk/>
          <pc:sldMk cId="2100603524" sldId="286"/>
        </pc:sldMkLst>
        <pc:spChg chg="mod">
          <ac:chgData name="Bruce Moore" userId="a7d8b2e7078e4392" providerId="LiveId" clId="{D75E1D88-5521-4249-85B9-9C842337163F}" dt="2025-11-12T15:17:34.430" v="1577"/>
          <ac:spMkLst>
            <pc:docMk/>
            <pc:sldMk cId="2100603524" sldId="286"/>
            <ac:spMk id="2" creationId="{DC5C5908-DA01-05A9-B309-62EB33287F68}"/>
          </ac:spMkLst>
        </pc:spChg>
        <pc:spChg chg="mod">
          <ac:chgData name="Bruce Moore" userId="a7d8b2e7078e4392" providerId="LiveId" clId="{D75E1D88-5521-4249-85B9-9C842337163F}" dt="2025-11-13T10:34:45.526" v="2665" actId="20577"/>
          <ac:spMkLst>
            <pc:docMk/>
            <pc:sldMk cId="2100603524" sldId="286"/>
            <ac:spMk id="3" creationId="{EB9226BB-091C-D2D1-09B9-45AAE2806E5C}"/>
          </ac:spMkLst>
        </pc:spChg>
      </pc:sldChg>
      <pc:sldChg chg="modSp new mod">
        <pc:chgData name="Bruce Moore" userId="a7d8b2e7078e4392" providerId="LiveId" clId="{D75E1D88-5521-4249-85B9-9C842337163F}" dt="2025-11-13T13:50:41.691" v="4512" actId="20577"/>
        <pc:sldMkLst>
          <pc:docMk/>
          <pc:sldMk cId="397586044" sldId="287"/>
        </pc:sldMkLst>
        <pc:spChg chg="mod">
          <ac:chgData name="Bruce Moore" userId="a7d8b2e7078e4392" providerId="LiveId" clId="{D75E1D88-5521-4249-85B9-9C842337163F}" dt="2025-11-12T15:29:08.128" v="1773" actId="20577"/>
          <ac:spMkLst>
            <pc:docMk/>
            <pc:sldMk cId="397586044" sldId="287"/>
            <ac:spMk id="2" creationId="{30EED9FD-E843-BD51-7F9D-103CD5A0B6BE}"/>
          </ac:spMkLst>
        </pc:spChg>
        <pc:spChg chg="mod">
          <ac:chgData name="Bruce Moore" userId="a7d8b2e7078e4392" providerId="LiveId" clId="{D75E1D88-5521-4249-85B9-9C842337163F}" dt="2025-11-13T13:50:41.691" v="4512" actId="20577"/>
          <ac:spMkLst>
            <pc:docMk/>
            <pc:sldMk cId="397586044" sldId="287"/>
            <ac:spMk id="3" creationId="{F08ECAF3-5F4A-1B3C-9638-C198A3293B18}"/>
          </ac:spMkLst>
        </pc:spChg>
      </pc:sldChg>
      <pc:sldChg chg="modSp new mod">
        <pc:chgData name="Bruce Moore" userId="a7d8b2e7078e4392" providerId="LiveId" clId="{D75E1D88-5521-4249-85B9-9C842337163F}" dt="2025-11-12T15:40:20.084" v="2047" actId="20577"/>
        <pc:sldMkLst>
          <pc:docMk/>
          <pc:sldMk cId="959695811" sldId="288"/>
        </pc:sldMkLst>
        <pc:spChg chg="mod">
          <ac:chgData name="Bruce Moore" userId="a7d8b2e7078e4392" providerId="LiveId" clId="{D75E1D88-5521-4249-85B9-9C842337163F}" dt="2025-11-12T15:35:13.689" v="1871" actId="14100"/>
          <ac:spMkLst>
            <pc:docMk/>
            <pc:sldMk cId="959695811" sldId="288"/>
            <ac:spMk id="2" creationId="{2450E7BF-E11D-3DFF-9060-6937226FB7EF}"/>
          </ac:spMkLst>
        </pc:spChg>
        <pc:spChg chg="mod">
          <ac:chgData name="Bruce Moore" userId="a7d8b2e7078e4392" providerId="LiveId" clId="{D75E1D88-5521-4249-85B9-9C842337163F}" dt="2025-11-12T15:40:20.084" v="2047" actId="20577"/>
          <ac:spMkLst>
            <pc:docMk/>
            <pc:sldMk cId="959695811" sldId="288"/>
            <ac:spMk id="3" creationId="{38913381-C70D-C83F-4FF4-7BDD9BFCF309}"/>
          </ac:spMkLst>
        </pc:spChg>
      </pc:sldChg>
      <pc:sldChg chg="addSp delSp modSp new mod ord">
        <pc:chgData name="Bruce Moore" userId="a7d8b2e7078e4392" providerId="LiveId" clId="{D75E1D88-5521-4249-85B9-9C842337163F}" dt="2025-11-12T16:27:46.760" v="2579"/>
        <pc:sldMkLst>
          <pc:docMk/>
          <pc:sldMk cId="1991080608" sldId="289"/>
        </pc:sldMkLst>
        <pc:spChg chg="mod">
          <ac:chgData name="Bruce Moore" userId="a7d8b2e7078e4392" providerId="LiveId" clId="{D75E1D88-5521-4249-85B9-9C842337163F}" dt="2025-11-12T16:27:24.240" v="2577" actId="20577"/>
          <ac:spMkLst>
            <pc:docMk/>
            <pc:sldMk cId="1991080608" sldId="289"/>
            <ac:spMk id="2" creationId="{6EE95132-8F9F-BD20-2CD5-4B0F4AD6B69B}"/>
          </ac:spMkLst>
        </pc:spChg>
        <pc:spChg chg="add mod">
          <ac:chgData name="Bruce Moore" userId="a7d8b2e7078e4392" providerId="LiveId" clId="{D75E1D88-5521-4249-85B9-9C842337163F}" dt="2025-11-12T16:23:26.615" v="2455" actId="1076"/>
          <ac:spMkLst>
            <pc:docMk/>
            <pc:sldMk cId="1991080608" sldId="289"/>
            <ac:spMk id="4" creationId="{81EE4584-13B9-A771-4725-279CA5690C9B}"/>
          </ac:spMkLst>
        </pc:spChg>
        <pc:spChg chg="add mod">
          <ac:chgData name="Bruce Moore" userId="a7d8b2e7078e4392" providerId="LiveId" clId="{D75E1D88-5521-4249-85B9-9C842337163F}" dt="2025-11-12T16:26:13.438" v="2551" actId="1076"/>
          <ac:spMkLst>
            <pc:docMk/>
            <pc:sldMk cId="1991080608" sldId="289"/>
            <ac:spMk id="5" creationId="{2563B2BD-A57C-4ABA-2424-62D23A1637B3}"/>
          </ac:spMkLst>
        </pc:spChg>
        <pc:spChg chg="add mod">
          <ac:chgData name="Bruce Moore" userId="a7d8b2e7078e4392" providerId="LiveId" clId="{D75E1D88-5521-4249-85B9-9C842337163F}" dt="2025-11-12T16:26:02.074" v="2550" actId="1076"/>
          <ac:spMkLst>
            <pc:docMk/>
            <pc:sldMk cId="1991080608" sldId="289"/>
            <ac:spMk id="8" creationId="{E55ECFFB-9B94-D8E3-DCD5-C9191B27F935}"/>
          </ac:spMkLst>
        </pc:spChg>
        <pc:spChg chg="add mod">
          <ac:chgData name="Bruce Moore" userId="a7d8b2e7078e4392" providerId="LiveId" clId="{D75E1D88-5521-4249-85B9-9C842337163F}" dt="2025-11-12T16:25:55.053" v="2549" actId="1076"/>
          <ac:spMkLst>
            <pc:docMk/>
            <pc:sldMk cId="1991080608" sldId="289"/>
            <ac:spMk id="9" creationId="{B65944CE-BB4E-EAFF-AB25-667EC24C9901}"/>
          </ac:spMkLst>
        </pc:spChg>
        <pc:spChg chg="add mod">
          <ac:chgData name="Bruce Moore" userId="a7d8b2e7078e4392" providerId="LiveId" clId="{D75E1D88-5521-4249-85B9-9C842337163F}" dt="2025-11-12T16:24:44.016" v="2520" actId="20577"/>
          <ac:spMkLst>
            <pc:docMk/>
            <pc:sldMk cId="1991080608" sldId="289"/>
            <ac:spMk id="10" creationId="{6FEF0D7B-4038-8630-058A-1EDF2DD95527}"/>
          </ac:spMkLst>
        </pc:spChg>
        <pc:spChg chg="add mod">
          <ac:chgData name="Bruce Moore" userId="a7d8b2e7078e4392" providerId="LiveId" clId="{D75E1D88-5521-4249-85B9-9C842337163F}" dt="2025-11-12T16:13:31.568" v="2436" actId="255"/>
          <ac:spMkLst>
            <pc:docMk/>
            <pc:sldMk cId="1991080608" sldId="289"/>
            <ac:spMk id="12" creationId="{13A2F048-7CD0-FA9D-890D-898304B91BE9}"/>
          </ac:spMkLst>
        </pc:spChg>
        <pc:spChg chg="add mod">
          <ac:chgData name="Bruce Moore" userId="a7d8b2e7078e4392" providerId="LiveId" clId="{D75E1D88-5521-4249-85B9-9C842337163F}" dt="2025-11-12T16:25:35.914" v="2548" actId="20577"/>
          <ac:spMkLst>
            <pc:docMk/>
            <pc:sldMk cId="1991080608" sldId="289"/>
            <ac:spMk id="16" creationId="{D3DFF164-296A-01A6-9395-FE4F0CEB73C9}"/>
          </ac:spMkLst>
        </pc:spChg>
        <pc:spChg chg="add mod">
          <ac:chgData name="Bruce Moore" userId="a7d8b2e7078e4392" providerId="LiveId" clId="{D75E1D88-5521-4249-85B9-9C842337163F}" dt="2025-11-12T16:23:57.077" v="2458" actId="1076"/>
          <ac:spMkLst>
            <pc:docMk/>
            <pc:sldMk cId="1991080608" sldId="289"/>
            <ac:spMk id="17" creationId="{56F02D65-84FA-8B67-AFDE-C81F3905E4E6}"/>
          </ac:spMkLst>
        </pc:spChg>
      </pc:sldChg>
      <pc:sldChg chg="modSp new mod">
        <pc:chgData name="Bruce Moore" userId="a7d8b2e7078e4392" providerId="LiveId" clId="{D75E1D88-5521-4249-85B9-9C842337163F}" dt="2025-11-13T10:30:34.037" v="2640" actId="20577"/>
        <pc:sldMkLst>
          <pc:docMk/>
          <pc:sldMk cId="1967100933" sldId="290"/>
        </pc:sldMkLst>
        <pc:spChg chg="mod">
          <ac:chgData name="Bruce Moore" userId="a7d8b2e7078e4392" providerId="LiveId" clId="{D75E1D88-5521-4249-85B9-9C842337163F}" dt="2025-11-13T10:29:26.127" v="2621" actId="20577"/>
          <ac:spMkLst>
            <pc:docMk/>
            <pc:sldMk cId="1967100933" sldId="290"/>
            <ac:spMk id="2" creationId="{2F11E8D8-CAB3-6AFC-BDFD-A0C0AC8F38BC}"/>
          </ac:spMkLst>
        </pc:spChg>
        <pc:spChg chg="mod">
          <ac:chgData name="Bruce Moore" userId="a7d8b2e7078e4392" providerId="LiveId" clId="{D75E1D88-5521-4249-85B9-9C842337163F}" dt="2025-11-13T10:30:34.037" v="2640" actId="20577"/>
          <ac:spMkLst>
            <pc:docMk/>
            <pc:sldMk cId="1967100933" sldId="290"/>
            <ac:spMk id="3" creationId="{D29E7338-5CDC-9C57-88F6-EFDAF4F2D89A}"/>
          </ac:spMkLst>
        </pc:spChg>
      </pc:sldChg>
      <pc:sldChg chg="modSp new mod">
        <pc:chgData name="Bruce Moore" userId="a7d8b2e7078e4392" providerId="LiveId" clId="{D75E1D88-5521-4249-85B9-9C842337163F}" dt="2025-11-13T13:59:47.921" v="4697" actId="14100"/>
        <pc:sldMkLst>
          <pc:docMk/>
          <pc:sldMk cId="2125562745" sldId="291"/>
        </pc:sldMkLst>
        <pc:spChg chg="mod">
          <ac:chgData name="Bruce Moore" userId="a7d8b2e7078e4392" providerId="LiveId" clId="{D75E1D88-5521-4249-85B9-9C842337163F}" dt="2025-11-13T10:39:57.958" v="2875" actId="20577"/>
          <ac:spMkLst>
            <pc:docMk/>
            <pc:sldMk cId="2125562745" sldId="291"/>
            <ac:spMk id="2" creationId="{052C72A6-8C3F-18D7-9614-5C32108B6A8D}"/>
          </ac:spMkLst>
        </pc:spChg>
        <pc:spChg chg="mod">
          <ac:chgData name="Bruce Moore" userId="a7d8b2e7078e4392" providerId="LiveId" clId="{D75E1D88-5521-4249-85B9-9C842337163F}" dt="2025-11-13T13:59:47.921" v="4697" actId="14100"/>
          <ac:spMkLst>
            <pc:docMk/>
            <pc:sldMk cId="2125562745" sldId="291"/>
            <ac:spMk id="3" creationId="{6271F5C9-6BB6-FA33-1417-84421022F766}"/>
          </ac:spMkLst>
        </pc:spChg>
      </pc:sldChg>
      <pc:sldChg chg="addSp delSp modSp new mod">
        <pc:chgData name="Bruce Moore" userId="a7d8b2e7078e4392" providerId="LiveId" clId="{D75E1D88-5521-4249-85B9-9C842337163F}" dt="2025-11-13T13:59:23.383" v="4696" actId="113"/>
        <pc:sldMkLst>
          <pc:docMk/>
          <pc:sldMk cId="795649136" sldId="292"/>
        </pc:sldMkLst>
        <pc:spChg chg="mod">
          <ac:chgData name="Bruce Moore" userId="a7d8b2e7078e4392" providerId="LiveId" clId="{D75E1D88-5521-4249-85B9-9C842337163F}" dt="2025-11-13T10:44:45.665" v="3091" actId="20577"/>
          <ac:spMkLst>
            <pc:docMk/>
            <pc:sldMk cId="795649136" sldId="292"/>
            <ac:spMk id="2" creationId="{9580E996-C5E4-4D61-1BC4-9DE111CE4ADE}"/>
          </ac:spMkLst>
        </pc:spChg>
        <pc:spChg chg="mod">
          <ac:chgData name="Bruce Moore" userId="a7d8b2e7078e4392" providerId="LiveId" clId="{D75E1D88-5521-4249-85B9-9C842337163F}" dt="2025-11-13T13:59:23.383" v="4696" actId="113"/>
          <ac:spMkLst>
            <pc:docMk/>
            <pc:sldMk cId="795649136" sldId="292"/>
            <ac:spMk id="3" creationId="{B7D83484-0441-080E-FD4F-BF2934D81049}"/>
          </ac:spMkLst>
        </pc:spChg>
      </pc:sldChg>
      <pc:sldChg chg="modSp new mod">
        <pc:chgData name="Bruce Moore" userId="a7d8b2e7078e4392" providerId="LiveId" clId="{D75E1D88-5521-4249-85B9-9C842337163F}" dt="2025-11-13T13:12:51.464" v="4100" actId="5793"/>
        <pc:sldMkLst>
          <pc:docMk/>
          <pc:sldMk cId="2953531795" sldId="293"/>
        </pc:sldMkLst>
        <pc:spChg chg="mod">
          <ac:chgData name="Bruce Moore" userId="a7d8b2e7078e4392" providerId="LiveId" clId="{D75E1D88-5521-4249-85B9-9C842337163F}" dt="2025-11-13T13:12:51.464" v="4100" actId="5793"/>
          <ac:spMkLst>
            <pc:docMk/>
            <pc:sldMk cId="2953531795" sldId="293"/>
            <ac:spMk id="2" creationId="{B7F34EB7-66FC-E3EE-CFE1-C0AE56F97969}"/>
          </ac:spMkLst>
        </pc:spChg>
        <pc:spChg chg="mod">
          <ac:chgData name="Bruce Moore" userId="a7d8b2e7078e4392" providerId="LiveId" clId="{D75E1D88-5521-4249-85B9-9C842337163F}" dt="2025-11-13T12:10:57.114" v="3981" actId="20577"/>
          <ac:spMkLst>
            <pc:docMk/>
            <pc:sldMk cId="2953531795" sldId="293"/>
            <ac:spMk id="3" creationId="{69645BA0-2B8B-25D1-B8EE-C78CEA99D240}"/>
          </ac:spMkLst>
        </pc:spChg>
      </pc:sldChg>
      <pc:sldChg chg="addSp delSp modSp new mod">
        <pc:chgData name="Bruce Moore" userId="a7d8b2e7078e4392" providerId="LiveId" clId="{D75E1D88-5521-4249-85B9-9C842337163F}" dt="2025-11-13T13:44:39.816" v="4429" actId="14100"/>
        <pc:sldMkLst>
          <pc:docMk/>
          <pc:sldMk cId="1117793219" sldId="294"/>
        </pc:sldMkLst>
        <pc:spChg chg="mod">
          <ac:chgData name="Bruce Moore" userId="a7d8b2e7078e4392" providerId="LiveId" clId="{D75E1D88-5521-4249-85B9-9C842337163F}" dt="2025-11-13T11:28:03.319" v="3877" actId="20577"/>
          <ac:spMkLst>
            <pc:docMk/>
            <pc:sldMk cId="1117793219" sldId="294"/>
            <ac:spMk id="2" creationId="{FDAAE920-49FB-BB67-22CD-616A24BE29E2}"/>
          </ac:spMkLst>
        </pc:spChg>
        <pc:picChg chg="add mod">
          <ac:chgData name="Bruce Moore" userId="a7d8b2e7078e4392" providerId="LiveId" clId="{D75E1D88-5521-4249-85B9-9C842337163F}" dt="2025-11-13T13:44:39.816" v="4429" actId="14100"/>
          <ac:picMkLst>
            <pc:docMk/>
            <pc:sldMk cId="1117793219" sldId="294"/>
            <ac:picMk id="6146" creationId="{6775EC14-6210-A81F-8688-7DD6A7D76A52}"/>
          </ac:picMkLst>
        </pc:picChg>
      </pc:sldChg>
      <pc:sldChg chg="modSp new mod modClrScheme chgLayout">
        <pc:chgData name="Bruce Moore" userId="a7d8b2e7078e4392" providerId="LiveId" clId="{D75E1D88-5521-4249-85B9-9C842337163F}" dt="2025-11-13T14:00:16.943" v="4717" actId="5793"/>
        <pc:sldMkLst>
          <pc:docMk/>
          <pc:sldMk cId="3258301364" sldId="295"/>
        </pc:sldMkLst>
        <pc:spChg chg="mod ord">
          <ac:chgData name="Bruce Moore" userId="a7d8b2e7078e4392" providerId="LiveId" clId="{D75E1D88-5521-4249-85B9-9C842337163F}" dt="2025-11-13T13:13:20.532" v="4101" actId="700"/>
          <ac:spMkLst>
            <pc:docMk/>
            <pc:sldMk cId="3258301364" sldId="295"/>
            <ac:spMk id="2" creationId="{09AF6C60-1DBB-5FF3-C19A-2121064A6610}"/>
          </ac:spMkLst>
        </pc:spChg>
        <pc:spChg chg="mod ord">
          <ac:chgData name="Bruce Moore" userId="a7d8b2e7078e4392" providerId="LiveId" clId="{D75E1D88-5521-4249-85B9-9C842337163F}" dt="2025-11-13T14:00:16.943" v="4717" actId="5793"/>
          <ac:spMkLst>
            <pc:docMk/>
            <pc:sldMk cId="3258301364" sldId="295"/>
            <ac:spMk id="3" creationId="{4C16274A-9ADA-4E28-705A-53F985A6C030}"/>
          </ac:spMkLst>
        </pc:spChg>
      </pc:sldChg>
      <pc:sldChg chg="add">
        <pc:chgData name="Bruce Moore" userId="a7d8b2e7078e4392" providerId="LiveId" clId="{D75E1D88-5521-4249-85B9-9C842337163F}" dt="2025-11-13T11:58:40.460" v="3968"/>
        <pc:sldMkLst>
          <pc:docMk/>
          <pc:sldMk cId="552295968" sldId="296"/>
        </pc:sldMkLst>
      </pc:sldChg>
      <pc:sldChg chg="modSp new add del mod">
        <pc:chgData name="Bruce Moore" userId="a7d8b2e7078e4392" providerId="LiveId" clId="{D75E1D88-5521-4249-85B9-9C842337163F}" dt="2025-11-13T13:54:01.254" v="4586" actId="20577"/>
        <pc:sldMkLst>
          <pc:docMk/>
          <pc:sldMk cId="1862436688" sldId="298"/>
        </pc:sldMkLst>
        <pc:spChg chg="mod">
          <ac:chgData name="Bruce Moore" userId="a7d8b2e7078e4392" providerId="LiveId" clId="{D75E1D88-5521-4249-85B9-9C842337163F}" dt="2025-11-13T13:36:12.448" v="4409" actId="20577"/>
          <ac:spMkLst>
            <pc:docMk/>
            <pc:sldMk cId="1862436688" sldId="298"/>
            <ac:spMk id="2" creationId="{56599FF1-BF4E-ABF9-F536-E965D33BD302}"/>
          </ac:spMkLst>
        </pc:spChg>
        <pc:spChg chg="mod">
          <ac:chgData name="Bruce Moore" userId="a7d8b2e7078e4392" providerId="LiveId" clId="{D75E1D88-5521-4249-85B9-9C842337163F}" dt="2025-11-13T13:54:01.254" v="4586" actId="20577"/>
          <ac:spMkLst>
            <pc:docMk/>
            <pc:sldMk cId="1862436688" sldId="298"/>
            <ac:spMk id="3" creationId="{3D82309B-CE2D-F50E-B306-77165E04014A}"/>
          </ac:spMkLst>
        </pc:spChg>
      </pc:sldChg>
      <pc:sldChg chg="delSp modSp new mod modClrScheme chgLayout">
        <pc:chgData name="Bruce Moore" userId="a7d8b2e7078e4392" providerId="LiveId" clId="{D75E1D88-5521-4249-85B9-9C842337163F}" dt="2025-11-13T13:18:40.836" v="4146" actId="20577"/>
        <pc:sldMkLst>
          <pc:docMk/>
          <pc:sldMk cId="2669571783" sldId="299"/>
        </pc:sldMkLst>
        <pc:spChg chg="mod ord">
          <ac:chgData name="Bruce Moore" userId="a7d8b2e7078e4392" providerId="LiveId" clId="{D75E1D88-5521-4249-85B9-9C842337163F}" dt="2025-11-13T13:18:40.836" v="4146" actId="20577"/>
          <ac:spMkLst>
            <pc:docMk/>
            <pc:sldMk cId="2669571783" sldId="299"/>
            <ac:spMk id="3" creationId="{84EB1C01-CDF0-D35F-E29E-579FAE712C36}"/>
          </ac:spMkLst>
        </pc:spChg>
      </pc:sldChg>
      <pc:sldChg chg="addSp delSp modSp new mod setBg">
        <pc:chgData name="Bruce Moore" userId="a7d8b2e7078e4392" providerId="LiveId" clId="{D75E1D88-5521-4249-85B9-9C842337163F}" dt="2025-11-19T14:20:29.435" v="4803" actId="20577"/>
        <pc:sldMkLst>
          <pc:docMk/>
          <pc:sldMk cId="955892526" sldId="300"/>
        </pc:sldMkLst>
        <pc:spChg chg="mod">
          <ac:chgData name="Bruce Moore" userId="a7d8b2e7078e4392" providerId="LiveId" clId="{D75E1D88-5521-4249-85B9-9C842337163F}" dt="2025-11-19T14:20:29.435" v="4803" actId="20577"/>
          <ac:spMkLst>
            <pc:docMk/>
            <pc:sldMk cId="955892526" sldId="300"/>
            <ac:spMk id="2" creationId="{20A1ACB7-5967-D7E3-5191-6D3EAC3FFD4D}"/>
          </ac:spMkLst>
        </pc:spChg>
        <pc:spChg chg="del">
          <ac:chgData name="Bruce Moore" userId="a7d8b2e7078e4392" providerId="LiveId" clId="{D75E1D88-5521-4249-85B9-9C842337163F}" dt="2025-11-19T14:19:38.999" v="4759" actId="26606"/>
          <ac:spMkLst>
            <pc:docMk/>
            <pc:sldMk cId="955892526" sldId="300"/>
            <ac:spMk id="3" creationId="{25726BA6-4E20-89CC-4010-84F6B7476717}"/>
          </ac:spMkLst>
        </pc:spChg>
        <pc:spChg chg="add">
          <ac:chgData name="Bruce Moore" userId="a7d8b2e7078e4392" providerId="LiveId" clId="{D75E1D88-5521-4249-85B9-9C842337163F}" dt="2025-11-19T14:19:38.999" v="4759" actId="26606"/>
          <ac:spMkLst>
            <pc:docMk/>
            <pc:sldMk cId="955892526" sldId="300"/>
            <ac:spMk id="8" creationId="{C162DF2A-64D1-4AA9-BA42-8A4063EADE09}"/>
          </ac:spMkLst>
        </pc:spChg>
        <pc:spChg chg="add">
          <ac:chgData name="Bruce Moore" userId="a7d8b2e7078e4392" providerId="LiveId" clId="{D75E1D88-5521-4249-85B9-9C842337163F}" dt="2025-11-19T14:19:38.999" v="4759" actId="26606"/>
          <ac:spMkLst>
            <pc:docMk/>
            <pc:sldMk cId="955892526" sldId="300"/>
            <ac:spMk id="10" creationId="{5D7C1373-63AF-4A75-909E-990E05356670}"/>
          </ac:spMkLst>
        </pc:spChg>
        <pc:spChg chg="add">
          <ac:chgData name="Bruce Moore" userId="a7d8b2e7078e4392" providerId="LiveId" clId="{D75E1D88-5521-4249-85B9-9C842337163F}" dt="2025-11-19T14:19:38.999" v="4759" actId="26606"/>
          <ac:spMkLst>
            <pc:docMk/>
            <pc:sldMk cId="955892526" sldId="300"/>
            <ac:spMk id="12" creationId="{57F231E5-F402-49E1-82B4-C762909ED227}"/>
          </ac:spMkLst>
        </pc:spChg>
        <pc:spChg chg="add">
          <ac:chgData name="Bruce Moore" userId="a7d8b2e7078e4392" providerId="LiveId" clId="{D75E1D88-5521-4249-85B9-9C842337163F}" dt="2025-11-19T14:19:38.999" v="4759" actId="26606"/>
          <ac:spMkLst>
            <pc:docMk/>
            <pc:sldMk cId="955892526" sldId="300"/>
            <ac:spMk id="14" creationId="{6F0BA12B-74D1-4DB1-9A3F-C9BA27B81512}"/>
          </ac:spMkLst>
        </pc:spChg>
        <pc:spChg chg="add">
          <ac:chgData name="Bruce Moore" userId="a7d8b2e7078e4392" providerId="LiveId" clId="{D75E1D88-5521-4249-85B9-9C842337163F}" dt="2025-11-19T14:19:38.999" v="4759" actId="26606"/>
          <ac:spMkLst>
            <pc:docMk/>
            <pc:sldMk cId="955892526" sldId="300"/>
            <ac:spMk id="16" creationId="{515FCC40-AA93-4D3B-90D0-69BC824EAD47}"/>
          </ac:spMkLst>
        </pc:spChg>
      </pc:sldChg>
      <pc:sldChg chg="modSp new mod ord">
        <pc:chgData name="Bruce Moore" userId="a7d8b2e7078e4392" providerId="LiveId" clId="{D75E1D88-5521-4249-85B9-9C842337163F}" dt="2025-11-19T14:25:57.378" v="5127" actId="20577"/>
        <pc:sldMkLst>
          <pc:docMk/>
          <pc:sldMk cId="3225424879" sldId="301"/>
        </pc:sldMkLst>
        <pc:spChg chg="mod">
          <ac:chgData name="Bruce Moore" userId="a7d8b2e7078e4392" providerId="LiveId" clId="{D75E1D88-5521-4249-85B9-9C842337163F}" dt="2025-11-19T14:21:20.272" v="4858" actId="20577"/>
          <ac:spMkLst>
            <pc:docMk/>
            <pc:sldMk cId="3225424879" sldId="301"/>
            <ac:spMk id="2" creationId="{6F546CFD-B46E-C1E1-C576-B5443E7CF1BA}"/>
          </ac:spMkLst>
        </pc:spChg>
        <pc:spChg chg="mod">
          <ac:chgData name="Bruce Moore" userId="a7d8b2e7078e4392" providerId="LiveId" clId="{D75E1D88-5521-4249-85B9-9C842337163F}" dt="2025-11-19T14:25:57.378" v="5127" actId="20577"/>
          <ac:spMkLst>
            <pc:docMk/>
            <pc:sldMk cId="3225424879" sldId="301"/>
            <ac:spMk id="3" creationId="{9C980542-1EE7-27BA-669F-1AD791FA031E}"/>
          </ac:spMkLst>
        </pc:spChg>
      </pc:sldChg>
      <pc:sldChg chg="modSp new mod">
        <pc:chgData name="Bruce Moore" userId="a7d8b2e7078e4392" providerId="LiveId" clId="{D75E1D88-5521-4249-85B9-9C842337163F}" dt="2025-11-19T15:53:55.862" v="5482" actId="20577"/>
        <pc:sldMkLst>
          <pc:docMk/>
          <pc:sldMk cId="113207745" sldId="302"/>
        </pc:sldMkLst>
        <pc:spChg chg="mod">
          <ac:chgData name="Bruce Moore" userId="a7d8b2e7078e4392" providerId="LiveId" clId="{D75E1D88-5521-4249-85B9-9C842337163F}" dt="2025-11-19T15:53:14.400" v="5444" actId="20577"/>
          <ac:spMkLst>
            <pc:docMk/>
            <pc:sldMk cId="113207745" sldId="302"/>
            <ac:spMk id="2" creationId="{8D3BB3FF-1E4A-41BF-3B0E-3F0C10776714}"/>
          </ac:spMkLst>
        </pc:spChg>
        <pc:spChg chg="mod">
          <ac:chgData name="Bruce Moore" userId="a7d8b2e7078e4392" providerId="LiveId" clId="{D75E1D88-5521-4249-85B9-9C842337163F}" dt="2025-11-19T15:53:55.862" v="5482" actId="20577"/>
          <ac:spMkLst>
            <pc:docMk/>
            <pc:sldMk cId="113207745" sldId="302"/>
            <ac:spMk id="3" creationId="{32012C65-689C-0942-526F-754C4AEEBA37}"/>
          </ac:spMkLst>
        </pc:spChg>
      </pc:sldChg>
      <pc:sldChg chg="addSp delSp modSp new del">
        <pc:chgData name="Bruce Moore" userId="a7d8b2e7078e4392" providerId="LiveId" clId="{D75E1D88-5521-4249-85B9-9C842337163F}" dt="2025-11-19T16:00:01.834" v="5487" actId="47"/>
        <pc:sldMkLst>
          <pc:docMk/>
          <pc:sldMk cId="3417781955" sldId="303"/>
        </pc:sldMkLst>
        <pc:spChg chg="del">
          <ac:chgData name="Bruce Moore" userId="a7d8b2e7078e4392" providerId="LiveId" clId="{D75E1D88-5521-4249-85B9-9C842337163F}" dt="2025-11-19T15:59:48.566" v="5484"/>
          <ac:spMkLst>
            <pc:docMk/>
            <pc:sldMk cId="3417781955" sldId="303"/>
            <ac:spMk id="3" creationId="{E97E6B46-FF24-C1E9-69C8-9536ABFA023F}"/>
          </ac:spMkLst>
        </pc:spChg>
        <pc:picChg chg="add mod">
          <ac:chgData name="Bruce Moore" userId="a7d8b2e7078e4392" providerId="LiveId" clId="{D75E1D88-5521-4249-85B9-9C842337163F}" dt="2025-11-19T15:59:55.978" v="5486" actId="14100"/>
          <ac:picMkLst>
            <pc:docMk/>
            <pc:sldMk cId="3417781955" sldId="303"/>
            <ac:picMk id="1026" creationId="{72E6C1B9-F3F9-4F1E-3823-0F37FC050DA1}"/>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9832C38-0CD2-4912-9CE6-1FEE1611A1AF}" type="datetimeFigureOut">
              <a:rPr lang="en-GB" smtClean="0"/>
              <a:t>25/11/2025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05DCE70-B371-4482-9728-4AF03438179A}" type="slidenum">
              <a:rPr lang="en-GB" smtClean="0"/>
              <a:t>‹#›</a:t>
            </a:fld>
            <a:endParaRPr lang="en-GB"/>
          </a:p>
        </p:txBody>
      </p:sp>
    </p:spTree>
    <p:extLst>
      <p:ext uri="{BB962C8B-B14F-4D97-AF65-F5344CB8AC3E}">
        <p14:creationId xmlns:p14="http://schemas.microsoft.com/office/powerpoint/2010/main" val="6677969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9832C38-0CD2-4912-9CE6-1FEE1611A1AF}" type="datetimeFigureOut">
              <a:rPr lang="en-GB" smtClean="0"/>
              <a:t>25/11/2025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05DCE70-B371-4482-9728-4AF03438179A}" type="slidenum">
              <a:rPr lang="en-GB" smtClean="0"/>
              <a:t>‹#›</a:t>
            </a:fld>
            <a:endParaRPr lang="en-GB"/>
          </a:p>
        </p:txBody>
      </p:sp>
    </p:spTree>
    <p:extLst>
      <p:ext uri="{BB962C8B-B14F-4D97-AF65-F5344CB8AC3E}">
        <p14:creationId xmlns:p14="http://schemas.microsoft.com/office/powerpoint/2010/main" val="638864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9832C38-0CD2-4912-9CE6-1FEE1611A1AF}" type="datetimeFigureOut">
              <a:rPr lang="en-GB" smtClean="0"/>
              <a:t>25/11/2025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05DCE70-B371-4482-9728-4AF03438179A}" type="slidenum">
              <a:rPr lang="en-GB" smtClean="0"/>
              <a:t>‹#›</a:t>
            </a:fld>
            <a:endParaRPr lang="en-GB"/>
          </a:p>
        </p:txBody>
      </p:sp>
    </p:spTree>
    <p:extLst>
      <p:ext uri="{BB962C8B-B14F-4D97-AF65-F5344CB8AC3E}">
        <p14:creationId xmlns:p14="http://schemas.microsoft.com/office/powerpoint/2010/main" val="27447036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9832C38-0CD2-4912-9CE6-1FEE1611A1AF}" type="datetimeFigureOut">
              <a:rPr lang="en-GB" smtClean="0"/>
              <a:t>25/11/2025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05DCE70-B371-4482-9728-4AF03438179A}" type="slidenum">
              <a:rPr lang="en-GB" smtClean="0"/>
              <a:t>‹#›</a:t>
            </a:fld>
            <a:endParaRPr lang="en-GB"/>
          </a:p>
        </p:txBody>
      </p:sp>
    </p:spTree>
    <p:extLst>
      <p:ext uri="{BB962C8B-B14F-4D97-AF65-F5344CB8AC3E}">
        <p14:creationId xmlns:p14="http://schemas.microsoft.com/office/powerpoint/2010/main" val="1303374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9832C38-0CD2-4912-9CE6-1FEE1611A1AF}" type="datetimeFigureOut">
              <a:rPr lang="en-GB" smtClean="0"/>
              <a:t>25/11/2025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05DCE70-B371-4482-9728-4AF03438179A}" type="slidenum">
              <a:rPr lang="en-GB" smtClean="0"/>
              <a:t>‹#›</a:t>
            </a:fld>
            <a:endParaRPr lang="en-GB"/>
          </a:p>
        </p:txBody>
      </p:sp>
    </p:spTree>
    <p:extLst>
      <p:ext uri="{BB962C8B-B14F-4D97-AF65-F5344CB8AC3E}">
        <p14:creationId xmlns:p14="http://schemas.microsoft.com/office/powerpoint/2010/main" val="11867616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39832C38-0CD2-4912-9CE6-1FEE1611A1AF}" type="datetimeFigureOut">
              <a:rPr lang="en-GB" smtClean="0"/>
              <a:t>25/11/2025</a:t>
            </a:fld>
            <a:endParaRPr lang="en-GB"/>
          </a:p>
        </p:txBody>
      </p:sp>
      <p:sp>
        <p:nvSpPr>
          <p:cNvPr id="9" name="Footer Placeholder 8"/>
          <p:cNvSpPr>
            <a:spLocks noGrp="1"/>
          </p:cNvSpPr>
          <p:nvPr>
            <p:ph type="ftr" sz="quarter" idx="11"/>
          </p:nvPr>
        </p:nvSpPr>
        <p:spPr/>
        <p:txBody>
          <a:bodyPr/>
          <a:lstStyle/>
          <a:p>
            <a:endParaRPr lang="en-GB"/>
          </a:p>
        </p:txBody>
      </p:sp>
      <p:sp>
        <p:nvSpPr>
          <p:cNvPr id="10" name="Slide Number Placeholder 9"/>
          <p:cNvSpPr>
            <a:spLocks noGrp="1"/>
          </p:cNvSpPr>
          <p:nvPr>
            <p:ph type="sldNum" sz="quarter" idx="12"/>
          </p:nvPr>
        </p:nvSpPr>
        <p:spPr/>
        <p:txBody>
          <a:bodyPr/>
          <a:lstStyle/>
          <a:p>
            <a:fld id="{605DCE70-B371-4482-9728-4AF03438179A}" type="slidenum">
              <a:rPr lang="en-GB" smtClean="0"/>
              <a:t>‹#›</a:t>
            </a:fld>
            <a:endParaRPr lang="en-GB"/>
          </a:p>
        </p:txBody>
      </p:sp>
    </p:spTree>
    <p:extLst>
      <p:ext uri="{BB962C8B-B14F-4D97-AF65-F5344CB8AC3E}">
        <p14:creationId xmlns:p14="http://schemas.microsoft.com/office/powerpoint/2010/main" val="11816043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39832C38-0CD2-4912-9CE6-1FEE1611A1AF}" type="datetimeFigureOut">
              <a:rPr lang="en-GB" smtClean="0"/>
              <a:t>25/11/2025</a:t>
            </a:fld>
            <a:endParaRPr lang="en-GB"/>
          </a:p>
        </p:txBody>
      </p:sp>
      <p:sp>
        <p:nvSpPr>
          <p:cNvPr id="11" name="Footer Placeholder 10"/>
          <p:cNvSpPr>
            <a:spLocks noGrp="1"/>
          </p:cNvSpPr>
          <p:nvPr>
            <p:ph type="ftr" sz="quarter" idx="11"/>
          </p:nvPr>
        </p:nvSpPr>
        <p:spPr/>
        <p:txBody>
          <a:bodyPr/>
          <a:lstStyle/>
          <a:p>
            <a:endParaRPr lang="en-GB"/>
          </a:p>
        </p:txBody>
      </p:sp>
      <p:sp>
        <p:nvSpPr>
          <p:cNvPr id="12" name="Slide Number Placeholder 11"/>
          <p:cNvSpPr>
            <a:spLocks noGrp="1"/>
          </p:cNvSpPr>
          <p:nvPr>
            <p:ph type="sldNum" sz="quarter" idx="12"/>
          </p:nvPr>
        </p:nvSpPr>
        <p:spPr/>
        <p:txBody>
          <a:bodyPr/>
          <a:lstStyle/>
          <a:p>
            <a:fld id="{605DCE70-B371-4482-9728-4AF03438179A}" type="slidenum">
              <a:rPr lang="en-GB" smtClean="0"/>
              <a:t>‹#›</a:t>
            </a:fld>
            <a:endParaRPr lang="en-GB"/>
          </a:p>
        </p:txBody>
      </p:sp>
    </p:spTree>
    <p:extLst>
      <p:ext uri="{BB962C8B-B14F-4D97-AF65-F5344CB8AC3E}">
        <p14:creationId xmlns:p14="http://schemas.microsoft.com/office/powerpoint/2010/main" val="24883873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39832C38-0CD2-4912-9CE6-1FEE1611A1AF}" type="datetimeFigureOut">
              <a:rPr lang="en-GB" smtClean="0"/>
              <a:t>25/11/2025</a:t>
            </a:fld>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nvPr>
        </p:nvSpPr>
        <p:spPr/>
        <p:txBody>
          <a:bodyPr/>
          <a:lstStyle/>
          <a:p>
            <a:fld id="{605DCE70-B371-4482-9728-4AF03438179A}" type="slidenum">
              <a:rPr lang="en-GB" smtClean="0"/>
              <a:t>‹#›</a:t>
            </a:fld>
            <a:endParaRPr lang="en-GB"/>
          </a:p>
        </p:txBody>
      </p:sp>
    </p:spTree>
    <p:extLst>
      <p:ext uri="{BB962C8B-B14F-4D97-AF65-F5344CB8AC3E}">
        <p14:creationId xmlns:p14="http://schemas.microsoft.com/office/powerpoint/2010/main" val="41650617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9832C38-0CD2-4912-9CE6-1FEE1611A1AF}" type="datetimeFigureOut">
              <a:rPr lang="en-GB" smtClean="0"/>
              <a:t>25/11/2025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05DCE70-B371-4482-9728-4AF03438179A}" type="slidenum">
              <a:rPr lang="en-GB" smtClean="0"/>
              <a:t>‹#›</a:t>
            </a:fld>
            <a:endParaRPr lang="en-GB"/>
          </a:p>
        </p:txBody>
      </p:sp>
    </p:spTree>
    <p:extLst>
      <p:ext uri="{BB962C8B-B14F-4D97-AF65-F5344CB8AC3E}">
        <p14:creationId xmlns:p14="http://schemas.microsoft.com/office/powerpoint/2010/main" val="24456853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39832C38-0CD2-4912-9CE6-1FEE1611A1AF}" type="datetimeFigureOut">
              <a:rPr lang="en-GB" smtClean="0"/>
              <a:t>25/11/2025</a:t>
            </a:fld>
            <a:endParaRPr lang="en-GB"/>
          </a:p>
        </p:txBody>
      </p:sp>
      <p:sp>
        <p:nvSpPr>
          <p:cNvPr id="9" name="Footer Placeholder 8"/>
          <p:cNvSpPr>
            <a:spLocks noGrp="1"/>
          </p:cNvSpPr>
          <p:nvPr>
            <p:ph type="ftr" sz="quarter" idx="11"/>
          </p:nvPr>
        </p:nvSpPr>
        <p:spPr/>
        <p:txBody>
          <a:bodyPr/>
          <a:lstStyle/>
          <a:p>
            <a:endParaRPr lang="en-GB"/>
          </a:p>
        </p:txBody>
      </p:sp>
      <p:sp>
        <p:nvSpPr>
          <p:cNvPr id="10" name="Slide Number Placeholder 9"/>
          <p:cNvSpPr>
            <a:spLocks noGrp="1"/>
          </p:cNvSpPr>
          <p:nvPr>
            <p:ph type="sldNum" sz="quarter" idx="12"/>
          </p:nvPr>
        </p:nvSpPr>
        <p:spPr/>
        <p:txBody>
          <a:bodyPr/>
          <a:lstStyle/>
          <a:p>
            <a:fld id="{605DCE70-B371-4482-9728-4AF03438179A}" type="slidenum">
              <a:rPr lang="en-GB" smtClean="0"/>
              <a:t>‹#›</a:t>
            </a:fld>
            <a:endParaRPr lang="en-GB"/>
          </a:p>
        </p:txBody>
      </p:sp>
    </p:spTree>
    <p:extLst>
      <p:ext uri="{BB962C8B-B14F-4D97-AF65-F5344CB8AC3E}">
        <p14:creationId xmlns:p14="http://schemas.microsoft.com/office/powerpoint/2010/main" val="7104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39832C38-0CD2-4912-9CE6-1FEE1611A1AF}" type="datetimeFigureOut">
              <a:rPr lang="en-GB" smtClean="0"/>
              <a:t>25/11/2025</a:t>
            </a:fld>
            <a:endParaRPr lang="en-GB"/>
          </a:p>
        </p:txBody>
      </p:sp>
      <p:sp>
        <p:nvSpPr>
          <p:cNvPr id="9" name="Footer Placeholder 8"/>
          <p:cNvSpPr>
            <a:spLocks noGrp="1"/>
          </p:cNvSpPr>
          <p:nvPr>
            <p:ph type="ftr" sz="quarter" idx="11"/>
          </p:nvPr>
        </p:nvSpPr>
        <p:spPr>
          <a:xfrm>
            <a:off x="3499101" y="6356350"/>
            <a:ext cx="5911517" cy="365125"/>
          </a:xfrm>
        </p:spPr>
        <p:txBody>
          <a:bodyPr/>
          <a:lstStyle/>
          <a:p>
            <a:endParaRPr lang="en-GB"/>
          </a:p>
        </p:txBody>
      </p:sp>
      <p:sp>
        <p:nvSpPr>
          <p:cNvPr id="10" name="Slide Number Placeholder 9"/>
          <p:cNvSpPr>
            <a:spLocks noGrp="1"/>
          </p:cNvSpPr>
          <p:nvPr>
            <p:ph type="sldNum" sz="quarter" idx="12"/>
          </p:nvPr>
        </p:nvSpPr>
        <p:spPr/>
        <p:txBody>
          <a:bodyPr/>
          <a:lstStyle/>
          <a:p>
            <a:fld id="{605DCE70-B371-4482-9728-4AF03438179A}" type="slidenum">
              <a:rPr lang="en-GB" smtClean="0"/>
              <a:t>‹#›</a:t>
            </a:fld>
            <a:endParaRPr lang="en-GB"/>
          </a:p>
        </p:txBody>
      </p:sp>
    </p:spTree>
    <p:extLst>
      <p:ext uri="{BB962C8B-B14F-4D97-AF65-F5344CB8AC3E}">
        <p14:creationId xmlns:p14="http://schemas.microsoft.com/office/powerpoint/2010/main" val="4178856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39832C38-0CD2-4912-9CE6-1FEE1611A1AF}" type="datetimeFigureOut">
              <a:rPr lang="en-GB" smtClean="0"/>
              <a:t>25/11/2025</a:t>
            </a:fld>
            <a:endParaRPr lang="en-GB"/>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GB"/>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605DCE70-B371-4482-9728-4AF03438179A}" type="slidenum">
              <a:rPr lang="en-GB" smtClean="0"/>
              <a:t>‹#›</a:t>
            </a:fld>
            <a:endParaRPr lang="en-GB"/>
          </a:p>
        </p:txBody>
      </p:sp>
    </p:spTree>
    <p:extLst>
      <p:ext uri="{BB962C8B-B14F-4D97-AF65-F5344CB8AC3E}">
        <p14:creationId xmlns:p14="http://schemas.microsoft.com/office/powerpoint/2010/main" val="65803065"/>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666750"/>
            <a:ext cx="8385048" cy="4000500"/>
          </a:xfrm>
        </p:spPr>
        <p:txBody>
          <a:bodyPr>
            <a:normAutofit/>
          </a:bodyPr>
          <a:lstStyle/>
          <a:p>
            <a:r>
              <a:rPr lang="en-GB" dirty="0"/>
              <a:t>MEDICATION IN </a:t>
            </a:r>
            <a:br>
              <a:rPr lang="en-GB" dirty="0"/>
            </a:br>
            <a:r>
              <a:rPr lang="en-GB" dirty="0"/>
              <a:t>BRAIN INJURY</a:t>
            </a:r>
            <a:br>
              <a:rPr lang="en-GB" dirty="0"/>
            </a:br>
            <a:r>
              <a:rPr lang="en-GB" sz="4000" b="1" dirty="0"/>
              <a:t>THE SCIENCE AND ART </a:t>
            </a:r>
            <a:br>
              <a:rPr lang="en-GB" sz="4000" b="1" dirty="0"/>
            </a:br>
            <a:r>
              <a:rPr lang="en-GB" sz="4000" b="1" dirty="0"/>
              <a:t>OF SAFE PRESCRIBING </a:t>
            </a:r>
            <a:br>
              <a:rPr lang="en-GB" dirty="0"/>
            </a:br>
            <a:r>
              <a:rPr lang="en-GB" dirty="0"/>
              <a:t> </a:t>
            </a:r>
          </a:p>
        </p:txBody>
      </p:sp>
      <p:sp>
        <p:nvSpPr>
          <p:cNvPr id="3" name="Subtitle 2"/>
          <p:cNvSpPr>
            <a:spLocks noGrp="1"/>
          </p:cNvSpPr>
          <p:nvPr>
            <p:ph type="subTitle" idx="1"/>
          </p:nvPr>
        </p:nvSpPr>
        <p:spPr>
          <a:xfrm>
            <a:off x="0" y="4752974"/>
            <a:ext cx="8459176" cy="1297663"/>
          </a:xfrm>
        </p:spPr>
        <p:txBody>
          <a:bodyPr>
            <a:noAutofit/>
          </a:bodyPr>
          <a:lstStyle/>
          <a:p>
            <a:r>
              <a:rPr lang="en-GB" sz="3200" b="1" dirty="0"/>
              <a:t>DR BRUCE MOORE MD</a:t>
            </a:r>
          </a:p>
          <a:p>
            <a:r>
              <a:rPr lang="en-GB" sz="3200" dirty="0"/>
              <a:t>Consultant Neuropsychiatrist</a:t>
            </a:r>
          </a:p>
        </p:txBody>
      </p:sp>
      <p:pic>
        <p:nvPicPr>
          <p:cNvPr id="7170" name="Picture 2" descr="Pharmacy Photos, Download The BEST Free Pharmacy Stock ...">
            <a:extLst>
              <a:ext uri="{FF2B5EF4-FFF2-40B4-BE49-F238E27FC236}">
                <a16:creationId xmlns:a16="http://schemas.microsoft.com/office/drawing/2014/main" id="{F5419426-F031-4BEB-3C7B-B3B88129C81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8694" y="0"/>
            <a:ext cx="702190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6184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162DF2A-64D1-4AA9-BA42-8A4063EADE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10" name="Rectangle 9">
            <a:extLst>
              <a:ext uri="{FF2B5EF4-FFF2-40B4-BE49-F238E27FC236}">
                <a16:creationId xmlns:a16="http://schemas.microsoft.com/office/drawing/2014/main" id="{5D7C1373-63AF-4A75-909E-990E053566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useBgFill="1">
        <p:nvSpPr>
          <p:cNvPr id="12" name="Rectangle 11">
            <a:extLst>
              <a:ext uri="{FF2B5EF4-FFF2-40B4-BE49-F238E27FC236}">
                <a16:creationId xmlns:a16="http://schemas.microsoft.com/office/drawing/2014/main" id="{57F231E5-F402-49E1-82B4-C762909ED2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Freeform: Shape 13">
            <a:extLst>
              <a:ext uri="{FF2B5EF4-FFF2-40B4-BE49-F238E27FC236}">
                <a16:creationId xmlns:a16="http://schemas.microsoft.com/office/drawing/2014/main" id="{6F0BA12B-74D1-4DB1-9A3F-C9BA27B815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0" y="762000"/>
            <a:ext cx="4208489" cy="5334001"/>
          </a:xfrm>
          <a:custGeom>
            <a:avLst/>
            <a:gdLst>
              <a:gd name="connsiteX0" fmla="*/ 1015642 w 4208489"/>
              <a:gd name="connsiteY0" fmla="*/ 0 h 5334001"/>
              <a:gd name="connsiteX1" fmla="*/ 4208489 w 4208489"/>
              <a:gd name="connsiteY1" fmla="*/ 0 h 5334001"/>
              <a:gd name="connsiteX2" fmla="*/ 4208489 w 4208489"/>
              <a:gd name="connsiteY2" fmla="*/ 5334001 h 5334001"/>
              <a:gd name="connsiteX3" fmla="*/ 0 w 4208489"/>
              <a:gd name="connsiteY3" fmla="*/ 5334001 h 5334001"/>
            </a:gdLst>
            <a:ahLst/>
            <a:cxnLst>
              <a:cxn ang="0">
                <a:pos x="connsiteX0" y="connsiteY0"/>
              </a:cxn>
              <a:cxn ang="0">
                <a:pos x="connsiteX1" y="connsiteY1"/>
              </a:cxn>
              <a:cxn ang="0">
                <a:pos x="connsiteX2" y="connsiteY2"/>
              </a:cxn>
              <a:cxn ang="0">
                <a:pos x="connsiteX3" y="connsiteY3"/>
              </a:cxn>
            </a:cxnLst>
            <a:rect l="l" t="t" r="r" b="b"/>
            <a:pathLst>
              <a:path w="4208489" h="5334001">
                <a:moveTo>
                  <a:pt x="1015642" y="0"/>
                </a:moveTo>
                <a:lnTo>
                  <a:pt x="4208489" y="0"/>
                </a:lnTo>
                <a:lnTo>
                  <a:pt x="4208489" y="5334001"/>
                </a:lnTo>
                <a:lnTo>
                  <a:pt x="0" y="533400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16" name="Freeform: Shape 15">
            <a:extLst>
              <a:ext uri="{FF2B5EF4-FFF2-40B4-BE49-F238E27FC236}">
                <a16:creationId xmlns:a16="http://schemas.microsoft.com/office/drawing/2014/main" id="{515FCC40-AA93-4D3B-90D0-69BC824EAD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1190517" y="1056875"/>
            <a:ext cx="1001483" cy="4744251"/>
          </a:xfrm>
          <a:custGeom>
            <a:avLst/>
            <a:gdLst>
              <a:gd name="connsiteX0" fmla="*/ 0 w 1001483"/>
              <a:gd name="connsiteY0" fmla="*/ 0 h 4744251"/>
              <a:gd name="connsiteX1" fmla="*/ 1001483 w 1001483"/>
              <a:gd name="connsiteY1" fmla="*/ 0 h 4744251"/>
              <a:gd name="connsiteX2" fmla="*/ 0 w 1001483"/>
              <a:gd name="connsiteY2" fmla="*/ 4744251 h 4744251"/>
            </a:gdLst>
            <a:ahLst/>
            <a:cxnLst>
              <a:cxn ang="0">
                <a:pos x="connsiteX0" y="connsiteY0"/>
              </a:cxn>
              <a:cxn ang="0">
                <a:pos x="connsiteX1" y="connsiteY1"/>
              </a:cxn>
              <a:cxn ang="0">
                <a:pos x="connsiteX2" y="connsiteY2"/>
              </a:cxn>
            </a:cxnLst>
            <a:rect l="l" t="t" r="r" b="b"/>
            <a:pathLst>
              <a:path w="1001483" h="4744251">
                <a:moveTo>
                  <a:pt x="0" y="0"/>
                </a:moveTo>
                <a:lnTo>
                  <a:pt x="1001483" y="0"/>
                </a:lnTo>
                <a:lnTo>
                  <a:pt x="0" y="474425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1">
            <a:extLst>
              <a:ext uri="{FF2B5EF4-FFF2-40B4-BE49-F238E27FC236}">
                <a16:creationId xmlns:a16="http://schemas.microsoft.com/office/drawing/2014/main" id="{20A1ACB7-5967-D7E3-5191-6D3EAC3FFD4D}"/>
              </a:ext>
            </a:extLst>
          </p:cNvPr>
          <p:cNvSpPr>
            <a:spLocks noGrp="1"/>
          </p:cNvSpPr>
          <p:nvPr>
            <p:ph type="title"/>
          </p:nvPr>
        </p:nvSpPr>
        <p:spPr>
          <a:xfrm>
            <a:off x="4084398" y="792391"/>
            <a:ext cx="7315200" cy="5303609"/>
          </a:xfrm>
        </p:spPr>
        <p:txBody>
          <a:bodyPr vert="horz" lIns="91440" tIns="45720" rIns="91440" bIns="45720" rtlCol="0" anchor="b">
            <a:normAutofit/>
          </a:bodyPr>
          <a:lstStyle/>
          <a:p>
            <a:r>
              <a:rPr lang="en-US" sz="5900" spc="-100" dirty="0">
                <a:solidFill>
                  <a:schemeClr val="tx2"/>
                </a:solidFill>
              </a:rPr>
              <a:t>Highly </a:t>
            </a:r>
            <a:r>
              <a:rPr lang="en-US" sz="5900" spc="-100" dirty="0" err="1">
                <a:solidFill>
                  <a:schemeClr val="tx2"/>
                </a:solidFill>
              </a:rPr>
              <a:t>specialised</a:t>
            </a:r>
            <a:r>
              <a:rPr lang="en-US" sz="5900" spc="-100" dirty="0">
                <a:solidFill>
                  <a:schemeClr val="tx2"/>
                </a:solidFill>
              </a:rPr>
              <a:t> prescribing in neuropsychiatry</a:t>
            </a:r>
            <a:br>
              <a:rPr lang="en-US" sz="5900" spc="-100" dirty="0">
                <a:solidFill>
                  <a:schemeClr val="tx2"/>
                </a:solidFill>
              </a:rPr>
            </a:br>
            <a:br>
              <a:rPr lang="en-US" sz="5900" spc="-100" dirty="0">
                <a:solidFill>
                  <a:schemeClr val="tx2"/>
                </a:solidFill>
              </a:rPr>
            </a:br>
            <a:r>
              <a:rPr lang="en-US" sz="5900" spc="-100" dirty="0">
                <a:solidFill>
                  <a:schemeClr val="tx2"/>
                </a:solidFill>
              </a:rPr>
              <a:t>Meds rarely used in other disciplines </a:t>
            </a:r>
          </a:p>
        </p:txBody>
      </p:sp>
    </p:spTree>
    <p:extLst>
      <p:ext uri="{BB962C8B-B14F-4D97-AF65-F5344CB8AC3E}">
        <p14:creationId xmlns:p14="http://schemas.microsoft.com/office/powerpoint/2010/main" val="9558925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546CFD-B46E-C1E1-C576-B5443E7CF1BA}"/>
              </a:ext>
            </a:extLst>
          </p:cNvPr>
          <p:cNvSpPr>
            <a:spLocks noGrp="1"/>
          </p:cNvSpPr>
          <p:nvPr>
            <p:ph type="title"/>
          </p:nvPr>
        </p:nvSpPr>
        <p:spPr/>
        <p:txBody>
          <a:bodyPr/>
          <a:lstStyle/>
          <a:p>
            <a:r>
              <a:rPr lang="en-GB" dirty="0"/>
              <a:t>Understanding the specifics of specialised drug regimes</a:t>
            </a:r>
          </a:p>
        </p:txBody>
      </p:sp>
      <p:sp>
        <p:nvSpPr>
          <p:cNvPr id="3" name="Content Placeholder 2">
            <a:extLst>
              <a:ext uri="{FF2B5EF4-FFF2-40B4-BE49-F238E27FC236}">
                <a16:creationId xmlns:a16="http://schemas.microsoft.com/office/drawing/2014/main" id="{9C980542-1EE7-27BA-669F-1AD791FA031E}"/>
              </a:ext>
            </a:extLst>
          </p:cNvPr>
          <p:cNvSpPr>
            <a:spLocks noGrp="1"/>
          </p:cNvSpPr>
          <p:nvPr>
            <p:ph idx="1"/>
          </p:nvPr>
        </p:nvSpPr>
        <p:spPr/>
        <p:txBody>
          <a:bodyPr/>
          <a:lstStyle/>
          <a:p>
            <a:r>
              <a:rPr lang="en-GB" b="1" dirty="0"/>
              <a:t>Successful prescribing takes all parameters into account </a:t>
            </a:r>
          </a:p>
          <a:p>
            <a:endParaRPr lang="en-GB" b="1" dirty="0"/>
          </a:p>
          <a:p>
            <a:r>
              <a:rPr lang="en-GB" dirty="0"/>
              <a:t>IS IT THE RIGHT MEDICATION </a:t>
            </a:r>
          </a:p>
          <a:p>
            <a:r>
              <a:rPr lang="en-GB" dirty="0"/>
              <a:t>FOR THE DIAGNOSED CONDITION</a:t>
            </a:r>
          </a:p>
          <a:p>
            <a:r>
              <a:rPr lang="en-GB" dirty="0"/>
              <a:t>AT THE RIGHT DOSE</a:t>
            </a:r>
          </a:p>
          <a:p>
            <a:r>
              <a:rPr lang="en-GB" dirty="0"/>
              <a:t>AT THE RIGHT TIME OF DAY</a:t>
            </a:r>
          </a:p>
          <a:p>
            <a:endParaRPr lang="en-GB" dirty="0"/>
          </a:p>
          <a:p>
            <a:r>
              <a:rPr lang="en-GB" dirty="0"/>
              <a:t>CONSIDER PREGNANCY</a:t>
            </a:r>
          </a:p>
          <a:p>
            <a:r>
              <a:rPr lang="en-GB" dirty="0"/>
              <a:t>OTHER MEDICAL CONDITIONS</a:t>
            </a:r>
          </a:p>
          <a:p>
            <a:r>
              <a:rPr lang="en-GB" dirty="0"/>
              <a:t>POTENTIAL ADVERSE EFFECTS</a:t>
            </a:r>
          </a:p>
          <a:p>
            <a:r>
              <a:rPr lang="en-GB" dirty="0"/>
              <a:t>DO BENEFITS OUTWEIGH RISKS ?</a:t>
            </a:r>
          </a:p>
        </p:txBody>
      </p:sp>
    </p:spTree>
    <p:extLst>
      <p:ext uri="{BB962C8B-B14F-4D97-AF65-F5344CB8AC3E}">
        <p14:creationId xmlns:p14="http://schemas.microsoft.com/office/powerpoint/2010/main" val="3225424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CD4E45-1287-AC6B-FC1B-2DF0187B8E2C}"/>
              </a:ext>
            </a:extLst>
          </p:cNvPr>
          <p:cNvSpPr>
            <a:spLocks noGrp="1"/>
          </p:cNvSpPr>
          <p:nvPr>
            <p:ph type="title"/>
          </p:nvPr>
        </p:nvSpPr>
        <p:spPr/>
        <p:txBody>
          <a:bodyPr/>
          <a:lstStyle/>
          <a:p>
            <a:r>
              <a:rPr lang="en-GB"/>
              <a:t>WHO OR WHAT </a:t>
            </a:r>
            <a:br>
              <a:rPr lang="en-GB"/>
            </a:br>
            <a:r>
              <a:rPr lang="en-GB"/>
              <a:t>ARE YOU TREATING ?</a:t>
            </a:r>
            <a:endParaRPr lang="en-GB" dirty="0"/>
          </a:p>
        </p:txBody>
      </p:sp>
      <p:sp>
        <p:nvSpPr>
          <p:cNvPr id="3" name="Content Placeholder 2">
            <a:extLst>
              <a:ext uri="{FF2B5EF4-FFF2-40B4-BE49-F238E27FC236}">
                <a16:creationId xmlns:a16="http://schemas.microsoft.com/office/drawing/2014/main" id="{32759A9A-04EA-9510-1A52-1C0ED007114B}"/>
              </a:ext>
            </a:extLst>
          </p:cNvPr>
          <p:cNvSpPr>
            <a:spLocks noGrp="1"/>
          </p:cNvSpPr>
          <p:nvPr>
            <p:ph idx="1"/>
          </p:nvPr>
        </p:nvSpPr>
        <p:spPr/>
        <p:txBody>
          <a:bodyPr>
            <a:normAutofit/>
          </a:bodyPr>
          <a:lstStyle/>
          <a:p>
            <a:r>
              <a:rPr lang="en-GB" sz="2400" dirty="0"/>
              <a:t>A ‘Puritanical’ or biological reductionist model of prescribing may satisfy the intellectual quest for results based solely on a knowledge of brain function</a:t>
            </a:r>
          </a:p>
          <a:p>
            <a:r>
              <a:rPr lang="en-GB" sz="2400" dirty="0"/>
              <a:t>BUT are we treating a brain </a:t>
            </a:r>
            <a:r>
              <a:rPr lang="en-GB" sz="2400" b="1" i="1" dirty="0"/>
              <a:t>or</a:t>
            </a:r>
            <a:r>
              <a:rPr lang="en-GB" sz="2400" dirty="0"/>
              <a:t> a person ?</a:t>
            </a:r>
          </a:p>
          <a:p>
            <a:r>
              <a:rPr lang="en-GB" sz="2400" dirty="0"/>
              <a:t>Or are we treating a brain </a:t>
            </a:r>
            <a:r>
              <a:rPr lang="en-GB" sz="2400" b="1" i="1" dirty="0"/>
              <a:t>in </a:t>
            </a:r>
            <a:r>
              <a:rPr lang="en-GB" sz="2400" dirty="0"/>
              <a:t>a person ?</a:t>
            </a:r>
          </a:p>
          <a:p>
            <a:r>
              <a:rPr lang="en-GB" sz="2400" dirty="0"/>
              <a:t>Or maybe a brain </a:t>
            </a:r>
            <a:r>
              <a:rPr lang="en-GB" sz="2400" b="1" i="1" dirty="0"/>
              <a:t>in</a:t>
            </a:r>
            <a:r>
              <a:rPr lang="en-GB" sz="2400" dirty="0"/>
              <a:t> a person </a:t>
            </a:r>
            <a:r>
              <a:rPr lang="en-GB" sz="2400" b="1" i="1" dirty="0"/>
              <a:t>in</a:t>
            </a:r>
            <a:r>
              <a:rPr lang="en-GB" sz="2400" dirty="0"/>
              <a:t> a family ?</a:t>
            </a:r>
          </a:p>
          <a:p>
            <a:r>
              <a:rPr lang="en-GB" sz="2400" dirty="0"/>
              <a:t>Or all the above </a:t>
            </a:r>
            <a:r>
              <a:rPr lang="en-GB" sz="2400" b="1" i="1" dirty="0"/>
              <a:t>and</a:t>
            </a:r>
            <a:r>
              <a:rPr lang="en-GB" sz="2400" dirty="0"/>
              <a:t> the support team ?</a:t>
            </a:r>
          </a:p>
          <a:p>
            <a:r>
              <a:rPr lang="en-GB" sz="2400" dirty="0"/>
              <a:t>Or maybe also managing psychosocial factors ?  </a:t>
            </a:r>
          </a:p>
          <a:p>
            <a:r>
              <a:rPr lang="en-GB" sz="2400" dirty="0"/>
              <a:t>Eg ‘meaning of meds’ or peer pressure etc</a:t>
            </a:r>
          </a:p>
          <a:p>
            <a:r>
              <a:rPr lang="en-GB" sz="2400" dirty="0"/>
              <a:t>And old habits – </a:t>
            </a:r>
            <a:r>
              <a:rPr lang="en-GB" sz="2400" dirty="0" err="1"/>
              <a:t>eg</a:t>
            </a:r>
            <a:r>
              <a:rPr lang="en-GB" sz="2400" dirty="0"/>
              <a:t> illicit drug use</a:t>
            </a:r>
          </a:p>
          <a:p>
            <a:endParaRPr lang="en-GB" sz="2400" dirty="0"/>
          </a:p>
        </p:txBody>
      </p:sp>
    </p:spTree>
    <p:extLst>
      <p:ext uri="{BB962C8B-B14F-4D97-AF65-F5344CB8AC3E}">
        <p14:creationId xmlns:p14="http://schemas.microsoft.com/office/powerpoint/2010/main" val="39513847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PRIMUM NON NOCERE (or primum non </a:t>
            </a:r>
            <a:r>
              <a:rPr lang="en-US" dirty="0" err="1"/>
              <a:t>litigare</a:t>
            </a:r>
            <a:r>
              <a:rPr lang="en-US" dirty="0"/>
              <a:t>)</a:t>
            </a:r>
            <a:br>
              <a:rPr lang="en-US" dirty="0"/>
            </a:br>
            <a:br>
              <a:rPr lang="en-US" dirty="0"/>
            </a:br>
            <a:r>
              <a:rPr lang="en-US" dirty="0"/>
              <a:t>… not for the faint hearted !</a:t>
            </a:r>
            <a:br>
              <a:rPr lang="en-US" dirty="0"/>
            </a:br>
            <a:endParaRPr lang="en-US" dirty="0"/>
          </a:p>
        </p:txBody>
      </p:sp>
      <p:sp>
        <p:nvSpPr>
          <p:cNvPr id="3" name="Content Placeholder 2"/>
          <p:cNvSpPr>
            <a:spLocks noGrp="1"/>
          </p:cNvSpPr>
          <p:nvPr>
            <p:ph idx="1"/>
          </p:nvPr>
        </p:nvSpPr>
        <p:spPr>
          <a:xfrm>
            <a:off x="3869268" y="864108"/>
            <a:ext cx="7315200" cy="5320792"/>
          </a:xfrm>
        </p:spPr>
        <p:txBody>
          <a:bodyPr>
            <a:normAutofit lnSpcReduction="10000"/>
          </a:bodyPr>
          <a:lstStyle/>
          <a:p>
            <a:pPr marL="0" indent="0">
              <a:buNone/>
            </a:pPr>
            <a:r>
              <a:rPr lang="en-US" dirty="0"/>
              <a:t>    THE MINEFIELD OF MEDICATION IN BRAIN INJURY </a:t>
            </a:r>
          </a:p>
          <a:p>
            <a:endParaRPr lang="en-US" dirty="0"/>
          </a:p>
          <a:p>
            <a:r>
              <a:rPr lang="en-US" dirty="0"/>
              <a:t>Extra-pyramidal motor impairment (&amp; </a:t>
            </a:r>
            <a:r>
              <a:rPr lang="en-US" dirty="0" err="1"/>
              <a:t>opisthotonus</a:t>
            </a:r>
            <a:r>
              <a:rPr lang="en-US" dirty="0"/>
              <a:t> &amp; death)</a:t>
            </a:r>
          </a:p>
          <a:p>
            <a:r>
              <a:rPr lang="en-US" dirty="0"/>
              <a:t>Serotonin syndrome (autonomic instability, death) COMPLAINT!</a:t>
            </a:r>
          </a:p>
          <a:p>
            <a:r>
              <a:rPr lang="en-GB" dirty="0"/>
              <a:t>Neuroleptic malignant syndrome (autonomic instability, death)</a:t>
            </a:r>
            <a:endParaRPr lang="en-US" dirty="0"/>
          </a:p>
          <a:p>
            <a:r>
              <a:rPr lang="en-US" dirty="0"/>
              <a:t>Lithium neurotoxicity (tremor, ataxia, coma, death)</a:t>
            </a:r>
          </a:p>
          <a:p>
            <a:r>
              <a:rPr lang="en-US" dirty="0" err="1"/>
              <a:t>Haematological</a:t>
            </a:r>
            <a:r>
              <a:rPr lang="en-US" dirty="0"/>
              <a:t> abnormalities (transfusion or death)</a:t>
            </a:r>
          </a:p>
          <a:p>
            <a:r>
              <a:rPr lang="en-US" dirty="0"/>
              <a:t>Cardiac conduction deficit  (sudden death - </a:t>
            </a:r>
            <a:r>
              <a:rPr lang="en-US" dirty="0" err="1"/>
              <a:t>dothiepin</a:t>
            </a:r>
            <a:r>
              <a:rPr lang="en-US" dirty="0"/>
              <a:t>)</a:t>
            </a:r>
          </a:p>
          <a:p>
            <a:r>
              <a:rPr lang="en-US" dirty="0"/>
              <a:t>Cerebrovascular disease  (stroke and death)</a:t>
            </a:r>
          </a:p>
          <a:p>
            <a:r>
              <a:rPr lang="en-US" dirty="0"/>
              <a:t>Endocrine disorders (diabetes mellitus &amp; complications)</a:t>
            </a:r>
          </a:p>
          <a:p>
            <a:r>
              <a:rPr lang="en-US" dirty="0" err="1"/>
              <a:t>Dermatonecrolysis</a:t>
            </a:r>
            <a:r>
              <a:rPr lang="en-US" dirty="0"/>
              <a:t> (</a:t>
            </a:r>
            <a:r>
              <a:rPr lang="en-US" dirty="0" err="1"/>
              <a:t>eg</a:t>
            </a:r>
            <a:r>
              <a:rPr lang="en-US" dirty="0"/>
              <a:t> Stephens Johnsons syndrome)</a:t>
            </a:r>
          </a:p>
          <a:p>
            <a:r>
              <a:rPr lang="en-US" dirty="0"/>
              <a:t>Seizure threshold reduction (seizures, brain injury, death)</a:t>
            </a:r>
          </a:p>
          <a:p>
            <a:r>
              <a:rPr lang="en-US" dirty="0"/>
              <a:t>Liver disease (transplant or death)</a:t>
            </a:r>
          </a:p>
          <a:p>
            <a:endParaRPr lang="en-US" dirty="0"/>
          </a:p>
        </p:txBody>
      </p:sp>
    </p:spTree>
    <p:extLst>
      <p:ext uri="{BB962C8B-B14F-4D97-AF65-F5344CB8AC3E}">
        <p14:creationId xmlns:p14="http://schemas.microsoft.com/office/powerpoint/2010/main" val="23496045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And then the non-fatal adverse effects </a:t>
            </a:r>
          </a:p>
        </p:txBody>
      </p:sp>
      <p:sp>
        <p:nvSpPr>
          <p:cNvPr id="3" name="Content Placeholder 2"/>
          <p:cNvSpPr>
            <a:spLocks noGrp="1"/>
          </p:cNvSpPr>
          <p:nvPr>
            <p:ph idx="1"/>
          </p:nvPr>
        </p:nvSpPr>
        <p:spPr>
          <a:xfrm>
            <a:off x="3869268" y="0"/>
            <a:ext cx="7315200" cy="6858000"/>
          </a:xfrm>
        </p:spPr>
        <p:txBody>
          <a:bodyPr/>
          <a:lstStyle/>
          <a:p>
            <a:pPr marL="0" indent="0">
              <a:buNone/>
            </a:pPr>
            <a:r>
              <a:rPr lang="en-US" dirty="0"/>
              <a:t>   </a:t>
            </a:r>
            <a:r>
              <a:rPr lang="en-US" b="1" dirty="0"/>
              <a:t>Not to mention less hazardous yet serious adverse effects </a:t>
            </a:r>
            <a:r>
              <a:rPr lang="en-US" b="1" dirty="0" err="1"/>
              <a:t>eg</a:t>
            </a:r>
            <a:endParaRPr lang="en-US" b="1" dirty="0"/>
          </a:p>
          <a:p>
            <a:endParaRPr lang="en-US" dirty="0"/>
          </a:p>
          <a:p>
            <a:r>
              <a:rPr lang="en-US" sz="2400" dirty="0"/>
              <a:t>Excessive sedation  </a:t>
            </a:r>
          </a:p>
          <a:p>
            <a:r>
              <a:rPr lang="en-US" sz="2400" dirty="0"/>
              <a:t>Cognitive impairment </a:t>
            </a:r>
          </a:p>
          <a:p>
            <a:r>
              <a:rPr lang="en-US" sz="2400" dirty="0"/>
              <a:t>Erectile dysfunction </a:t>
            </a:r>
          </a:p>
          <a:p>
            <a:r>
              <a:rPr lang="en-US" sz="2400" dirty="0"/>
              <a:t>Female infertility</a:t>
            </a:r>
          </a:p>
          <a:p>
            <a:r>
              <a:rPr lang="en-US" sz="2400" dirty="0"/>
              <a:t>Orthostatic hypotension</a:t>
            </a:r>
          </a:p>
          <a:p>
            <a:r>
              <a:rPr lang="en-US" sz="2400" dirty="0" err="1"/>
              <a:t>Oedema</a:t>
            </a:r>
            <a:endParaRPr lang="en-US" sz="2400" dirty="0"/>
          </a:p>
          <a:p>
            <a:r>
              <a:rPr lang="en-US" sz="2400" dirty="0"/>
              <a:t>Obesity </a:t>
            </a:r>
          </a:p>
          <a:p>
            <a:r>
              <a:rPr lang="en-US" sz="2400" dirty="0"/>
              <a:t>Diabetes</a:t>
            </a:r>
          </a:p>
          <a:p>
            <a:r>
              <a:rPr lang="en-US" sz="2400" dirty="0"/>
              <a:t>Heart disease</a:t>
            </a:r>
          </a:p>
          <a:p>
            <a:endParaRPr lang="en-US" dirty="0"/>
          </a:p>
        </p:txBody>
      </p:sp>
    </p:spTree>
    <p:extLst>
      <p:ext uri="{BB962C8B-B14F-4D97-AF65-F5344CB8AC3E}">
        <p14:creationId xmlns:p14="http://schemas.microsoft.com/office/powerpoint/2010/main" val="10122864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KNOW WHAT YOU’RE TREATING</a:t>
            </a:r>
            <a:br>
              <a:rPr lang="en-GB" dirty="0"/>
            </a:br>
            <a:r>
              <a:rPr lang="en-GB" dirty="0"/>
              <a:t>    (is it brain injury related?)</a:t>
            </a:r>
            <a:br>
              <a:rPr lang="en-GB" dirty="0"/>
            </a:br>
            <a:endParaRPr lang="en-GB" dirty="0"/>
          </a:p>
        </p:txBody>
      </p:sp>
      <p:sp>
        <p:nvSpPr>
          <p:cNvPr id="3" name="Content Placeholder 2"/>
          <p:cNvSpPr>
            <a:spLocks noGrp="1"/>
          </p:cNvSpPr>
          <p:nvPr>
            <p:ph idx="1"/>
          </p:nvPr>
        </p:nvSpPr>
        <p:spPr>
          <a:xfrm>
            <a:off x="3467100" y="342900"/>
            <a:ext cx="8724900" cy="6286500"/>
          </a:xfrm>
        </p:spPr>
        <p:txBody>
          <a:bodyPr/>
          <a:lstStyle/>
          <a:p>
            <a:endParaRPr lang="en-GB" sz="2400" dirty="0"/>
          </a:p>
          <a:p>
            <a:r>
              <a:rPr lang="en-GB" sz="2400" dirty="0"/>
              <a:t>Just because someone has a head injury doesn’t mean they have a brain injury (despite what the claimant expert might say!)</a:t>
            </a:r>
          </a:p>
          <a:p>
            <a:endParaRPr lang="en-GB" sz="2400" dirty="0"/>
          </a:p>
          <a:p>
            <a:r>
              <a:rPr lang="en-GB" sz="2400" dirty="0"/>
              <a:t>A mild concussive head injury can have profound effects</a:t>
            </a:r>
          </a:p>
          <a:p>
            <a:endParaRPr lang="en-GB" sz="2400" dirty="0"/>
          </a:p>
          <a:p>
            <a:r>
              <a:rPr lang="en-GB" sz="2400" dirty="0"/>
              <a:t>A severe brain injury doesn’t change premorbid history</a:t>
            </a:r>
          </a:p>
          <a:p>
            <a:endParaRPr lang="en-GB" sz="2400" dirty="0"/>
          </a:p>
          <a:p>
            <a:r>
              <a:rPr lang="en-GB" sz="2400" dirty="0"/>
              <a:t>So get as much info as possible prior to treating…</a:t>
            </a:r>
          </a:p>
          <a:p>
            <a:endParaRPr lang="en-GB" sz="2400" dirty="0"/>
          </a:p>
          <a:p>
            <a:r>
              <a:rPr lang="en-GB" sz="2400" dirty="0"/>
              <a:t>Ideally do joint reviews with neuropsychology</a:t>
            </a:r>
          </a:p>
          <a:p>
            <a:endParaRPr lang="en-GB" dirty="0"/>
          </a:p>
          <a:p>
            <a:endParaRPr lang="en-GB" dirty="0"/>
          </a:p>
        </p:txBody>
      </p:sp>
    </p:spTree>
    <p:extLst>
      <p:ext uri="{BB962C8B-B14F-4D97-AF65-F5344CB8AC3E}">
        <p14:creationId xmlns:p14="http://schemas.microsoft.com/office/powerpoint/2010/main" val="41975361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1E8D8-CAB3-6AFC-BDFD-A0C0AC8F38BC}"/>
              </a:ext>
            </a:extLst>
          </p:cNvPr>
          <p:cNvSpPr>
            <a:spLocks noGrp="1"/>
          </p:cNvSpPr>
          <p:nvPr>
            <p:ph type="title"/>
          </p:nvPr>
        </p:nvSpPr>
        <p:spPr/>
        <p:txBody>
          <a:bodyPr/>
          <a:lstStyle/>
          <a:p>
            <a:r>
              <a:rPr lang="en-US" dirty="0"/>
              <a:t>Function of Frontal lobe regions:</a:t>
            </a:r>
            <a:br>
              <a:rPr lang="en-US" dirty="0"/>
            </a:br>
            <a:br>
              <a:rPr lang="en-US" dirty="0"/>
            </a:br>
            <a:r>
              <a:rPr lang="en-US" dirty="0"/>
              <a:t>main seat of </a:t>
            </a:r>
            <a:r>
              <a:rPr lang="en-US" dirty="0" err="1"/>
              <a:t>behaviour</a:t>
            </a:r>
            <a:br>
              <a:rPr lang="en-US" dirty="0"/>
            </a:br>
            <a:br>
              <a:rPr lang="en-US" u="sng" dirty="0"/>
            </a:br>
            <a:endParaRPr lang="en-GB" dirty="0"/>
          </a:p>
        </p:txBody>
      </p:sp>
      <p:sp>
        <p:nvSpPr>
          <p:cNvPr id="3" name="Content Placeholder 2">
            <a:extLst>
              <a:ext uri="{FF2B5EF4-FFF2-40B4-BE49-F238E27FC236}">
                <a16:creationId xmlns:a16="http://schemas.microsoft.com/office/drawing/2014/main" id="{D29E7338-5CDC-9C57-88F6-EFDAF4F2D89A}"/>
              </a:ext>
            </a:extLst>
          </p:cNvPr>
          <p:cNvSpPr>
            <a:spLocks noGrp="1"/>
          </p:cNvSpPr>
          <p:nvPr>
            <p:ph idx="1"/>
          </p:nvPr>
        </p:nvSpPr>
        <p:spPr>
          <a:xfrm>
            <a:off x="3603973" y="767392"/>
            <a:ext cx="8335108" cy="5120640"/>
          </a:xfrm>
        </p:spPr>
        <p:txBody>
          <a:bodyPr/>
          <a:lstStyle/>
          <a:p>
            <a:pPr marL="0" indent="0">
              <a:buNone/>
            </a:pPr>
            <a:endParaRPr lang="en-US" u="sng" dirty="0"/>
          </a:p>
          <a:p>
            <a:pPr marL="0" indent="0">
              <a:buNone/>
            </a:pPr>
            <a:r>
              <a:rPr lang="en-US" b="1" dirty="0"/>
              <a:t>Dorsolateral</a:t>
            </a:r>
            <a:r>
              <a:rPr lang="en-US" dirty="0"/>
              <a:t> – planning (</a:t>
            </a:r>
            <a:r>
              <a:rPr lang="en-US" dirty="0" err="1"/>
              <a:t>ie</a:t>
            </a:r>
            <a:r>
              <a:rPr lang="en-US" dirty="0"/>
              <a:t> what needs to be done)</a:t>
            </a:r>
          </a:p>
          <a:p>
            <a:pPr marL="0" indent="0">
              <a:buNone/>
            </a:pPr>
            <a:r>
              <a:rPr lang="en-US" dirty="0"/>
              <a:t>Damage leads to poor planning, organizing, </a:t>
            </a:r>
            <a:r>
              <a:rPr lang="en-US" dirty="0" err="1"/>
              <a:t>prioritising</a:t>
            </a:r>
            <a:r>
              <a:rPr lang="en-US" dirty="0"/>
              <a:t>)</a:t>
            </a:r>
          </a:p>
          <a:p>
            <a:pPr marL="0" indent="0">
              <a:buNone/>
            </a:pPr>
            <a:endParaRPr lang="en-US" dirty="0"/>
          </a:p>
          <a:p>
            <a:pPr marL="0" indent="0">
              <a:buNone/>
            </a:pPr>
            <a:r>
              <a:rPr lang="en-US" b="1" dirty="0"/>
              <a:t>Mediofrontal</a:t>
            </a:r>
            <a:r>
              <a:rPr lang="en-US" dirty="0"/>
              <a:t> – initiates activity (connected to limbic/emotion circuits)</a:t>
            </a:r>
          </a:p>
          <a:p>
            <a:pPr marL="0" indent="0">
              <a:buNone/>
            </a:pPr>
            <a:r>
              <a:rPr lang="en-US" dirty="0"/>
              <a:t>Damage leads to avolition or worse (abulia = zombie-like absence of initiative)</a:t>
            </a:r>
          </a:p>
          <a:p>
            <a:pPr marL="0" indent="0">
              <a:buNone/>
            </a:pPr>
            <a:endParaRPr lang="en-US" dirty="0"/>
          </a:p>
          <a:p>
            <a:pPr marL="0" indent="0">
              <a:buNone/>
            </a:pPr>
            <a:r>
              <a:rPr lang="en-US" b="1" dirty="0"/>
              <a:t>Orbitofrontal</a:t>
            </a:r>
            <a:r>
              <a:rPr lang="en-US" dirty="0"/>
              <a:t> – monitors activity and inhibits unwanted impulses </a:t>
            </a:r>
          </a:p>
          <a:p>
            <a:pPr marL="0" indent="0">
              <a:buNone/>
            </a:pPr>
            <a:r>
              <a:rPr lang="en-US" dirty="0"/>
              <a:t>Damage leads to socially disinhibited </a:t>
            </a:r>
            <a:r>
              <a:rPr lang="en-US" dirty="0" err="1"/>
              <a:t>behaviour</a:t>
            </a:r>
            <a:r>
              <a:rPr lang="en-US" dirty="0"/>
              <a:t> and aggression </a:t>
            </a:r>
          </a:p>
          <a:p>
            <a:endParaRPr lang="en-GB" dirty="0"/>
          </a:p>
        </p:txBody>
      </p:sp>
    </p:spTree>
    <p:extLst>
      <p:ext uri="{BB962C8B-B14F-4D97-AF65-F5344CB8AC3E}">
        <p14:creationId xmlns:p14="http://schemas.microsoft.com/office/powerpoint/2010/main" val="19671009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8C21E-199A-2D15-F049-56B4ACA68BEA}"/>
              </a:ext>
            </a:extLst>
          </p:cNvPr>
          <p:cNvSpPr>
            <a:spLocks noGrp="1"/>
          </p:cNvSpPr>
          <p:nvPr>
            <p:ph type="title"/>
          </p:nvPr>
        </p:nvSpPr>
        <p:spPr/>
        <p:txBody>
          <a:bodyPr/>
          <a:lstStyle/>
          <a:p>
            <a:r>
              <a:rPr lang="en-GB" dirty="0"/>
              <a:t>Common symptoms and disorders seen in brain injury </a:t>
            </a:r>
            <a:br>
              <a:rPr lang="en-GB" dirty="0"/>
            </a:br>
            <a:endParaRPr lang="en-GB" dirty="0"/>
          </a:p>
        </p:txBody>
      </p:sp>
      <p:sp>
        <p:nvSpPr>
          <p:cNvPr id="3" name="Content Placeholder 2">
            <a:extLst>
              <a:ext uri="{FF2B5EF4-FFF2-40B4-BE49-F238E27FC236}">
                <a16:creationId xmlns:a16="http://schemas.microsoft.com/office/drawing/2014/main" id="{4CA51E10-CB46-F451-18BF-97855C10E18C}"/>
              </a:ext>
            </a:extLst>
          </p:cNvPr>
          <p:cNvSpPr>
            <a:spLocks noGrp="1"/>
          </p:cNvSpPr>
          <p:nvPr>
            <p:ph idx="1"/>
          </p:nvPr>
        </p:nvSpPr>
        <p:spPr>
          <a:xfrm>
            <a:off x="3860475" y="0"/>
            <a:ext cx="8228947" cy="6858000"/>
          </a:xfrm>
        </p:spPr>
        <p:txBody>
          <a:bodyPr/>
          <a:lstStyle/>
          <a:p>
            <a:r>
              <a:rPr lang="en-GB" sz="2400" b="1" dirty="0">
                <a:latin typeface="Calibri" panose="020F0502020204030204" pitchFamily="34" charset="0"/>
                <a:ea typeface="Calibri" panose="020F0502020204030204" pitchFamily="34" charset="0"/>
                <a:cs typeface="Calibri" panose="020F0502020204030204" pitchFamily="34" charset="0"/>
              </a:rPr>
              <a:t>Neurocognitive and behavioural disorder </a:t>
            </a:r>
            <a:r>
              <a:rPr lang="en-GB" sz="2400" dirty="0">
                <a:latin typeface="Calibri" panose="020F0502020204030204" pitchFamily="34" charset="0"/>
                <a:ea typeface="Calibri" panose="020F0502020204030204" pitchFamily="34" charset="0"/>
                <a:cs typeface="Calibri" panose="020F0502020204030204" pitchFamily="34" charset="0"/>
              </a:rPr>
              <a:t>= a catch-all term</a:t>
            </a:r>
          </a:p>
          <a:p>
            <a:pPr marL="0" indent="0">
              <a:buNone/>
            </a:pPr>
            <a:endParaRPr lang="en-GB" sz="2400" dirty="0">
              <a:latin typeface="Calibri" panose="020F0502020204030204" pitchFamily="34" charset="0"/>
              <a:ea typeface="Calibri" panose="020F0502020204030204" pitchFamily="34" charset="0"/>
              <a:cs typeface="Calibri" panose="020F0502020204030204" pitchFamily="34" charset="0"/>
            </a:endParaRPr>
          </a:p>
          <a:p>
            <a:r>
              <a:rPr lang="en-GB" sz="2400" dirty="0">
                <a:latin typeface="Calibri" panose="020F0502020204030204" pitchFamily="34" charset="0"/>
                <a:ea typeface="Calibri" panose="020F0502020204030204" pitchFamily="34" charset="0"/>
                <a:cs typeface="Calibri" panose="020F0502020204030204" pitchFamily="34" charset="0"/>
              </a:rPr>
              <a:t>Includes a wide range of symptoms and impairments affecting</a:t>
            </a:r>
          </a:p>
          <a:p>
            <a:r>
              <a:rPr lang="en-GB" sz="2400" b="1" dirty="0">
                <a:latin typeface="Calibri" panose="020F0502020204030204" pitchFamily="34" charset="0"/>
                <a:ea typeface="Calibri" panose="020F0502020204030204" pitchFamily="34" charset="0"/>
                <a:cs typeface="Calibri" panose="020F0502020204030204" pitchFamily="34" charset="0"/>
              </a:rPr>
              <a:t>Executive function </a:t>
            </a:r>
            <a:r>
              <a:rPr lang="en-GB" sz="2400" dirty="0">
                <a:latin typeface="Calibri" panose="020F0502020204030204" pitchFamily="34" charset="0"/>
                <a:ea typeface="Calibri" panose="020F0502020204030204" pitchFamily="34" charset="0"/>
                <a:cs typeface="Calibri" panose="020F0502020204030204" pitchFamily="34" charset="0"/>
              </a:rPr>
              <a:t>- planning organising prioritising initiating motivating monitoring inhibiting behaviour appropriate to the relevant task and environment – and multitasking</a:t>
            </a:r>
          </a:p>
          <a:p>
            <a:r>
              <a:rPr lang="en-GB" sz="2400" dirty="0">
                <a:latin typeface="Calibri" panose="020F0502020204030204" pitchFamily="34" charset="0"/>
                <a:ea typeface="Calibri" panose="020F0502020204030204" pitchFamily="34" charset="0"/>
                <a:cs typeface="Calibri" panose="020F0502020204030204" pitchFamily="34" charset="0"/>
              </a:rPr>
              <a:t>And problems with motivation, aggression, impulsivity, disinhibition – particularly sexual and high arousal (orbitofrontal damage and/or elevated testosterone)</a:t>
            </a:r>
          </a:p>
          <a:p>
            <a:r>
              <a:rPr lang="en-GB" sz="2400" b="1" dirty="0">
                <a:latin typeface="Calibri" panose="020F0502020204030204" pitchFamily="34" charset="0"/>
                <a:ea typeface="Calibri" panose="020F0502020204030204" pitchFamily="34" charset="0"/>
                <a:cs typeface="Calibri" panose="020F0502020204030204" pitchFamily="34" charset="0"/>
              </a:rPr>
              <a:t>Cognitive function </a:t>
            </a:r>
            <a:r>
              <a:rPr lang="en-GB" sz="2400" dirty="0">
                <a:latin typeface="Calibri" panose="020F0502020204030204" pitchFamily="34" charset="0"/>
                <a:ea typeface="Calibri" panose="020F0502020204030204" pitchFamily="34" charset="0"/>
                <a:cs typeface="Calibri" panose="020F0502020204030204" pitchFamily="34" charset="0"/>
              </a:rPr>
              <a:t>- receptive and expressive language, understanding, processing and assimilating information, calculation, anterograde memory, visuospatial, navigating, deducing, extrapolating etc) - defer to neuropsychology </a:t>
            </a:r>
          </a:p>
          <a:p>
            <a:endParaRPr lang="en-GB" dirty="0"/>
          </a:p>
        </p:txBody>
      </p:sp>
    </p:spTree>
    <p:extLst>
      <p:ext uri="{BB962C8B-B14F-4D97-AF65-F5344CB8AC3E}">
        <p14:creationId xmlns:p14="http://schemas.microsoft.com/office/powerpoint/2010/main" val="41849408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3CB95-A807-00E8-98A7-57F3DF20490B}"/>
              </a:ext>
            </a:extLst>
          </p:cNvPr>
          <p:cNvSpPr>
            <a:spLocks noGrp="1"/>
          </p:cNvSpPr>
          <p:nvPr>
            <p:ph type="title"/>
          </p:nvPr>
        </p:nvSpPr>
        <p:spPr/>
        <p:txBody>
          <a:bodyPr/>
          <a:lstStyle/>
          <a:p>
            <a:r>
              <a:rPr lang="en-GB" b="1" dirty="0">
                <a:latin typeface="Calibri" panose="020F0502020204030204" pitchFamily="34" charset="0"/>
                <a:ea typeface="Calibri" panose="020F0502020204030204" pitchFamily="34" charset="0"/>
                <a:cs typeface="Calibri" panose="020F0502020204030204" pitchFamily="34" charset="0"/>
              </a:rPr>
              <a:t>Psychiatric / psychological</a:t>
            </a:r>
            <a:r>
              <a:rPr lang="en-GB" dirty="0">
                <a:latin typeface="Calibri" panose="020F0502020204030204" pitchFamily="34" charset="0"/>
                <a:ea typeface="Calibri" panose="020F0502020204030204" pitchFamily="34" charset="0"/>
                <a:cs typeface="Calibri" panose="020F0502020204030204" pitchFamily="34" charset="0"/>
              </a:rPr>
              <a:t> </a:t>
            </a:r>
            <a:r>
              <a:rPr lang="en-GB" b="1" dirty="0">
                <a:latin typeface="Calibri" panose="020F0502020204030204" pitchFamily="34" charset="0"/>
                <a:ea typeface="Calibri" panose="020F0502020204030204" pitchFamily="34" charset="0"/>
                <a:cs typeface="Calibri" panose="020F0502020204030204" pitchFamily="34" charset="0"/>
              </a:rPr>
              <a:t>problems</a:t>
            </a:r>
            <a:br>
              <a:rPr lang="en-GB" dirty="0">
                <a:latin typeface="Calibri" panose="020F0502020204030204" pitchFamily="34" charset="0"/>
                <a:ea typeface="Calibri" panose="020F0502020204030204" pitchFamily="34" charset="0"/>
                <a:cs typeface="Calibri" panose="020F0502020204030204" pitchFamily="34" charset="0"/>
              </a:rPr>
            </a:br>
            <a:endParaRPr lang="en-GB" dirty="0"/>
          </a:p>
        </p:txBody>
      </p:sp>
      <p:sp>
        <p:nvSpPr>
          <p:cNvPr id="3" name="Content Placeholder 2">
            <a:extLst>
              <a:ext uri="{FF2B5EF4-FFF2-40B4-BE49-F238E27FC236}">
                <a16:creationId xmlns:a16="http://schemas.microsoft.com/office/drawing/2014/main" id="{72F99404-D942-A309-7B59-A42652E947A5}"/>
              </a:ext>
            </a:extLst>
          </p:cNvPr>
          <p:cNvSpPr>
            <a:spLocks noGrp="1"/>
          </p:cNvSpPr>
          <p:nvPr>
            <p:ph idx="1"/>
          </p:nvPr>
        </p:nvSpPr>
        <p:spPr>
          <a:xfrm>
            <a:off x="3869268" y="0"/>
            <a:ext cx="7315200" cy="6858000"/>
          </a:xfrm>
        </p:spPr>
        <p:txBody>
          <a:bodyPr/>
          <a:lstStyle/>
          <a:p>
            <a:endParaRPr lang="en-GB" sz="2800" dirty="0">
              <a:latin typeface="Calibri" panose="020F0502020204030204" pitchFamily="34" charset="0"/>
              <a:ea typeface="Calibri" panose="020F0502020204030204" pitchFamily="34" charset="0"/>
              <a:cs typeface="Calibri" panose="020F0502020204030204" pitchFamily="34" charset="0"/>
            </a:endParaRPr>
          </a:p>
          <a:p>
            <a:r>
              <a:rPr lang="en-GB" sz="2800" dirty="0">
                <a:latin typeface="Calibri" panose="020F0502020204030204" pitchFamily="34" charset="0"/>
                <a:ea typeface="Calibri" panose="020F0502020204030204" pitchFamily="34" charset="0"/>
                <a:cs typeface="Calibri" panose="020F0502020204030204" pitchFamily="34" charset="0"/>
              </a:rPr>
              <a:t>anxiety, panic, depression, suicide</a:t>
            </a:r>
          </a:p>
          <a:p>
            <a:r>
              <a:rPr lang="en-GB" sz="2800" dirty="0">
                <a:latin typeface="Calibri" panose="020F0502020204030204" pitchFamily="34" charset="0"/>
                <a:ea typeface="Calibri" panose="020F0502020204030204" pitchFamily="34" charset="0"/>
                <a:cs typeface="Calibri" panose="020F0502020204030204" pitchFamily="34" charset="0"/>
              </a:rPr>
              <a:t>bipolar, ultra-rapid cycling mood disorder,</a:t>
            </a:r>
          </a:p>
          <a:p>
            <a:r>
              <a:rPr lang="en-GB" sz="2800" dirty="0">
                <a:latin typeface="Calibri" panose="020F0502020204030204" pitchFamily="34" charset="0"/>
                <a:ea typeface="Calibri" panose="020F0502020204030204" pitchFamily="34" charset="0"/>
                <a:cs typeface="Calibri" panose="020F0502020204030204" pitchFamily="34" charset="0"/>
              </a:rPr>
              <a:t>obsessive compulsive disorder (OCD) </a:t>
            </a:r>
          </a:p>
          <a:p>
            <a:r>
              <a:rPr lang="en-GB" sz="2800" dirty="0">
                <a:latin typeface="Calibri" panose="020F0502020204030204" pitchFamily="34" charset="0"/>
                <a:ea typeface="Calibri" panose="020F0502020204030204" pitchFamily="34" charset="0"/>
                <a:cs typeface="Calibri" panose="020F0502020204030204" pitchFamily="34" charset="0"/>
              </a:rPr>
              <a:t>post-traumatic stress disorder (PTSD)</a:t>
            </a:r>
          </a:p>
          <a:p>
            <a:r>
              <a:rPr lang="en-GB" sz="2800" b="1" dirty="0">
                <a:latin typeface="Calibri" panose="020F0502020204030204" pitchFamily="34" charset="0"/>
                <a:ea typeface="Calibri" panose="020F0502020204030204" pitchFamily="34" charset="0"/>
                <a:cs typeface="Calibri" panose="020F0502020204030204" pitchFamily="34" charset="0"/>
              </a:rPr>
              <a:t>Secondary</a:t>
            </a:r>
            <a:r>
              <a:rPr lang="en-GB" sz="2800" dirty="0">
                <a:latin typeface="Calibri" panose="020F0502020204030204" pitchFamily="34" charset="0"/>
                <a:ea typeface="Calibri" panose="020F0502020204030204" pitchFamily="34" charset="0"/>
                <a:cs typeface="Calibri" panose="020F0502020204030204" pitchFamily="34" charset="0"/>
              </a:rPr>
              <a:t> attention deficit hyperactivity disorder (ADHD) </a:t>
            </a:r>
          </a:p>
          <a:p>
            <a:r>
              <a:rPr lang="en-GB" sz="2800" dirty="0">
                <a:latin typeface="Calibri" panose="020F0502020204030204" pitchFamily="34" charset="0"/>
                <a:ea typeface="Calibri" panose="020F0502020204030204" pitchFamily="34" charset="0"/>
                <a:cs typeface="Calibri" panose="020F0502020204030204" pitchFamily="34" charset="0"/>
              </a:rPr>
              <a:t>methylphenidate  </a:t>
            </a:r>
            <a:r>
              <a:rPr lang="en-GB" sz="2800" dirty="0" err="1">
                <a:latin typeface="Calibri" panose="020F0502020204030204" pitchFamily="34" charset="0"/>
                <a:ea typeface="Calibri" panose="020F0502020204030204" pitchFamily="34" charset="0"/>
                <a:cs typeface="Calibri" panose="020F0502020204030204" pitchFamily="34" charset="0"/>
              </a:rPr>
              <a:t>lisdexamphetamine</a:t>
            </a:r>
            <a:r>
              <a:rPr lang="en-GB" sz="2800" dirty="0">
                <a:latin typeface="Calibri" panose="020F0502020204030204" pitchFamily="34" charset="0"/>
                <a:ea typeface="Calibri" panose="020F0502020204030204" pitchFamily="34" charset="0"/>
                <a:cs typeface="Calibri" panose="020F0502020204030204" pitchFamily="34" charset="0"/>
              </a:rPr>
              <a:t> (worldwide shortage in recent years due to four-fold increase in diagnosis)</a:t>
            </a:r>
          </a:p>
          <a:p>
            <a:r>
              <a:rPr lang="en-GB" sz="2800" dirty="0">
                <a:latin typeface="Calibri" panose="020F0502020204030204" pitchFamily="34" charset="0"/>
                <a:ea typeface="Calibri" panose="020F0502020204030204" pitchFamily="34" charset="0"/>
                <a:cs typeface="Calibri" panose="020F0502020204030204" pitchFamily="34" charset="0"/>
              </a:rPr>
              <a:t>Post-traumatic psychosis</a:t>
            </a:r>
          </a:p>
          <a:p>
            <a:endParaRPr lang="en-GB" dirty="0"/>
          </a:p>
        </p:txBody>
      </p:sp>
    </p:spTree>
    <p:extLst>
      <p:ext uri="{BB962C8B-B14F-4D97-AF65-F5344CB8AC3E}">
        <p14:creationId xmlns:p14="http://schemas.microsoft.com/office/powerpoint/2010/main" val="15565569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79A8E-980A-3E3A-D265-DCCE4BEE7100}"/>
              </a:ext>
            </a:extLst>
          </p:cNvPr>
          <p:cNvSpPr>
            <a:spLocks noGrp="1"/>
          </p:cNvSpPr>
          <p:nvPr>
            <p:ph type="title"/>
          </p:nvPr>
        </p:nvSpPr>
        <p:spPr>
          <a:xfrm>
            <a:off x="252918" y="1123837"/>
            <a:ext cx="3017819" cy="4601183"/>
          </a:xfrm>
        </p:spPr>
        <p:txBody>
          <a:bodyPr/>
          <a:lstStyle/>
          <a:p>
            <a:r>
              <a:rPr lang="en-GB" b="1" dirty="0">
                <a:latin typeface="Calibri" panose="020F0502020204030204" pitchFamily="34" charset="0"/>
                <a:ea typeface="Calibri" panose="020F0502020204030204" pitchFamily="34" charset="0"/>
                <a:cs typeface="Calibri" panose="020F0502020204030204" pitchFamily="34" charset="0"/>
              </a:rPr>
              <a:t>Antidepressant medication</a:t>
            </a:r>
            <a:br>
              <a:rPr lang="en-GB" b="1" dirty="0">
                <a:latin typeface="Calibri" panose="020F0502020204030204" pitchFamily="34" charset="0"/>
                <a:ea typeface="Calibri" panose="020F0502020204030204" pitchFamily="34" charset="0"/>
                <a:cs typeface="Calibri" panose="020F0502020204030204" pitchFamily="34" charset="0"/>
              </a:rPr>
            </a:br>
            <a:br>
              <a:rPr lang="en-GB" dirty="0"/>
            </a:br>
            <a:endParaRPr lang="en-GB" dirty="0"/>
          </a:p>
        </p:txBody>
      </p:sp>
      <p:sp>
        <p:nvSpPr>
          <p:cNvPr id="3" name="Content Placeholder 2">
            <a:extLst>
              <a:ext uri="{FF2B5EF4-FFF2-40B4-BE49-F238E27FC236}">
                <a16:creationId xmlns:a16="http://schemas.microsoft.com/office/drawing/2014/main" id="{3399F5AD-BB5A-2054-E51E-C9F4DB85BD64}"/>
              </a:ext>
            </a:extLst>
          </p:cNvPr>
          <p:cNvSpPr>
            <a:spLocks noGrp="1"/>
          </p:cNvSpPr>
          <p:nvPr>
            <p:ph idx="1"/>
          </p:nvPr>
        </p:nvSpPr>
        <p:spPr>
          <a:xfrm>
            <a:off x="3499338" y="0"/>
            <a:ext cx="8439743" cy="6858000"/>
          </a:xfrm>
        </p:spPr>
        <p:txBody>
          <a:bodyPr/>
          <a:lstStyle/>
          <a:p>
            <a:endParaRPr lang="en-GB" sz="2400" b="1" dirty="0">
              <a:latin typeface="Calibri" panose="020F0502020204030204" pitchFamily="34" charset="0"/>
              <a:ea typeface="Calibri" panose="020F0502020204030204" pitchFamily="34" charset="0"/>
              <a:cs typeface="Calibri" panose="020F0502020204030204" pitchFamily="34" charset="0"/>
            </a:endParaRPr>
          </a:p>
          <a:p>
            <a:endParaRPr lang="en-GB" sz="2400" b="1" dirty="0">
              <a:latin typeface="Calibri" panose="020F0502020204030204" pitchFamily="34" charset="0"/>
              <a:ea typeface="Calibri" panose="020F0502020204030204" pitchFamily="34" charset="0"/>
              <a:cs typeface="Calibri" panose="020F0502020204030204" pitchFamily="34" charset="0"/>
            </a:endParaRPr>
          </a:p>
          <a:p>
            <a:endParaRPr lang="en-GB" sz="2400" dirty="0">
              <a:latin typeface="Calibri" panose="020F0502020204030204" pitchFamily="34" charset="0"/>
              <a:ea typeface="Calibri" panose="020F0502020204030204" pitchFamily="34" charset="0"/>
              <a:cs typeface="Calibri" panose="020F0502020204030204" pitchFamily="34" charset="0"/>
            </a:endParaRPr>
          </a:p>
          <a:p>
            <a:r>
              <a:rPr lang="en-GB" sz="2400" dirty="0">
                <a:latin typeface="Calibri" panose="020F0502020204030204" pitchFamily="34" charset="0"/>
                <a:ea typeface="Calibri" panose="020F0502020204030204" pitchFamily="34" charset="0"/>
                <a:cs typeface="Calibri" panose="020F0502020204030204" pitchFamily="34" charset="0"/>
              </a:rPr>
              <a:t>Tricyclic </a:t>
            </a:r>
            <a:r>
              <a:rPr lang="en-GB" sz="2400" dirty="0" err="1">
                <a:latin typeface="Calibri" panose="020F0502020204030204" pitchFamily="34" charset="0"/>
                <a:ea typeface="Calibri" panose="020F0502020204030204" pitchFamily="34" charset="0"/>
                <a:cs typeface="Calibri" panose="020F0502020204030204" pitchFamily="34" charset="0"/>
              </a:rPr>
              <a:t>eg</a:t>
            </a:r>
            <a:r>
              <a:rPr lang="en-GB" sz="2400" dirty="0">
                <a:latin typeface="Calibri" panose="020F0502020204030204" pitchFamily="34" charset="0"/>
                <a:ea typeface="Calibri" panose="020F0502020204030204" pitchFamily="34" charset="0"/>
                <a:cs typeface="Calibri" panose="020F0502020204030204" pitchFamily="34" charset="0"/>
              </a:rPr>
              <a:t> amitriptyline, nortriptyline - low dose for migraine and neuropathic pain but cardiotoxic at high dose</a:t>
            </a:r>
          </a:p>
          <a:p>
            <a:r>
              <a:rPr lang="en-GB" sz="2400" dirty="0">
                <a:latin typeface="Calibri" panose="020F0502020204030204" pitchFamily="34" charset="0"/>
                <a:ea typeface="Calibri" panose="020F0502020204030204" pitchFamily="34" charset="0"/>
                <a:cs typeface="Calibri" panose="020F0502020204030204" pitchFamily="34" charset="0"/>
              </a:rPr>
              <a:t>SSRI  sertraline, citalopram seizure-neutral and non-sedating  BUT tend to be associated with erectile dysfunction</a:t>
            </a:r>
          </a:p>
          <a:p>
            <a:r>
              <a:rPr lang="en-GB" sz="2400" dirty="0" err="1">
                <a:latin typeface="Calibri" panose="020F0502020204030204" pitchFamily="34" charset="0"/>
                <a:ea typeface="Calibri" panose="020F0502020204030204" pitchFamily="34" charset="0"/>
                <a:cs typeface="Calibri" panose="020F0502020204030204" pitchFamily="34" charset="0"/>
              </a:rPr>
              <a:t>Mirtazepine</a:t>
            </a:r>
            <a:r>
              <a:rPr lang="en-GB" sz="2400" dirty="0">
                <a:latin typeface="Calibri" panose="020F0502020204030204" pitchFamily="34" charset="0"/>
                <a:ea typeface="Calibri" panose="020F0502020204030204" pitchFamily="34" charset="0"/>
                <a:cs typeface="Calibri" panose="020F0502020204030204" pitchFamily="34" charset="0"/>
              </a:rPr>
              <a:t> (sedating but NOT erectile dysfunction)</a:t>
            </a:r>
          </a:p>
          <a:p>
            <a:r>
              <a:rPr lang="en-GB" sz="2400" dirty="0">
                <a:latin typeface="Calibri" panose="020F0502020204030204" pitchFamily="34" charset="0"/>
                <a:ea typeface="Calibri" panose="020F0502020204030204" pitchFamily="34" charset="0"/>
                <a:cs typeface="Calibri" panose="020F0502020204030204" pitchFamily="34" charset="0"/>
              </a:rPr>
              <a:t>SNRI  duloxetine, venlafaxine – also for neuropathic pain</a:t>
            </a:r>
          </a:p>
          <a:p>
            <a:r>
              <a:rPr lang="en-GB" sz="2400" dirty="0">
                <a:latin typeface="Calibri" panose="020F0502020204030204" pitchFamily="34" charset="0"/>
                <a:ea typeface="Calibri" panose="020F0502020204030204" pitchFamily="34" charset="0"/>
                <a:cs typeface="Calibri" panose="020F0502020204030204" pitchFamily="34" charset="0"/>
              </a:rPr>
              <a:t>Vortioxetine - serotonin, noradrenaline and dopaminergic</a:t>
            </a:r>
          </a:p>
          <a:p>
            <a:pPr marL="0" indent="0">
              <a:buNone/>
            </a:pPr>
            <a:r>
              <a:rPr lang="en-GB" sz="2400" dirty="0">
                <a:latin typeface="Calibri" panose="020F0502020204030204" pitchFamily="34" charset="0"/>
                <a:ea typeface="Calibri" panose="020F0502020204030204" pitchFamily="34" charset="0"/>
                <a:cs typeface="Calibri" panose="020F0502020204030204" pitchFamily="34" charset="0"/>
              </a:rPr>
              <a:t>versatile and well-tolerated antidepressant shown to improve cognitive function independent of antidepressant effects</a:t>
            </a:r>
          </a:p>
          <a:p>
            <a:endParaRPr lang="en-GB" dirty="0"/>
          </a:p>
          <a:p>
            <a:endParaRPr lang="en-GB" dirty="0"/>
          </a:p>
        </p:txBody>
      </p:sp>
    </p:spTree>
    <p:extLst>
      <p:ext uri="{BB962C8B-B14F-4D97-AF65-F5344CB8AC3E}">
        <p14:creationId xmlns:p14="http://schemas.microsoft.com/office/powerpoint/2010/main" val="25442522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9D62672-8174-6E59-24A9-8ED277F78209}"/>
              </a:ext>
            </a:extLst>
          </p:cNvPr>
          <p:cNvPicPr>
            <a:picLocks noChangeAspect="1"/>
          </p:cNvPicPr>
          <p:nvPr/>
        </p:nvPicPr>
        <p:blipFill>
          <a:blip r:embed="rId2"/>
          <a:stretch>
            <a:fillRect/>
          </a:stretch>
        </p:blipFill>
        <p:spPr>
          <a:xfrm>
            <a:off x="-73834" y="-90907"/>
            <a:ext cx="12235121" cy="7144849"/>
          </a:xfrm>
          <a:prstGeom prst="rect">
            <a:avLst/>
          </a:prstGeom>
        </p:spPr>
      </p:pic>
    </p:spTree>
    <p:extLst>
      <p:ext uri="{BB962C8B-B14F-4D97-AF65-F5344CB8AC3E}">
        <p14:creationId xmlns:p14="http://schemas.microsoft.com/office/powerpoint/2010/main" val="25563300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0E7BF-E11D-3DFF-9060-6937226FB7EF}"/>
              </a:ext>
            </a:extLst>
          </p:cNvPr>
          <p:cNvSpPr>
            <a:spLocks noGrp="1"/>
          </p:cNvSpPr>
          <p:nvPr>
            <p:ph type="title"/>
          </p:nvPr>
        </p:nvSpPr>
        <p:spPr>
          <a:xfrm>
            <a:off x="252919" y="1123837"/>
            <a:ext cx="2789219" cy="4601183"/>
          </a:xfrm>
        </p:spPr>
        <p:txBody>
          <a:bodyPr/>
          <a:lstStyle/>
          <a:p>
            <a:r>
              <a:rPr lang="en-GB" b="1" dirty="0"/>
              <a:t>mood-stabilising medication </a:t>
            </a:r>
            <a:br>
              <a:rPr lang="en-GB" dirty="0"/>
            </a:br>
            <a:endParaRPr lang="en-GB" dirty="0"/>
          </a:p>
        </p:txBody>
      </p:sp>
      <p:sp>
        <p:nvSpPr>
          <p:cNvPr id="3" name="Content Placeholder 2">
            <a:extLst>
              <a:ext uri="{FF2B5EF4-FFF2-40B4-BE49-F238E27FC236}">
                <a16:creationId xmlns:a16="http://schemas.microsoft.com/office/drawing/2014/main" id="{38913381-C70D-C83F-4FF4-7BDD9BFCF309}"/>
              </a:ext>
            </a:extLst>
          </p:cNvPr>
          <p:cNvSpPr>
            <a:spLocks noGrp="1"/>
          </p:cNvSpPr>
          <p:nvPr>
            <p:ph idx="1"/>
          </p:nvPr>
        </p:nvSpPr>
        <p:spPr>
          <a:xfrm>
            <a:off x="3869268" y="0"/>
            <a:ext cx="7956386" cy="6858000"/>
          </a:xfrm>
        </p:spPr>
        <p:txBody>
          <a:bodyPr/>
          <a:lstStyle/>
          <a:p>
            <a:r>
              <a:rPr lang="en-GB" sz="2400" dirty="0">
                <a:latin typeface="Calibri" panose="020F0502020204030204" pitchFamily="34" charset="0"/>
                <a:ea typeface="Calibri" panose="020F0502020204030204" pitchFamily="34" charset="0"/>
                <a:cs typeface="Calibri" panose="020F0502020204030204" pitchFamily="34" charset="0"/>
              </a:rPr>
              <a:t>Various forms of mood-stabilising medication have been ‘borrowed’ from anti-epileptic medication </a:t>
            </a:r>
          </a:p>
          <a:p>
            <a:r>
              <a:rPr lang="en-GB" sz="2400" dirty="0">
                <a:latin typeface="Calibri" panose="020F0502020204030204" pitchFamily="34" charset="0"/>
                <a:ea typeface="Calibri" panose="020F0502020204030204" pitchFamily="34" charset="0"/>
                <a:cs typeface="Calibri" panose="020F0502020204030204" pitchFamily="34" charset="0"/>
              </a:rPr>
              <a:t>Sodium valproate, lamotrigine, well-tolerated </a:t>
            </a:r>
          </a:p>
          <a:p>
            <a:pPr marL="0" indent="0">
              <a:buNone/>
            </a:pPr>
            <a:r>
              <a:rPr lang="en-GB" sz="2400" dirty="0">
                <a:latin typeface="Calibri" panose="020F0502020204030204" pitchFamily="34" charset="0"/>
                <a:ea typeface="Calibri" panose="020F0502020204030204" pitchFamily="34" charset="0"/>
                <a:cs typeface="Calibri" panose="020F0502020204030204" pitchFamily="34" charset="0"/>
              </a:rPr>
              <a:t>   but beware of topiramate, levetiracetam - severe dysphoria</a:t>
            </a:r>
          </a:p>
          <a:p>
            <a:r>
              <a:rPr lang="en-GB" sz="2400" dirty="0">
                <a:latin typeface="Calibri" panose="020F0502020204030204" pitchFamily="34" charset="0"/>
                <a:ea typeface="Calibri" panose="020F0502020204030204" pitchFamily="34" charset="0"/>
                <a:cs typeface="Calibri" panose="020F0502020204030204" pitchFamily="34" charset="0"/>
              </a:rPr>
              <a:t>Gabapentin, pregabalin (also used for neuropathic pain)</a:t>
            </a:r>
          </a:p>
          <a:p>
            <a:r>
              <a:rPr lang="en-GB" sz="2400" dirty="0">
                <a:latin typeface="Calibri" panose="020F0502020204030204" pitchFamily="34" charset="0"/>
                <a:ea typeface="Calibri" panose="020F0502020204030204" pitchFamily="34" charset="0"/>
                <a:cs typeface="Calibri" panose="020F0502020204030204" pitchFamily="34" charset="0"/>
              </a:rPr>
              <a:t>Carbamazepine (Tegretol) the ultimate ‘chemical cosh’ </a:t>
            </a:r>
          </a:p>
          <a:p>
            <a:r>
              <a:rPr lang="en-GB" sz="2400" dirty="0">
                <a:latin typeface="Calibri" panose="020F0502020204030204" pitchFamily="34" charset="0"/>
                <a:ea typeface="Calibri" panose="020F0502020204030204" pitchFamily="34" charset="0"/>
                <a:cs typeface="Calibri" panose="020F0502020204030204" pitchFamily="34" charset="0"/>
              </a:rPr>
              <a:t>Quetiapine – started as antipsychotic then licensed as mood-stabilising, but sedating so should be taken at night</a:t>
            </a:r>
          </a:p>
          <a:p>
            <a:r>
              <a:rPr lang="en-GB" sz="2400" dirty="0">
                <a:latin typeface="Calibri" panose="020F0502020204030204" pitchFamily="34" charset="0"/>
                <a:ea typeface="Calibri" panose="020F0502020204030204" pitchFamily="34" charset="0"/>
                <a:cs typeface="Calibri" panose="020F0502020204030204" pitchFamily="34" charset="0"/>
              </a:rPr>
              <a:t>Lithium – caveat emptor !</a:t>
            </a:r>
          </a:p>
          <a:p>
            <a:endParaRPr lang="en-GB" sz="2400" dirty="0">
              <a:latin typeface="Calibri" panose="020F0502020204030204" pitchFamily="34" charset="0"/>
              <a:ea typeface="Calibri" panose="020F0502020204030204" pitchFamily="34" charset="0"/>
              <a:cs typeface="Calibri" panose="020F0502020204030204" pitchFamily="34" charset="0"/>
            </a:endParaRPr>
          </a:p>
          <a:p>
            <a:endParaRPr lang="en-GB" dirty="0"/>
          </a:p>
        </p:txBody>
      </p:sp>
    </p:spTree>
    <p:extLst>
      <p:ext uri="{BB962C8B-B14F-4D97-AF65-F5344CB8AC3E}">
        <p14:creationId xmlns:p14="http://schemas.microsoft.com/office/powerpoint/2010/main" val="9596958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5C5908-DA01-05A9-B309-62EB33287F68}"/>
              </a:ext>
            </a:extLst>
          </p:cNvPr>
          <p:cNvSpPr>
            <a:spLocks noGrp="1"/>
          </p:cNvSpPr>
          <p:nvPr>
            <p:ph type="title"/>
          </p:nvPr>
        </p:nvSpPr>
        <p:spPr/>
        <p:txBody>
          <a:bodyPr/>
          <a:lstStyle/>
          <a:p>
            <a:r>
              <a:rPr lang="en-GB" dirty="0"/>
              <a:t>antipsychotic medication</a:t>
            </a:r>
            <a:br>
              <a:rPr lang="en-GB" dirty="0"/>
            </a:br>
            <a:endParaRPr lang="en-GB" dirty="0"/>
          </a:p>
        </p:txBody>
      </p:sp>
      <p:sp>
        <p:nvSpPr>
          <p:cNvPr id="3" name="Content Placeholder 2">
            <a:extLst>
              <a:ext uri="{FF2B5EF4-FFF2-40B4-BE49-F238E27FC236}">
                <a16:creationId xmlns:a16="http://schemas.microsoft.com/office/drawing/2014/main" id="{EB9226BB-091C-D2D1-09B9-45AAE2806E5C}"/>
              </a:ext>
            </a:extLst>
          </p:cNvPr>
          <p:cNvSpPr>
            <a:spLocks noGrp="1"/>
          </p:cNvSpPr>
          <p:nvPr>
            <p:ph idx="1"/>
          </p:nvPr>
        </p:nvSpPr>
        <p:spPr>
          <a:xfrm>
            <a:off x="3490546" y="0"/>
            <a:ext cx="8616462" cy="6858000"/>
          </a:xfrm>
        </p:spPr>
        <p:txBody>
          <a:bodyPr/>
          <a:lstStyle/>
          <a:p>
            <a:pPr marL="0" indent="0">
              <a:buNone/>
            </a:pPr>
            <a:r>
              <a:rPr lang="en-GB" sz="2400" dirty="0">
                <a:latin typeface="Calibri" panose="020F0502020204030204" pitchFamily="34" charset="0"/>
                <a:ea typeface="Calibri" panose="020F0502020204030204" pitchFamily="34" charset="0"/>
                <a:cs typeface="Calibri" panose="020F0502020204030204" pitchFamily="34" charset="0"/>
              </a:rPr>
              <a:t> </a:t>
            </a:r>
          </a:p>
          <a:p>
            <a:pPr marL="0" indent="0">
              <a:buNone/>
            </a:pPr>
            <a:r>
              <a:rPr lang="en-GB" sz="2400" dirty="0">
                <a:latin typeface="Calibri" panose="020F0502020204030204" pitchFamily="34" charset="0"/>
                <a:ea typeface="Calibri" panose="020F0502020204030204" pitchFamily="34" charset="0"/>
                <a:cs typeface="Calibri" panose="020F0502020204030204" pitchFamily="34" charset="0"/>
              </a:rPr>
              <a:t>   Older antipsychotics </a:t>
            </a:r>
            <a:r>
              <a:rPr lang="en-GB" sz="2400" dirty="0" err="1">
                <a:latin typeface="Calibri" panose="020F0502020204030204" pitchFamily="34" charset="0"/>
                <a:ea typeface="Calibri" panose="020F0502020204030204" pitchFamily="34" charset="0"/>
                <a:cs typeface="Calibri" panose="020F0502020204030204" pitchFamily="34" charset="0"/>
              </a:rPr>
              <a:t>eg</a:t>
            </a:r>
            <a:r>
              <a:rPr lang="en-GB" sz="2400" dirty="0">
                <a:latin typeface="Calibri" panose="020F0502020204030204" pitchFamily="34" charset="0"/>
                <a:ea typeface="Calibri" panose="020F0502020204030204" pitchFamily="34" charset="0"/>
                <a:cs typeface="Calibri" panose="020F0502020204030204" pitchFamily="34" charset="0"/>
              </a:rPr>
              <a:t> haloperidol, </a:t>
            </a:r>
            <a:r>
              <a:rPr lang="en-GB" sz="2400" dirty="0" err="1">
                <a:latin typeface="Calibri" panose="020F0502020204030204" pitchFamily="34" charset="0"/>
                <a:ea typeface="Calibri" panose="020F0502020204030204" pitchFamily="34" charset="0"/>
                <a:cs typeface="Calibri" panose="020F0502020204030204" pitchFamily="34" charset="0"/>
              </a:rPr>
              <a:t>stelazine</a:t>
            </a:r>
            <a:endParaRPr lang="en-GB" sz="24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n-GB" sz="2400" dirty="0">
                <a:latin typeface="Calibri" panose="020F0502020204030204" pitchFamily="34" charset="0"/>
                <a:ea typeface="Calibri" panose="020F0502020204030204" pitchFamily="34" charset="0"/>
                <a:cs typeface="Calibri" panose="020F0502020204030204" pitchFamily="34" charset="0"/>
              </a:rPr>
              <a:t>   typically associated with hazardous side effects – </a:t>
            </a:r>
          </a:p>
          <a:p>
            <a:r>
              <a:rPr lang="en-GB" sz="2400" dirty="0">
                <a:latin typeface="Calibri" panose="020F0502020204030204" pitchFamily="34" charset="0"/>
                <a:ea typeface="Calibri" panose="020F0502020204030204" pitchFamily="34" charset="0"/>
                <a:cs typeface="Calibri" panose="020F0502020204030204" pitchFamily="34" charset="0"/>
              </a:rPr>
              <a:t>extra-pyramidal side effects (EPSE) </a:t>
            </a:r>
            <a:r>
              <a:rPr lang="en-GB" sz="2400" dirty="0" err="1">
                <a:latin typeface="Calibri" panose="020F0502020204030204" pitchFamily="34" charset="0"/>
                <a:ea typeface="Calibri" panose="020F0502020204030204" pitchFamily="34" charset="0"/>
                <a:cs typeface="Calibri" panose="020F0502020204030204" pitchFamily="34" charset="0"/>
              </a:rPr>
              <a:t>eg</a:t>
            </a:r>
            <a:r>
              <a:rPr lang="en-GB" sz="2400" dirty="0">
                <a:latin typeface="Calibri" panose="020F0502020204030204" pitchFamily="34" charset="0"/>
                <a:ea typeface="Calibri" panose="020F0502020204030204" pitchFamily="34" charset="0"/>
                <a:cs typeface="Calibri" panose="020F0502020204030204" pitchFamily="34" charset="0"/>
              </a:rPr>
              <a:t> stiffness tremor, </a:t>
            </a:r>
          </a:p>
          <a:p>
            <a:r>
              <a:rPr lang="en-GB" sz="2400" dirty="0">
                <a:latin typeface="Calibri" panose="020F0502020204030204" pitchFamily="34" charset="0"/>
                <a:ea typeface="Calibri" panose="020F0502020204030204" pitchFamily="34" charset="0"/>
                <a:cs typeface="Calibri" panose="020F0502020204030204" pitchFamily="34" charset="0"/>
              </a:rPr>
              <a:t>opisthotonus, orofacial dyskinesia, sedation, weight gain</a:t>
            </a:r>
          </a:p>
          <a:p>
            <a:r>
              <a:rPr lang="en-GB" sz="2400" b="1" dirty="0">
                <a:latin typeface="Calibri" panose="020F0502020204030204" pitchFamily="34" charset="0"/>
                <a:ea typeface="Calibri" panose="020F0502020204030204" pitchFamily="34" charset="0"/>
                <a:cs typeface="Calibri" panose="020F0502020204030204" pitchFamily="34" charset="0"/>
              </a:rPr>
              <a:t>Clozapine</a:t>
            </a:r>
            <a:r>
              <a:rPr lang="en-GB" sz="2400" dirty="0">
                <a:latin typeface="Calibri" panose="020F0502020204030204" pitchFamily="34" charset="0"/>
                <a:ea typeface="Calibri" panose="020F0502020204030204" pitchFamily="34" charset="0"/>
                <a:cs typeface="Calibri" panose="020F0502020204030204" pitchFamily="34" charset="0"/>
              </a:rPr>
              <a:t> - for treatment resistant psychosis, no extra-pyramidal side effects (EPSE) hence can be used for Parkinson’s psychosis</a:t>
            </a:r>
          </a:p>
          <a:p>
            <a:pPr marL="0" indent="0">
              <a:buNone/>
            </a:pPr>
            <a:endParaRPr lang="en-GB" sz="24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n-GB" sz="2400" dirty="0">
                <a:latin typeface="Calibri" panose="020F0502020204030204" pitchFamily="34" charset="0"/>
                <a:ea typeface="Calibri" panose="020F0502020204030204" pitchFamily="34" charset="0"/>
                <a:cs typeface="Calibri" panose="020F0502020204030204" pitchFamily="34" charset="0"/>
              </a:rPr>
              <a:t>   Better tolerated ‘newer’ antipsychotics </a:t>
            </a:r>
            <a:r>
              <a:rPr lang="en-GB" sz="2400" dirty="0" err="1">
                <a:latin typeface="Calibri" panose="020F0502020204030204" pitchFamily="34" charset="0"/>
                <a:ea typeface="Calibri" panose="020F0502020204030204" pitchFamily="34" charset="0"/>
                <a:cs typeface="Calibri" panose="020F0502020204030204" pitchFamily="34" charset="0"/>
              </a:rPr>
              <a:t>eg</a:t>
            </a:r>
            <a:endParaRPr lang="en-GB" sz="2400" dirty="0">
              <a:latin typeface="Calibri" panose="020F0502020204030204" pitchFamily="34" charset="0"/>
              <a:ea typeface="Calibri" panose="020F0502020204030204" pitchFamily="34" charset="0"/>
              <a:cs typeface="Calibri" panose="020F0502020204030204" pitchFamily="34" charset="0"/>
            </a:endParaRPr>
          </a:p>
          <a:p>
            <a:r>
              <a:rPr lang="en-GB" sz="2400" b="1" dirty="0">
                <a:latin typeface="Calibri" panose="020F0502020204030204" pitchFamily="34" charset="0"/>
                <a:ea typeface="Calibri" panose="020F0502020204030204" pitchFamily="34" charset="0"/>
                <a:cs typeface="Calibri" panose="020F0502020204030204" pitchFamily="34" charset="0"/>
              </a:rPr>
              <a:t>Risperidone</a:t>
            </a:r>
            <a:r>
              <a:rPr lang="en-GB" sz="2400" dirty="0">
                <a:latin typeface="Calibri" panose="020F0502020204030204" pitchFamily="34" charset="0"/>
                <a:ea typeface="Calibri" panose="020F0502020204030204" pitchFamily="34" charset="0"/>
                <a:cs typeface="Calibri" panose="020F0502020204030204" pitchFamily="34" charset="0"/>
              </a:rPr>
              <a:t> – effective for psychosis and aggression</a:t>
            </a:r>
          </a:p>
          <a:p>
            <a:r>
              <a:rPr lang="en-GB" sz="2400" b="1" dirty="0">
                <a:latin typeface="Calibri" panose="020F0502020204030204" pitchFamily="34" charset="0"/>
                <a:ea typeface="Calibri" panose="020F0502020204030204" pitchFamily="34" charset="0"/>
                <a:cs typeface="Calibri" panose="020F0502020204030204" pitchFamily="34" charset="0"/>
              </a:rPr>
              <a:t>Aripiprazole</a:t>
            </a:r>
            <a:r>
              <a:rPr lang="en-GB" sz="2400" dirty="0">
                <a:latin typeface="Calibri" panose="020F0502020204030204" pitchFamily="34" charset="0"/>
                <a:ea typeface="Calibri" panose="020F0502020204030204" pitchFamily="34" charset="0"/>
                <a:cs typeface="Calibri" panose="020F0502020204030204" pitchFamily="34" charset="0"/>
              </a:rPr>
              <a:t> – non-sedating or alerting</a:t>
            </a:r>
          </a:p>
          <a:p>
            <a:r>
              <a:rPr lang="en-GB" sz="2400" b="1" dirty="0">
                <a:latin typeface="Calibri" panose="020F0502020204030204" pitchFamily="34" charset="0"/>
                <a:ea typeface="Calibri" panose="020F0502020204030204" pitchFamily="34" charset="0"/>
                <a:cs typeface="Calibri" panose="020F0502020204030204" pitchFamily="34" charset="0"/>
              </a:rPr>
              <a:t>Depot</a:t>
            </a:r>
            <a:r>
              <a:rPr lang="en-GB" sz="2400" dirty="0">
                <a:latin typeface="Calibri" panose="020F0502020204030204" pitchFamily="34" charset="0"/>
                <a:ea typeface="Calibri" panose="020F0502020204030204" pitchFamily="34" charset="0"/>
                <a:cs typeface="Calibri" panose="020F0502020204030204" pitchFamily="34" charset="0"/>
              </a:rPr>
              <a:t> (long acting) – older drugs sedation and weight gain</a:t>
            </a:r>
          </a:p>
          <a:p>
            <a:r>
              <a:rPr lang="en-GB" sz="2400" dirty="0">
                <a:latin typeface="Calibri" panose="020F0502020204030204" pitchFamily="34" charset="0"/>
                <a:ea typeface="Calibri" panose="020F0502020204030204" pitchFamily="34" charset="0"/>
                <a:cs typeface="Calibri" panose="020F0502020204030204" pitchFamily="34" charset="0"/>
              </a:rPr>
              <a:t>Long-acting aripiprazole - non-sedating, even alerting</a:t>
            </a:r>
          </a:p>
          <a:p>
            <a:endParaRPr lang="en-GB" dirty="0"/>
          </a:p>
        </p:txBody>
      </p:sp>
    </p:spTree>
    <p:extLst>
      <p:ext uri="{BB962C8B-B14F-4D97-AF65-F5344CB8AC3E}">
        <p14:creationId xmlns:p14="http://schemas.microsoft.com/office/powerpoint/2010/main" val="21006035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ED9FD-E843-BD51-7F9D-103CD5A0B6BE}"/>
              </a:ext>
            </a:extLst>
          </p:cNvPr>
          <p:cNvSpPr>
            <a:spLocks noGrp="1"/>
          </p:cNvSpPr>
          <p:nvPr>
            <p:ph type="title"/>
          </p:nvPr>
        </p:nvSpPr>
        <p:spPr/>
        <p:txBody>
          <a:bodyPr/>
          <a:lstStyle/>
          <a:p>
            <a:r>
              <a:rPr lang="en-GB" dirty="0"/>
              <a:t>Niche (highly specialised)  prescribing</a:t>
            </a:r>
          </a:p>
        </p:txBody>
      </p:sp>
      <p:sp>
        <p:nvSpPr>
          <p:cNvPr id="3" name="Content Placeholder 2">
            <a:extLst>
              <a:ext uri="{FF2B5EF4-FFF2-40B4-BE49-F238E27FC236}">
                <a16:creationId xmlns:a16="http://schemas.microsoft.com/office/drawing/2014/main" id="{F08ECAF3-5F4A-1B3C-9638-C198A3293B18}"/>
              </a:ext>
            </a:extLst>
          </p:cNvPr>
          <p:cNvSpPr>
            <a:spLocks noGrp="1"/>
          </p:cNvSpPr>
          <p:nvPr>
            <p:ph idx="1"/>
          </p:nvPr>
        </p:nvSpPr>
        <p:spPr>
          <a:xfrm>
            <a:off x="3499338" y="0"/>
            <a:ext cx="8282354" cy="6858000"/>
          </a:xfrm>
        </p:spPr>
        <p:txBody>
          <a:bodyPr>
            <a:normAutofit/>
          </a:bodyPr>
          <a:lstStyle/>
          <a:p>
            <a:r>
              <a:rPr lang="en-GB" sz="2800" dirty="0">
                <a:latin typeface="Calibri" panose="020F0502020204030204" pitchFamily="34" charset="0"/>
                <a:ea typeface="Calibri" panose="020F0502020204030204" pitchFamily="34" charset="0"/>
                <a:cs typeface="Calibri" panose="020F0502020204030204" pitchFamily="34" charset="0"/>
              </a:rPr>
              <a:t>Cyproterone acetate to decrease testosterone in over-sexualised and disinhibited patients (happy partners!)</a:t>
            </a:r>
          </a:p>
          <a:p>
            <a:r>
              <a:rPr lang="en-GB" sz="2800" dirty="0">
                <a:latin typeface="Calibri" panose="020F0502020204030204" pitchFamily="34" charset="0"/>
                <a:ea typeface="Calibri" panose="020F0502020204030204" pitchFamily="34" charset="0"/>
                <a:cs typeface="Calibri" panose="020F0502020204030204" pitchFamily="34" charset="0"/>
              </a:rPr>
              <a:t>Early dementia – donepezil ?</a:t>
            </a:r>
          </a:p>
          <a:p>
            <a:r>
              <a:rPr lang="en-GB" sz="2800" dirty="0">
                <a:latin typeface="Calibri" panose="020F0502020204030204" pitchFamily="34" charset="0"/>
                <a:ea typeface="Calibri" panose="020F0502020204030204" pitchFamily="34" charset="0"/>
                <a:cs typeface="Calibri" panose="020F0502020204030204" pitchFamily="34" charset="0"/>
              </a:rPr>
              <a:t>Alcohol and illicit drug use – various approaches</a:t>
            </a:r>
          </a:p>
          <a:p>
            <a:r>
              <a:rPr lang="en-GB" sz="2800" dirty="0">
                <a:latin typeface="Calibri" panose="020F0502020204030204" pitchFamily="34" charset="0"/>
                <a:ea typeface="Calibri" panose="020F0502020204030204" pitchFamily="34" charset="0"/>
                <a:cs typeface="Calibri" panose="020F0502020204030204" pitchFamily="34" charset="0"/>
              </a:rPr>
              <a:t>Modafinil for excessive fatigue</a:t>
            </a:r>
          </a:p>
          <a:p>
            <a:r>
              <a:rPr lang="en-GB" sz="2800" dirty="0">
                <a:latin typeface="Calibri" panose="020F0502020204030204" pitchFamily="34" charset="0"/>
                <a:ea typeface="Calibri" panose="020F0502020204030204" pitchFamily="34" charset="0"/>
                <a:cs typeface="Calibri" panose="020F0502020204030204" pitchFamily="34" charset="0"/>
              </a:rPr>
              <a:t>Residual PAID syndrome - paroxysmal autonomic instability and dystonia,  may respond to beta-blockers </a:t>
            </a:r>
            <a:r>
              <a:rPr lang="en-GB" sz="2800" dirty="0" err="1">
                <a:latin typeface="Calibri" panose="020F0502020204030204" pitchFamily="34" charset="0"/>
                <a:ea typeface="Calibri" panose="020F0502020204030204" pitchFamily="34" charset="0"/>
                <a:cs typeface="Calibri" panose="020F0502020204030204" pitchFamily="34" charset="0"/>
              </a:rPr>
              <a:t>eg</a:t>
            </a:r>
            <a:r>
              <a:rPr lang="en-GB" sz="2800" dirty="0">
                <a:latin typeface="Calibri" panose="020F0502020204030204" pitchFamily="34" charset="0"/>
                <a:ea typeface="Calibri" panose="020F0502020204030204" pitchFamily="34" charset="0"/>
                <a:cs typeface="Calibri" panose="020F0502020204030204" pitchFamily="34" charset="0"/>
              </a:rPr>
              <a:t> propranolol (sweaty guy story)</a:t>
            </a:r>
          </a:p>
          <a:p>
            <a:endParaRPr lang="en-GB" sz="2800" dirty="0">
              <a:latin typeface="Calibri" panose="020F0502020204030204" pitchFamily="34" charset="0"/>
              <a:ea typeface="Calibri" panose="020F0502020204030204" pitchFamily="34" charset="0"/>
              <a:cs typeface="Calibri" panose="020F0502020204030204" pitchFamily="34" charset="0"/>
            </a:endParaRPr>
          </a:p>
          <a:p>
            <a:r>
              <a:rPr lang="en-GB" sz="2800" dirty="0">
                <a:latin typeface="Calibri" panose="020F0502020204030204" pitchFamily="34" charset="0"/>
                <a:ea typeface="Calibri" panose="020F0502020204030204" pitchFamily="34" charset="0"/>
                <a:cs typeface="Calibri" panose="020F0502020204030204" pitchFamily="34" charset="0"/>
              </a:rPr>
              <a:t>Weight loss – OZEMPIC ?!</a:t>
            </a:r>
          </a:p>
        </p:txBody>
      </p:sp>
    </p:spTree>
    <p:extLst>
      <p:ext uri="{BB962C8B-B14F-4D97-AF65-F5344CB8AC3E}">
        <p14:creationId xmlns:p14="http://schemas.microsoft.com/office/powerpoint/2010/main" val="3975860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CAVEAT EMPTOR!</a:t>
            </a:r>
            <a:br>
              <a:rPr lang="en-GB" dirty="0"/>
            </a:br>
            <a:br>
              <a:rPr lang="en-GB" dirty="0"/>
            </a:br>
            <a:r>
              <a:rPr lang="en-GB" dirty="0"/>
              <a:t>Extreme caution in brain injury medication</a:t>
            </a:r>
          </a:p>
        </p:txBody>
      </p:sp>
      <p:sp>
        <p:nvSpPr>
          <p:cNvPr id="3" name="Content Placeholder 2"/>
          <p:cNvSpPr>
            <a:spLocks noGrp="1"/>
          </p:cNvSpPr>
          <p:nvPr>
            <p:ph idx="1"/>
          </p:nvPr>
        </p:nvSpPr>
        <p:spPr>
          <a:xfrm>
            <a:off x="3666393" y="864108"/>
            <a:ext cx="8352692" cy="5120640"/>
          </a:xfrm>
        </p:spPr>
        <p:txBody>
          <a:bodyPr/>
          <a:lstStyle/>
          <a:p>
            <a:r>
              <a:rPr lang="en-GB" sz="2400" dirty="0">
                <a:latin typeface="Calibri" panose="020F0502020204030204" pitchFamily="34" charset="0"/>
                <a:ea typeface="Calibri" panose="020F0502020204030204" pitchFamily="34" charset="0"/>
                <a:cs typeface="Calibri" panose="020F0502020204030204" pitchFamily="34" charset="0"/>
              </a:rPr>
              <a:t>The injured brain is usually highly sensitive to the effects of medication (therapeutic and adverse effects)</a:t>
            </a:r>
          </a:p>
          <a:p>
            <a:r>
              <a:rPr lang="en-GB" sz="2400" dirty="0">
                <a:latin typeface="Calibri" panose="020F0502020204030204" pitchFamily="34" charset="0"/>
                <a:ea typeface="Calibri" panose="020F0502020204030204" pitchFamily="34" charset="0"/>
                <a:cs typeface="Calibri" panose="020F0502020204030204" pitchFamily="34" charset="0"/>
              </a:rPr>
              <a:t>LAB INVESTIGATIONS – ECG, </a:t>
            </a:r>
            <a:r>
              <a:rPr lang="en-GB" sz="2400" dirty="0" err="1">
                <a:latin typeface="Calibri" panose="020F0502020204030204" pitchFamily="34" charset="0"/>
                <a:ea typeface="Calibri" panose="020F0502020204030204" pitchFamily="34" charset="0"/>
                <a:cs typeface="Calibri" panose="020F0502020204030204" pitchFamily="34" charset="0"/>
              </a:rPr>
              <a:t>Biochem</a:t>
            </a:r>
            <a:r>
              <a:rPr lang="en-GB" sz="2400" dirty="0">
                <a:latin typeface="Calibri" panose="020F0502020204030204" pitchFamily="34" charset="0"/>
                <a:ea typeface="Calibri" panose="020F0502020204030204" pitchFamily="34" charset="0"/>
                <a:cs typeface="Calibri" panose="020F0502020204030204" pitchFamily="34" charset="0"/>
              </a:rPr>
              <a:t> (TFT, LFT,FBC)</a:t>
            </a:r>
          </a:p>
          <a:p>
            <a:r>
              <a:rPr lang="en-GB" sz="2400" dirty="0">
                <a:latin typeface="Calibri" panose="020F0502020204030204" pitchFamily="34" charset="0"/>
                <a:ea typeface="Calibri" panose="020F0502020204030204" pitchFamily="34" charset="0"/>
                <a:cs typeface="Calibri" panose="020F0502020204030204" pitchFamily="34" charset="0"/>
              </a:rPr>
              <a:t>BEWARE :  seizure threshold / EPSE / drug-interaction / QTC</a:t>
            </a:r>
          </a:p>
          <a:p>
            <a:pPr marL="0" indent="0">
              <a:buNone/>
            </a:pPr>
            <a:r>
              <a:rPr lang="en-GB" sz="2400" dirty="0">
                <a:latin typeface="Calibri" panose="020F0502020204030204" pitchFamily="34" charset="0"/>
                <a:ea typeface="Calibri" panose="020F0502020204030204" pitchFamily="34" charset="0"/>
                <a:cs typeface="Calibri" panose="020F0502020204030204" pitchFamily="34" charset="0"/>
              </a:rPr>
              <a:t>   hypotension / oedema / serotonin syndrome / </a:t>
            </a:r>
          </a:p>
          <a:p>
            <a:pPr marL="0" indent="0">
              <a:buNone/>
            </a:pPr>
            <a:r>
              <a:rPr lang="en-GB" sz="2400" dirty="0">
                <a:latin typeface="Calibri" panose="020F0502020204030204" pitchFamily="34" charset="0"/>
                <a:ea typeface="Calibri" panose="020F0502020204030204" pitchFamily="34" charset="0"/>
                <a:cs typeface="Calibri" panose="020F0502020204030204" pitchFamily="34" charset="0"/>
              </a:rPr>
              <a:t>   neuroleptic malignant syndrome (HELLLP!)</a:t>
            </a:r>
          </a:p>
          <a:p>
            <a:r>
              <a:rPr lang="en-GB" sz="2400" dirty="0">
                <a:latin typeface="Calibri" panose="020F0502020204030204" pitchFamily="34" charset="0"/>
                <a:ea typeface="Calibri" panose="020F0502020204030204" pitchFamily="34" charset="0"/>
                <a:cs typeface="Calibri" panose="020F0502020204030204" pitchFamily="34" charset="0"/>
              </a:rPr>
              <a:t>START LOW AND GO SLOW	</a:t>
            </a:r>
          </a:p>
          <a:p>
            <a:r>
              <a:rPr lang="en-GB" sz="2400" dirty="0">
                <a:latin typeface="Calibri" panose="020F0502020204030204" pitchFamily="34" charset="0"/>
                <a:ea typeface="Calibri" panose="020F0502020204030204" pitchFamily="34" charset="0"/>
                <a:cs typeface="Calibri" panose="020F0502020204030204" pitchFamily="34" charset="0"/>
              </a:rPr>
              <a:t>CAREFUL MONITORING</a:t>
            </a:r>
          </a:p>
          <a:p>
            <a:r>
              <a:rPr lang="en-GB" sz="2400" dirty="0">
                <a:latin typeface="Calibri" panose="020F0502020204030204" pitchFamily="34" charset="0"/>
                <a:ea typeface="Calibri" panose="020F0502020204030204" pitchFamily="34" charset="0"/>
                <a:cs typeface="Calibri" panose="020F0502020204030204" pitchFamily="34" charset="0"/>
              </a:rPr>
              <a:t>‘TELL ME WHAT I TOLD YOU’</a:t>
            </a:r>
          </a:p>
          <a:p>
            <a:endParaRPr lang="en-GB" dirty="0"/>
          </a:p>
        </p:txBody>
      </p:sp>
    </p:spTree>
    <p:extLst>
      <p:ext uri="{BB962C8B-B14F-4D97-AF65-F5344CB8AC3E}">
        <p14:creationId xmlns:p14="http://schemas.microsoft.com/office/powerpoint/2010/main" val="25958416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0E996-C5E4-4D61-1BC4-9DE111CE4ADE}"/>
              </a:ext>
            </a:extLst>
          </p:cNvPr>
          <p:cNvSpPr>
            <a:spLocks noGrp="1"/>
          </p:cNvSpPr>
          <p:nvPr>
            <p:ph type="title"/>
          </p:nvPr>
        </p:nvSpPr>
        <p:spPr/>
        <p:txBody>
          <a:bodyPr/>
          <a:lstStyle/>
          <a:p>
            <a:r>
              <a:rPr lang="en-GB" dirty="0"/>
              <a:t>The curse of polypharmacy</a:t>
            </a:r>
          </a:p>
        </p:txBody>
      </p:sp>
      <p:sp>
        <p:nvSpPr>
          <p:cNvPr id="3" name="Content Placeholder 2">
            <a:extLst>
              <a:ext uri="{FF2B5EF4-FFF2-40B4-BE49-F238E27FC236}">
                <a16:creationId xmlns:a16="http://schemas.microsoft.com/office/drawing/2014/main" id="{B7D83484-0441-080E-FD4F-BF2934D81049}"/>
              </a:ext>
            </a:extLst>
          </p:cNvPr>
          <p:cNvSpPr>
            <a:spLocks noGrp="1"/>
          </p:cNvSpPr>
          <p:nvPr>
            <p:ph idx="1"/>
          </p:nvPr>
        </p:nvSpPr>
        <p:spPr>
          <a:xfrm>
            <a:off x="3526971" y="95250"/>
            <a:ext cx="8551147" cy="6762750"/>
          </a:xfrm>
        </p:spPr>
        <p:txBody>
          <a:bodyPr>
            <a:normAutofit/>
          </a:bodyPr>
          <a:lstStyle/>
          <a:p>
            <a:endParaRPr lang="en-GB" sz="2400" dirty="0">
              <a:latin typeface="Calibri" panose="020F0502020204030204" pitchFamily="34" charset="0"/>
              <a:ea typeface="Calibri" panose="020F0502020204030204" pitchFamily="34" charset="0"/>
              <a:cs typeface="Calibri" panose="020F0502020204030204" pitchFamily="34" charset="0"/>
            </a:endParaRPr>
          </a:p>
          <a:p>
            <a:r>
              <a:rPr lang="en-GB" sz="2400" dirty="0">
                <a:latin typeface="Calibri" panose="020F0502020204030204" pitchFamily="34" charset="0"/>
                <a:ea typeface="Calibri" panose="020F0502020204030204" pitchFamily="34" charset="0"/>
                <a:cs typeface="Calibri" panose="020F0502020204030204" pitchFamily="34" charset="0"/>
              </a:rPr>
              <a:t>Patients may accumulate many prescription drugs over the years </a:t>
            </a:r>
          </a:p>
          <a:p>
            <a:r>
              <a:rPr lang="en-GB" sz="2400" dirty="0">
                <a:latin typeface="Calibri" panose="020F0502020204030204" pitchFamily="34" charset="0"/>
                <a:ea typeface="Calibri" panose="020F0502020204030204" pitchFamily="34" charset="0"/>
                <a:cs typeface="Calibri" panose="020F0502020204030204" pitchFamily="34" charset="0"/>
              </a:rPr>
              <a:t>WHY ? seeing different Doctors for brief reviews</a:t>
            </a:r>
          </a:p>
          <a:p>
            <a:r>
              <a:rPr lang="en-GB" sz="2400" dirty="0">
                <a:latin typeface="Calibri" panose="020F0502020204030204" pitchFamily="34" charset="0"/>
                <a:ea typeface="Calibri" panose="020F0502020204030204" pitchFamily="34" charset="0"/>
                <a:cs typeface="Calibri" panose="020F0502020204030204" pitchFamily="34" charset="0"/>
              </a:rPr>
              <a:t>BUT  potentially hazardous effects on metabolism</a:t>
            </a:r>
          </a:p>
          <a:p>
            <a:r>
              <a:rPr lang="en-GB" sz="2400" dirty="0">
                <a:latin typeface="Calibri" panose="020F0502020204030204" pitchFamily="34" charset="0"/>
                <a:ea typeface="Calibri" panose="020F0502020204030204" pitchFamily="34" charset="0"/>
                <a:cs typeface="Calibri" panose="020F0502020204030204" pitchFamily="34" charset="0"/>
              </a:rPr>
              <a:t>Harmful drug-drug interactions</a:t>
            </a:r>
          </a:p>
          <a:p>
            <a:r>
              <a:rPr lang="en-GB" sz="2400" dirty="0">
                <a:latin typeface="Calibri" panose="020F0502020204030204" pitchFamily="34" charset="0"/>
                <a:ea typeface="Calibri" panose="020F0502020204030204" pitchFamily="34" charset="0"/>
                <a:cs typeface="Calibri" panose="020F0502020204030204" pitchFamily="34" charset="0"/>
              </a:rPr>
              <a:t>Medications ‘negating’ each other</a:t>
            </a:r>
          </a:p>
          <a:p>
            <a:r>
              <a:rPr lang="en-GB" sz="2400" dirty="0">
                <a:latin typeface="Calibri" panose="020F0502020204030204" pitchFamily="34" charset="0"/>
                <a:ea typeface="Calibri" panose="020F0502020204030204" pitchFamily="34" charset="0"/>
                <a:cs typeface="Calibri" panose="020F0502020204030204" pitchFamily="34" charset="0"/>
              </a:rPr>
              <a:t>Undue burden on liver, CNS, and undue side effects</a:t>
            </a:r>
          </a:p>
          <a:p>
            <a:r>
              <a:rPr lang="en-GB" sz="2400" b="1" dirty="0">
                <a:latin typeface="Calibri" panose="020F0502020204030204" pitchFamily="34" charset="0"/>
                <a:ea typeface="Calibri" panose="020F0502020204030204" pitchFamily="34" charset="0"/>
                <a:cs typeface="Calibri" panose="020F0502020204030204" pitchFamily="34" charset="0"/>
              </a:rPr>
              <a:t>Management</a:t>
            </a:r>
            <a:r>
              <a:rPr lang="en-GB" sz="2400" dirty="0">
                <a:latin typeface="Calibri" panose="020F0502020204030204" pitchFamily="34" charset="0"/>
                <a:ea typeface="Calibri" panose="020F0502020204030204" pitchFamily="34" charset="0"/>
                <a:cs typeface="Calibri" panose="020F0502020204030204" pitchFamily="34" charset="0"/>
              </a:rPr>
              <a:t> – gradual reduction of medications</a:t>
            </a:r>
          </a:p>
          <a:p>
            <a:r>
              <a:rPr lang="en-GB" sz="2400" dirty="0">
                <a:latin typeface="Calibri" panose="020F0502020204030204" pitchFamily="34" charset="0"/>
                <a:ea typeface="Calibri" panose="020F0502020204030204" pitchFamily="34" charset="0"/>
                <a:cs typeface="Calibri" panose="020F0502020204030204" pitchFamily="34" charset="0"/>
              </a:rPr>
              <a:t>MUST involve whole team – MDT (and hospital staff)</a:t>
            </a:r>
          </a:p>
          <a:p>
            <a:r>
              <a:rPr lang="en-GB" sz="2400" dirty="0">
                <a:latin typeface="Calibri" panose="020F0502020204030204" pitchFamily="34" charset="0"/>
                <a:ea typeface="Calibri" panose="020F0502020204030204" pitchFamily="34" charset="0"/>
                <a:cs typeface="Calibri" panose="020F0502020204030204" pitchFamily="34" charset="0"/>
              </a:rPr>
              <a:t>Explain rationale and what to look for – be consistent</a:t>
            </a:r>
          </a:p>
          <a:p>
            <a:r>
              <a:rPr lang="en-GB" sz="2400" dirty="0">
                <a:latin typeface="Calibri" panose="020F0502020204030204" pitchFamily="34" charset="0"/>
                <a:ea typeface="Calibri" panose="020F0502020204030204" pitchFamily="34" charset="0"/>
                <a:cs typeface="Calibri" panose="020F0502020204030204" pitchFamily="34" charset="0"/>
              </a:rPr>
              <a:t>Then consider re-introducing some meds if needed</a:t>
            </a:r>
          </a:p>
          <a:p>
            <a:pPr marL="0" indent="0">
              <a:buNone/>
            </a:pP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eg</a:t>
            </a:r>
            <a:r>
              <a:rPr lang="en-GB" sz="2400" dirty="0">
                <a:latin typeface="Calibri" panose="020F0502020204030204" pitchFamily="34" charset="0"/>
                <a:ea typeface="Calibri" panose="020F0502020204030204" pitchFamily="34" charset="0"/>
                <a:cs typeface="Calibri" panose="020F0502020204030204" pitchFamily="34" charset="0"/>
              </a:rPr>
              <a:t> to manage mood, pain, unhelpful behaviours</a:t>
            </a:r>
          </a:p>
          <a:p>
            <a:endParaRPr lang="en-GB" sz="2400" dirty="0">
              <a:latin typeface="Calibri" panose="020F0502020204030204" pitchFamily="34" charset="0"/>
              <a:ea typeface="Calibri" panose="020F0502020204030204" pitchFamily="34" charset="0"/>
              <a:cs typeface="Calibri" panose="020F0502020204030204" pitchFamily="34" charset="0"/>
            </a:endParaRPr>
          </a:p>
          <a:p>
            <a:endParaRPr lang="en-GB" dirty="0"/>
          </a:p>
        </p:txBody>
      </p:sp>
    </p:spTree>
    <p:extLst>
      <p:ext uri="{BB962C8B-B14F-4D97-AF65-F5344CB8AC3E}">
        <p14:creationId xmlns:p14="http://schemas.microsoft.com/office/powerpoint/2010/main" val="7956491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C72A6-8C3F-18D7-9614-5C32108B6A8D}"/>
              </a:ext>
            </a:extLst>
          </p:cNvPr>
          <p:cNvSpPr>
            <a:spLocks noGrp="1"/>
          </p:cNvSpPr>
          <p:nvPr>
            <p:ph type="title"/>
          </p:nvPr>
        </p:nvSpPr>
        <p:spPr/>
        <p:txBody>
          <a:bodyPr/>
          <a:lstStyle/>
          <a:p>
            <a:r>
              <a:rPr lang="en-GB" dirty="0"/>
              <a:t>When patients don’t agree to medication</a:t>
            </a:r>
          </a:p>
        </p:txBody>
      </p:sp>
      <p:sp>
        <p:nvSpPr>
          <p:cNvPr id="3" name="Content Placeholder 2">
            <a:extLst>
              <a:ext uri="{FF2B5EF4-FFF2-40B4-BE49-F238E27FC236}">
                <a16:creationId xmlns:a16="http://schemas.microsoft.com/office/drawing/2014/main" id="{6271F5C9-6BB6-FA33-1417-84421022F766}"/>
              </a:ext>
            </a:extLst>
          </p:cNvPr>
          <p:cNvSpPr>
            <a:spLocks noGrp="1"/>
          </p:cNvSpPr>
          <p:nvPr>
            <p:ph idx="1"/>
          </p:nvPr>
        </p:nvSpPr>
        <p:spPr>
          <a:xfrm>
            <a:off x="3516923" y="762000"/>
            <a:ext cx="8282354" cy="6000750"/>
          </a:xfrm>
        </p:spPr>
        <p:txBody>
          <a:bodyPr/>
          <a:lstStyle/>
          <a:p>
            <a:r>
              <a:rPr lang="en-GB" sz="2400" dirty="0">
                <a:latin typeface="Calibri" panose="020F0502020204030204" pitchFamily="34" charset="0"/>
                <a:ea typeface="Calibri" panose="020F0502020204030204" pitchFamily="34" charset="0"/>
                <a:cs typeface="Calibri" panose="020F0502020204030204" pitchFamily="34" charset="0"/>
              </a:rPr>
              <a:t>Why don’t they want medication ?</a:t>
            </a:r>
          </a:p>
          <a:p>
            <a:r>
              <a:rPr lang="en-GB" sz="2400" dirty="0">
                <a:latin typeface="Calibri" panose="020F0502020204030204" pitchFamily="34" charset="0"/>
                <a:ea typeface="Calibri" panose="020F0502020204030204" pitchFamily="34" charset="0"/>
                <a:cs typeface="Calibri" panose="020F0502020204030204" pitchFamily="34" charset="0"/>
              </a:rPr>
              <a:t>?urban myths or misunderstanding</a:t>
            </a:r>
          </a:p>
          <a:p>
            <a:r>
              <a:rPr lang="en-GB" sz="2400" dirty="0">
                <a:latin typeface="Calibri" panose="020F0502020204030204" pitchFamily="34" charset="0"/>
                <a:ea typeface="Calibri" panose="020F0502020204030204" pitchFamily="34" charset="0"/>
                <a:cs typeface="Calibri" panose="020F0502020204030204" pitchFamily="34" charset="0"/>
              </a:rPr>
              <a:t>Lack of insight - Don’t think they need meds</a:t>
            </a:r>
          </a:p>
          <a:p>
            <a:r>
              <a:rPr lang="en-GB" sz="2400" dirty="0">
                <a:latin typeface="Calibri" panose="020F0502020204030204" pitchFamily="34" charset="0"/>
                <a:ea typeface="Calibri" panose="020F0502020204030204" pitchFamily="34" charset="0"/>
                <a:cs typeface="Calibri" panose="020F0502020204030204" pitchFamily="34" charset="0"/>
              </a:rPr>
              <a:t>Ideally joint assessment with neuropsychology</a:t>
            </a:r>
          </a:p>
          <a:p>
            <a:pPr marL="0" indent="0">
              <a:buNone/>
            </a:pPr>
            <a:endParaRPr lang="en-GB" sz="24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n-GB" sz="2400" dirty="0">
                <a:latin typeface="Calibri" panose="020F0502020204030204" pitchFamily="34" charset="0"/>
                <a:ea typeface="Calibri" panose="020F0502020204030204" pitchFamily="34" charset="0"/>
                <a:cs typeface="Calibri" panose="020F0502020204030204" pitchFamily="34" charset="0"/>
              </a:rPr>
              <a:t>  MANAGEMENT</a:t>
            </a:r>
          </a:p>
          <a:p>
            <a:r>
              <a:rPr lang="en-GB" sz="2400" dirty="0">
                <a:latin typeface="Calibri" panose="020F0502020204030204" pitchFamily="34" charset="0"/>
                <a:ea typeface="Calibri" panose="020F0502020204030204" pitchFamily="34" charset="0"/>
                <a:cs typeface="Calibri" panose="020F0502020204030204" pitchFamily="34" charset="0"/>
              </a:rPr>
              <a:t>MDT best interests meeting and consider </a:t>
            </a:r>
            <a:r>
              <a:rPr lang="en-GB" sz="2400" dirty="0" err="1">
                <a:latin typeface="Calibri" panose="020F0502020204030204" pitchFamily="34" charset="0"/>
                <a:ea typeface="Calibri" panose="020F0502020204030204" pitchFamily="34" charset="0"/>
                <a:cs typeface="Calibri" panose="020F0502020204030204" pitchFamily="34" charset="0"/>
              </a:rPr>
              <a:t>DoLS</a:t>
            </a:r>
            <a:r>
              <a:rPr lang="en-GB" sz="2400" dirty="0">
                <a:latin typeface="Calibri" panose="020F0502020204030204" pitchFamily="34" charset="0"/>
                <a:ea typeface="Calibri" panose="020F0502020204030204" pitchFamily="34" charset="0"/>
                <a:cs typeface="Calibri" panose="020F0502020204030204" pitchFamily="34" charset="0"/>
              </a:rPr>
              <a:t> under</a:t>
            </a:r>
          </a:p>
          <a:p>
            <a:pPr marL="0" indent="0">
              <a:buNone/>
            </a:pPr>
            <a:r>
              <a:rPr lang="en-GB" sz="2400" dirty="0">
                <a:latin typeface="Calibri" panose="020F0502020204030204" pitchFamily="34" charset="0"/>
                <a:ea typeface="Calibri" panose="020F0502020204030204" pitchFamily="34" charset="0"/>
                <a:cs typeface="Calibri" panose="020F0502020204030204" pitchFamily="34" charset="0"/>
              </a:rPr>
              <a:t>   Mental Capacity Act (MCA) and ? covert medication</a:t>
            </a:r>
          </a:p>
          <a:p>
            <a:r>
              <a:rPr lang="en-GB" sz="2400" dirty="0">
                <a:latin typeface="Calibri" panose="020F0502020204030204" pitchFamily="34" charset="0"/>
                <a:ea typeface="Calibri" panose="020F0502020204030204" pitchFamily="34" charset="0"/>
                <a:cs typeface="Calibri" panose="020F0502020204030204" pitchFamily="34" charset="0"/>
              </a:rPr>
              <a:t>In extreme cases may consider more restrictive management </a:t>
            </a:r>
          </a:p>
          <a:p>
            <a:pPr marL="0" indent="0">
              <a:buNone/>
            </a:pPr>
            <a:r>
              <a:rPr lang="en-GB" sz="2400" dirty="0">
                <a:latin typeface="Calibri" panose="020F0502020204030204" pitchFamily="34" charset="0"/>
                <a:ea typeface="Calibri" panose="020F0502020204030204" pitchFamily="34" charset="0"/>
                <a:cs typeface="Calibri" panose="020F0502020204030204" pitchFamily="34" charset="0"/>
              </a:rPr>
              <a:t>   Mental Health Act (MHA) and CTO for treatment </a:t>
            </a:r>
          </a:p>
          <a:p>
            <a:pPr marL="0" indent="0">
              <a:buNone/>
            </a:pPr>
            <a:r>
              <a:rPr lang="en-GB" sz="2400" dirty="0">
                <a:latin typeface="Calibri" panose="020F0502020204030204" pitchFamily="34" charset="0"/>
                <a:ea typeface="Calibri" panose="020F0502020204030204" pitchFamily="34" charset="0"/>
                <a:cs typeface="Calibri" panose="020F0502020204030204" pitchFamily="34" charset="0"/>
              </a:rPr>
              <a:t>   Benefits of Section 3 (117 care) and CTO</a:t>
            </a:r>
          </a:p>
          <a:p>
            <a:endParaRPr lang="en-GB" dirty="0"/>
          </a:p>
        </p:txBody>
      </p:sp>
    </p:spTree>
    <p:extLst>
      <p:ext uri="{BB962C8B-B14F-4D97-AF65-F5344CB8AC3E}">
        <p14:creationId xmlns:p14="http://schemas.microsoft.com/office/powerpoint/2010/main" val="21255627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BB3FF-1E4A-41BF-3B0E-3F0C10776714}"/>
              </a:ext>
            </a:extLst>
          </p:cNvPr>
          <p:cNvSpPr>
            <a:spLocks noGrp="1"/>
          </p:cNvSpPr>
          <p:nvPr>
            <p:ph type="title"/>
          </p:nvPr>
        </p:nvSpPr>
        <p:spPr>
          <a:xfrm>
            <a:off x="0" y="1123837"/>
            <a:ext cx="3604847" cy="4601183"/>
          </a:xfrm>
        </p:spPr>
        <p:txBody>
          <a:bodyPr/>
          <a:lstStyle/>
          <a:p>
            <a:r>
              <a:rPr lang="en-GB" dirty="0"/>
              <a:t>And don’t forget Bio magnetic &amp; electro brain stimulation </a:t>
            </a:r>
            <a:br>
              <a:rPr lang="en-GB" dirty="0"/>
            </a:br>
            <a:r>
              <a:rPr lang="en-GB" dirty="0"/>
              <a:t>and peripheral neuromodulation </a:t>
            </a:r>
          </a:p>
        </p:txBody>
      </p:sp>
      <p:sp>
        <p:nvSpPr>
          <p:cNvPr id="3" name="Content Placeholder 2">
            <a:extLst>
              <a:ext uri="{FF2B5EF4-FFF2-40B4-BE49-F238E27FC236}">
                <a16:creationId xmlns:a16="http://schemas.microsoft.com/office/drawing/2014/main" id="{32012C65-689C-0942-526F-754C4AEEBA37}"/>
              </a:ext>
            </a:extLst>
          </p:cNvPr>
          <p:cNvSpPr>
            <a:spLocks noGrp="1"/>
          </p:cNvSpPr>
          <p:nvPr>
            <p:ph idx="1"/>
          </p:nvPr>
        </p:nvSpPr>
        <p:spPr>
          <a:xfrm>
            <a:off x="3869267" y="864108"/>
            <a:ext cx="7754163" cy="5120640"/>
          </a:xfrm>
        </p:spPr>
        <p:txBody>
          <a:bodyPr/>
          <a:lstStyle/>
          <a:p>
            <a:endParaRPr lang="en-GB" dirty="0"/>
          </a:p>
          <a:p>
            <a:r>
              <a:rPr lang="en-GB" sz="2400" dirty="0"/>
              <a:t>And when all else has failed …</a:t>
            </a:r>
          </a:p>
          <a:p>
            <a:endParaRPr lang="en-GB" sz="2400" dirty="0"/>
          </a:p>
          <a:p>
            <a:r>
              <a:rPr lang="en-GB" sz="2400" dirty="0"/>
              <a:t>TMS  transcranial magnetic stimulation</a:t>
            </a:r>
          </a:p>
          <a:p>
            <a:r>
              <a:rPr lang="en-GB" sz="2400" dirty="0"/>
              <a:t>DCS  transcranial direct current stimulation</a:t>
            </a:r>
          </a:p>
          <a:p>
            <a:r>
              <a:rPr lang="en-GB" sz="2400" dirty="0"/>
              <a:t>VNS  vagal nerve stimulation (VNS)</a:t>
            </a:r>
          </a:p>
          <a:p>
            <a:r>
              <a:rPr lang="en-GB" sz="2400" dirty="0"/>
              <a:t>DBS  deep brain stimulation (DBS)</a:t>
            </a:r>
          </a:p>
          <a:p>
            <a:r>
              <a:rPr lang="en-GB" sz="2400" dirty="0"/>
              <a:t>Effects of </a:t>
            </a:r>
            <a:r>
              <a:rPr lang="en-GB" sz="2400" dirty="0" err="1"/>
              <a:t>rTMS</a:t>
            </a:r>
            <a:r>
              <a:rPr lang="en-GB" sz="2400" dirty="0"/>
              <a:t> and </a:t>
            </a:r>
            <a:r>
              <a:rPr lang="en-GB" sz="2400" dirty="0" err="1"/>
              <a:t>tDCS</a:t>
            </a:r>
            <a:r>
              <a:rPr lang="en-GB" sz="2400" dirty="0"/>
              <a:t> on neuropathic pain after brachial plexus injury: a randomized placebo-controlled pilot study – Nature Research Scientific Reports 2022 </a:t>
            </a:r>
          </a:p>
          <a:p>
            <a:endParaRPr lang="en-GB" dirty="0"/>
          </a:p>
        </p:txBody>
      </p:sp>
    </p:spTree>
    <p:extLst>
      <p:ext uri="{BB962C8B-B14F-4D97-AF65-F5344CB8AC3E}">
        <p14:creationId xmlns:p14="http://schemas.microsoft.com/office/powerpoint/2010/main" val="1132077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34EB7-66FC-E3EE-CFE1-C0AE56F97969}"/>
              </a:ext>
            </a:extLst>
          </p:cNvPr>
          <p:cNvSpPr>
            <a:spLocks noGrp="1"/>
          </p:cNvSpPr>
          <p:nvPr>
            <p:ph type="title"/>
          </p:nvPr>
        </p:nvSpPr>
        <p:spPr>
          <a:xfrm>
            <a:off x="252919" y="1123837"/>
            <a:ext cx="2226512" cy="4601183"/>
          </a:xfrm>
        </p:spPr>
        <p:txBody>
          <a:bodyPr/>
          <a:lstStyle/>
          <a:p>
            <a:r>
              <a:rPr lang="en-GB" b="1" dirty="0"/>
              <a:t>When one story can tell it all</a:t>
            </a:r>
            <a:br>
              <a:rPr lang="en-GB" b="1" dirty="0"/>
            </a:br>
            <a:br>
              <a:rPr lang="en-GB" b="1" dirty="0"/>
            </a:br>
            <a:r>
              <a:rPr lang="en-GB" b="1" dirty="0"/>
              <a:t>BRIAN …</a:t>
            </a:r>
          </a:p>
        </p:txBody>
      </p:sp>
      <p:sp>
        <p:nvSpPr>
          <p:cNvPr id="3" name="Content Placeholder 2">
            <a:extLst>
              <a:ext uri="{FF2B5EF4-FFF2-40B4-BE49-F238E27FC236}">
                <a16:creationId xmlns:a16="http://schemas.microsoft.com/office/drawing/2014/main" id="{69645BA0-2B8B-25D1-B8EE-C78CEA99D240}"/>
              </a:ext>
            </a:extLst>
          </p:cNvPr>
          <p:cNvSpPr>
            <a:spLocks noGrp="1"/>
          </p:cNvSpPr>
          <p:nvPr>
            <p:ph idx="1"/>
          </p:nvPr>
        </p:nvSpPr>
        <p:spPr>
          <a:xfrm>
            <a:off x="3499338" y="0"/>
            <a:ext cx="8692662" cy="6858000"/>
          </a:xfrm>
        </p:spPr>
        <p:txBody>
          <a:bodyPr>
            <a:normAutofit/>
          </a:bodyPr>
          <a:lstStyle/>
          <a:p>
            <a:r>
              <a:rPr lang="en-GB" dirty="0">
                <a:latin typeface="Calibri" panose="020F0502020204030204" pitchFamily="34" charset="0"/>
                <a:ea typeface="Calibri" panose="020F0502020204030204" pitchFamily="34" charset="0"/>
                <a:cs typeface="Calibri" panose="020F0502020204030204" pitchFamily="34" charset="0"/>
              </a:rPr>
              <a:t>Brian – 40yr old single male welder</a:t>
            </a:r>
          </a:p>
          <a:p>
            <a:r>
              <a:rPr lang="en-GB" dirty="0">
                <a:latin typeface="Calibri" panose="020F0502020204030204" pitchFamily="34" charset="0"/>
                <a:ea typeface="Calibri" panose="020F0502020204030204" pitchFamily="34" charset="0"/>
                <a:cs typeface="Calibri" panose="020F0502020204030204" pitchFamily="34" charset="0"/>
              </a:rPr>
              <a:t>RTA car vs motorbike – severe traumatic brain injury </a:t>
            </a:r>
          </a:p>
          <a:p>
            <a:r>
              <a:rPr lang="en-GB" dirty="0">
                <a:latin typeface="Calibri" panose="020F0502020204030204" pitchFamily="34" charset="0"/>
                <a:ea typeface="Calibri" panose="020F0502020204030204" pitchFamily="34" charset="0"/>
                <a:cs typeface="Calibri" panose="020F0502020204030204" pitchFamily="34" charset="0"/>
              </a:rPr>
              <a:t>Long history of ‘social’ cannabis use pre-accident</a:t>
            </a:r>
          </a:p>
          <a:p>
            <a:r>
              <a:rPr lang="en-GB" dirty="0">
                <a:latin typeface="Calibri" panose="020F0502020204030204" pitchFamily="34" charset="0"/>
                <a:ea typeface="Calibri" panose="020F0502020204030204" pitchFamily="34" charset="0"/>
                <a:cs typeface="Calibri" panose="020F0502020204030204" pitchFamily="34" charset="0"/>
              </a:rPr>
              <a:t>Discharged from hospital to home with 24hr support</a:t>
            </a:r>
          </a:p>
          <a:p>
            <a:r>
              <a:rPr lang="en-GB" dirty="0">
                <a:latin typeface="Calibri" panose="020F0502020204030204" pitchFamily="34" charset="0"/>
                <a:ea typeface="Calibri" panose="020F0502020204030204" pitchFamily="34" charset="0"/>
                <a:cs typeface="Calibri" panose="020F0502020204030204" pitchFamily="34" charset="0"/>
              </a:rPr>
              <a:t>Resumed cannabis use (brother and dad helped)</a:t>
            </a:r>
          </a:p>
          <a:p>
            <a:r>
              <a:rPr lang="en-GB" dirty="0">
                <a:latin typeface="Calibri" panose="020F0502020204030204" pitchFamily="34" charset="0"/>
                <a:ea typeface="Calibri" panose="020F0502020204030204" pitchFamily="34" charset="0"/>
                <a:cs typeface="Calibri" panose="020F0502020204030204" pitchFamily="34" charset="0"/>
              </a:rPr>
              <a:t>Florid psychosis with extreme paranoia with auditory hallucinations</a:t>
            </a:r>
          </a:p>
          <a:p>
            <a:r>
              <a:rPr lang="en-GB" dirty="0">
                <a:latin typeface="Calibri" panose="020F0502020204030204" pitchFamily="34" charset="0"/>
                <a:ea typeface="Calibri" panose="020F0502020204030204" pitchFamily="34" charset="0"/>
                <a:cs typeface="Calibri" panose="020F0502020204030204" pitchFamily="34" charset="0"/>
              </a:rPr>
              <a:t>Attacked case manager with knife – police took him to psychiatric hospital </a:t>
            </a:r>
          </a:p>
          <a:p>
            <a:r>
              <a:rPr lang="en-GB" dirty="0">
                <a:latin typeface="Calibri" panose="020F0502020204030204" pitchFamily="34" charset="0"/>
                <a:ea typeface="Calibri" panose="020F0502020204030204" pitchFamily="34" charset="0"/>
                <a:cs typeface="Calibri" panose="020F0502020204030204" pitchFamily="34" charset="0"/>
              </a:rPr>
              <a:t>Detained under Mental Health Act (MHA) and discharged after 28 days !</a:t>
            </a:r>
          </a:p>
          <a:p>
            <a:r>
              <a:rPr lang="en-GB" dirty="0">
                <a:latin typeface="Calibri" panose="020F0502020204030204" pitchFamily="34" charset="0"/>
                <a:ea typeface="Calibri" panose="020F0502020204030204" pitchFamily="34" charset="0"/>
                <a:cs typeface="Calibri" panose="020F0502020204030204" pitchFamily="34" charset="0"/>
              </a:rPr>
              <a:t>New case manager and new therapy and support team</a:t>
            </a:r>
          </a:p>
          <a:p>
            <a:r>
              <a:rPr lang="en-GB" dirty="0">
                <a:latin typeface="Calibri" panose="020F0502020204030204" pitchFamily="34" charset="0"/>
                <a:ea typeface="Calibri" panose="020F0502020204030204" pitchFamily="34" charset="0"/>
                <a:cs typeface="Calibri" panose="020F0502020204030204" pitchFamily="34" charset="0"/>
              </a:rPr>
              <a:t>I was asked to assess for neuropsychiatric treatment </a:t>
            </a:r>
          </a:p>
          <a:p>
            <a:r>
              <a:rPr lang="en-GB" dirty="0">
                <a:latin typeface="Calibri" panose="020F0502020204030204" pitchFamily="34" charset="0"/>
                <a:ea typeface="Calibri" panose="020F0502020204030204" pitchFamily="34" charset="0"/>
                <a:cs typeface="Calibri" panose="020F0502020204030204" pitchFamily="34" charset="0"/>
              </a:rPr>
              <a:t>Over 1hr he denied he had any mental health problems </a:t>
            </a:r>
          </a:p>
          <a:p>
            <a:r>
              <a:rPr lang="en-GB" dirty="0">
                <a:latin typeface="Calibri" panose="020F0502020204030204" pitchFamily="34" charset="0"/>
                <a:ea typeface="Calibri" panose="020F0502020204030204" pitchFamily="34" charset="0"/>
                <a:cs typeface="Calibri" panose="020F0502020204030204" pitchFamily="34" charset="0"/>
              </a:rPr>
              <a:t>Knowing the history, I asked if he thought I was going to ‘section’ him – ‘YES’</a:t>
            </a:r>
          </a:p>
          <a:p>
            <a:r>
              <a:rPr lang="en-GB" dirty="0"/>
              <a:t>Asked about cannabis – couldn’t imagine living without it !</a:t>
            </a:r>
          </a:p>
        </p:txBody>
      </p:sp>
    </p:spTree>
    <p:extLst>
      <p:ext uri="{BB962C8B-B14F-4D97-AF65-F5344CB8AC3E}">
        <p14:creationId xmlns:p14="http://schemas.microsoft.com/office/powerpoint/2010/main" val="29535317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AF6C60-1DBB-5FF3-C19A-2121064A6610}"/>
              </a:ext>
            </a:extLst>
          </p:cNvPr>
          <p:cNvSpPr>
            <a:spLocks noGrp="1"/>
          </p:cNvSpPr>
          <p:nvPr>
            <p:ph type="title" idx="4294967295"/>
          </p:nvPr>
        </p:nvSpPr>
        <p:spPr>
          <a:xfrm>
            <a:off x="0" y="1123950"/>
            <a:ext cx="2947988" cy="4600575"/>
          </a:xfrm>
        </p:spPr>
        <p:txBody>
          <a:bodyPr/>
          <a:lstStyle/>
          <a:p>
            <a:r>
              <a:rPr lang="en-GB" dirty="0"/>
              <a:t>Saga of Brian continues</a:t>
            </a:r>
          </a:p>
        </p:txBody>
      </p:sp>
      <p:sp>
        <p:nvSpPr>
          <p:cNvPr id="3" name="Content Placeholder 2">
            <a:extLst>
              <a:ext uri="{FF2B5EF4-FFF2-40B4-BE49-F238E27FC236}">
                <a16:creationId xmlns:a16="http://schemas.microsoft.com/office/drawing/2014/main" id="{4C16274A-9ADA-4E28-705A-53F985A6C030}"/>
              </a:ext>
            </a:extLst>
          </p:cNvPr>
          <p:cNvSpPr>
            <a:spLocks noGrp="1"/>
          </p:cNvSpPr>
          <p:nvPr>
            <p:ph idx="4294967295"/>
          </p:nvPr>
        </p:nvSpPr>
        <p:spPr>
          <a:xfrm>
            <a:off x="0" y="0"/>
            <a:ext cx="12192000" cy="6858000"/>
          </a:xfrm>
        </p:spPr>
        <p:txBody>
          <a:bodyPr>
            <a:normAutofit/>
          </a:bodyPr>
          <a:lstStyle/>
          <a:p>
            <a:r>
              <a:rPr lang="en-GB" sz="2400">
                <a:latin typeface="Calibri" panose="020F0502020204030204" pitchFamily="34" charset="0"/>
                <a:ea typeface="Calibri" panose="020F0502020204030204" pitchFamily="34" charset="0"/>
                <a:cs typeface="Calibri" panose="020F0502020204030204" pitchFamily="34" charset="0"/>
              </a:rPr>
              <a:t>BRIAN continued…</a:t>
            </a:r>
          </a:p>
          <a:p>
            <a:r>
              <a:rPr lang="en-GB" sz="2400" dirty="0">
                <a:latin typeface="Calibri" panose="020F0502020204030204" pitchFamily="34" charset="0"/>
                <a:ea typeface="Calibri" panose="020F0502020204030204" pitchFamily="34" charset="0"/>
                <a:cs typeface="Calibri" panose="020F0502020204030204" pitchFamily="34" charset="0"/>
              </a:rPr>
              <a:t>Anxious depressed agitated not sleeping, undercurrent of paranoia and admitting to active suicidal ideas (train track at back of house) </a:t>
            </a:r>
          </a:p>
          <a:p>
            <a:r>
              <a:rPr lang="en-GB" sz="2400" dirty="0">
                <a:latin typeface="Calibri" panose="020F0502020204030204" pitchFamily="34" charset="0"/>
                <a:ea typeface="Calibri" panose="020F0502020204030204" pitchFamily="34" charset="0"/>
                <a:cs typeface="Calibri" panose="020F0502020204030204" pitchFamily="34" charset="0"/>
              </a:rPr>
              <a:t>Over a few weeks got him stable on quetiapine and sertraline </a:t>
            </a:r>
          </a:p>
          <a:p>
            <a:r>
              <a:rPr lang="en-GB" sz="2400" dirty="0">
                <a:latin typeface="Calibri" panose="020F0502020204030204" pitchFamily="34" charset="0"/>
                <a:ea typeface="Calibri" panose="020F0502020204030204" pitchFamily="34" charset="0"/>
                <a:cs typeface="Calibri" panose="020F0502020204030204" pitchFamily="34" charset="0"/>
              </a:rPr>
              <a:t>Miracle – volunteered that he didn’t feel the need for cannabis (score!)</a:t>
            </a:r>
          </a:p>
          <a:p>
            <a:r>
              <a:rPr lang="en-GB" sz="2400" dirty="0">
                <a:latin typeface="Calibri" panose="020F0502020204030204" pitchFamily="34" charset="0"/>
                <a:ea typeface="Calibri" panose="020F0502020204030204" pitchFamily="34" charset="0"/>
                <a:cs typeface="Calibri" panose="020F0502020204030204" pitchFamily="34" charset="0"/>
              </a:rPr>
              <a:t>Became engaged in therapeutic activity – in home and community</a:t>
            </a:r>
          </a:p>
          <a:p>
            <a:r>
              <a:rPr lang="en-GB" sz="2400" dirty="0">
                <a:latin typeface="Calibri" panose="020F0502020204030204" pitchFamily="34" charset="0"/>
                <a:ea typeface="Calibri" panose="020F0502020204030204" pitchFamily="34" charset="0"/>
                <a:cs typeface="Calibri" panose="020F0502020204030204" pitchFamily="34" charset="0"/>
              </a:rPr>
              <a:t>For six months stable and enjoying good quality of life  BUT THEN …</a:t>
            </a:r>
          </a:p>
          <a:p>
            <a:r>
              <a:rPr lang="en-GB" sz="2400" dirty="0">
                <a:latin typeface="Calibri" panose="020F0502020204030204" pitchFamily="34" charset="0"/>
                <a:ea typeface="Calibri" panose="020F0502020204030204" pitchFamily="34" charset="0"/>
                <a:cs typeface="Calibri" panose="020F0502020204030204" pitchFamily="34" charset="0"/>
              </a:rPr>
              <a:t>Brother out of prison – stayed with Brian – resumed cannabis (and Dad)</a:t>
            </a:r>
          </a:p>
          <a:p>
            <a:r>
              <a:rPr lang="en-GB" sz="2400" dirty="0">
                <a:latin typeface="Calibri" panose="020F0502020204030204" pitchFamily="34" charset="0"/>
                <a:ea typeface="Calibri" panose="020F0502020204030204" pitchFamily="34" charset="0"/>
                <a:cs typeface="Calibri" panose="020F0502020204030204" pitchFamily="34" charset="0"/>
              </a:rPr>
              <a:t>Disengaged, refusing treatment and support and rapidly deteriorated</a:t>
            </a:r>
          </a:p>
          <a:p>
            <a:r>
              <a:rPr lang="en-GB" sz="2400" dirty="0">
                <a:latin typeface="Calibri" panose="020F0502020204030204" pitchFamily="34" charset="0"/>
                <a:ea typeface="Calibri" panose="020F0502020204030204" pitchFamily="34" charset="0"/>
                <a:cs typeface="Calibri" panose="020F0502020204030204" pitchFamily="34" charset="0"/>
              </a:rPr>
              <a:t>Florid psychosis again, extreme paranoia and auditory command hallucinations</a:t>
            </a:r>
          </a:p>
          <a:p>
            <a:r>
              <a:rPr lang="en-GB" sz="2400" dirty="0">
                <a:latin typeface="Calibri" panose="020F0502020204030204" pitchFamily="34" charset="0"/>
                <a:ea typeface="Calibri" panose="020F0502020204030204" pitchFamily="34" charset="0"/>
                <a:cs typeface="Calibri" panose="020F0502020204030204" pitchFamily="34" charset="0"/>
              </a:rPr>
              <a:t>The team made every effort to have him assessed by statutory services for emergency admission under the MHA – </a:t>
            </a:r>
          </a:p>
          <a:p>
            <a:r>
              <a:rPr lang="en-GB" sz="2400" dirty="0">
                <a:latin typeface="Calibri" panose="020F0502020204030204" pitchFamily="34" charset="0"/>
                <a:ea typeface="Calibri" panose="020F0502020204030204" pitchFamily="34" charset="0"/>
                <a:cs typeface="Calibri" panose="020F0502020204030204" pitchFamily="34" charset="0"/>
              </a:rPr>
              <a:t>when they eventually visited, had a 10 minute chat and declined to section him</a:t>
            </a:r>
            <a:endParaRPr lang="en-GB" dirty="0"/>
          </a:p>
        </p:txBody>
      </p:sp>
    </p:spTree>
    <p:extLst>
      <p:ext uri="{BB962C8B-B14F-4D97-AF65-F5344CB8AC3E}">
        <p14:creationId xmlns:p14="http://schemas.microsoft.com/office/powerpoint/2010/main" val="32583013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EB1C01-CDF0-D35F-E29E-579FAE712C36}"/>
              </a:ext>
            </a:extLst>
          </p:cNvPr>
          <p:cNvSpPr>
            <a:spLocks noGrp="1"/>
          </p:cNvSpPr>
          <p:nvPr>
            <p:ph idx="4294967295"/>
          </p:nvPr>
        </p:nvSpPr>
        <p:spPr>
          <a:xfrm>
            <a:off x="536028" y="73572"/>
            <a:ext cx="11655972" cy="6784428"/>
          </a:xfrm>
        </p:spPr>
        <p:txBody>
          <a:bodyPr>
            <a:normAutofit/>
          </a:bodyPr>
          <a:lstStyle/>
          <a:p>
            <a:endParaRPr lang="en-GB" sz="2400" dirty="0">
              <a:latin typeface="Calibri" panose="020F0502020204030204" pitchFamily="34" charset="0"/>
              <a:ea typeface="Calibri" panose="020F0502020204030204" pitchFamily="34" charset="0"/>
              <a:cs typeface="Calibri" panose="020F0502020204030204" pitchFamily="34" charset="0"/>
            </a:endParaRPr>
          </a:p>
          <a:p>
            <a:r>
              <a:rPr lang="en-GB" sz="2400" dirty="0">
                <a:latin typeface="Calibri" panose="020F0502020204030204" pitchFamily="34" charset="0"/>
                <a:ea typeface="Calibri" panose="020F0502020204030204" pitchFamily="34" charset="0"/>
                <a:cs typeface="Calibri" panose="020F0502020204030204" pitchFamily="34" charset="0"/>
              </a:rPr>
              <a:t>Brian had already sacked his entire support team – only allowing Mum to help</a:t>
            </a:r>
          </a:p>
          <a:p>
            <a:r>
              <a:rPr lang="en-GB" sz="2400" dirty="0">
                <a:latin typeface="Calibri" panose="020F0502020204030204" pitchFamily="34" charset="0"/>
                <a:ea typeface="Calibri" panose="020F0502020204030204" pitchFamily="34" charset="0"/>
                <a:cs typeface="Calibri" panose="020F0502020204030204" pitchFamily="34" charset="0"/>
              </a:rPr>
              <a:t>Urgent call to case manager from his mother – then call to me for urgent review</a:t>
            </a:r>
          </a:p>
          <a:p>
            <a:r>
              <a:rPr lang="en-GB" sz="2400" dirty="0">
                <a:latin typeface="Calibri" panose="020F0502020204030204" pitchFamily="34" charset="0"/>
                <a:ea typeface="Calibri" panose="020F0502020204030204" pitchFamily="34" charset="0"/>
                <a:cs typeface="Calibri" panose="020F0502020204030204" pitchFamily="34" charset="0"/>
              </a:rPr>
              <a:t>For hours – Brian wielding a kitchen knife and yelling that he was going to kill her</a:t>
            </a:r>
          </a:p>
          <a:p>
            <a:r>
              <a:rPr lang="en-GB" sz="2400" dirty="0">
                <a:latin typeface="Calibri" panose="020F0502020204030204" pitchFamily="34" charset="0"/>
                <a:ea typeface="Calibri" panose="020F0502020204030204" pitchFamily="34" charset="0"/>
                <a:cs typeface="Calibri" panose="020F0502020204030204" pitchFamily="34" charset="0"/>
              </a:rPr>
              <a:t>Eventually statutory services (NHS, AMHP) attended but ran out !</a:t>
            </a:r>
          </a:p>
          <a:p>
            <a:r>
              <a:rPr lang="en-GB" sz="2400" dirty="0">
                <a:latin typeface="Calibri" panose="020F0502020204030204" pitchFamily="34" charset="0"/>
                <a:ea typeface="Calibri" panose="020F0502020204030204" pitchFamily="34" charset="0"/>
                <a:cs typeface="Calibri" panose="020F0502020204030204" pitchFamily="34" charset="0"/>
              </a:rPr>
              <a:t>Then called me outside and asked me to sign MHA Section 2 – no way !</a:t>
            </a:r>
          </a:p>
          <a:p>
            <a:r>
              <a:rPr lang="en-GB" sz="2400" dirty="0">
                <a:latin typeface="Calibri" panose="020F0502020204030204" pitchFamily="34" charset="0"/>
                <a:ea typeface="Calibri" panose="020F0502020204030204" pitchFamily="34" charset="0"/>
                <a:cs typeface="Calibri" panose="020F0502020204030204" pitchFamily="34" charset="0"/>
              </a:rPr>
              <a:t>Then Police attended and took him to psychiatric hospital under Section 3</a:t>
            </a:r>
          </a:p>
          <a:p>
            <a:r>
              <a:rPr lang="en-GB" sz="2400" dirty="0">
                <a:latin typeface="Calibri" panose="020F0502020204030204" pitchFamily="34" charset="0"/>
                <a:ea typeface="Calibri" panose="020F0502020204030204" pitchFamily="34" charset="0"/>
                <a:cs typeface="Calibri" panose="020F0502020204030204" pitchFamily="34" charset="0"/>
              </a:rPr>
              <a:t>Later transferred to private rehabilitation service for 18 months</a:t>
            </a:r>
          </a:p>
          <a:p>
            <a:r>
              <a:rPr lang="en-GB" sz="2400" dirty="0">
                <a:latin typeface="Calibri" panose="020F0502020204030204" pitchFamily="34" charset="0"/>
                <a:ea typeface="Calibri" panose="020F0502020204030204" pitchFamily="34" charset="0"/>
                <a:cs typeface="Calibri" panose="020F0502020204030204" pitchFamily="34" charset="0"/>
              </a:rPr>
              <a:t>He was prescribed depot Paliperidone – weight up by 4 stone</a:t>
            </a:r>
          </a:p>
          <a:p>
            <a:r>
              <a:rPr lang="en-GB" sz="2400" dirty="0">
                <a:latin typeface="Calibri" panose="020F0502020204030204" pitchFamily="34" charset="0"/>
                <a:ea typeface="Calibri" panose="020F0502020204030204" pitchFamily="34" charset="0"/>
                <a:cs typeface="Calibri" panose="020F0502020204030204" pitchFamily="34" charset="0"/>
              </a:rPr>
              <a:t>Eventually discharged home BUT ONLY ON CTO (whole team agreed)</a:t>
            </a:r>
          </a:p>
          <a:p>
            <a:r>
              <a:rPr lang="en-GB" sz="2400" dirty="0">
                <a:latin typeface="Calibri" panose="020F0502020204030204" pitchFamily="34" charset="0"/>
                <a:ea typeface="Calibri" panose="020F0502020204030204" pitchFamily="34" charset="0"/>
                <a:cs typeface="Calibri" panose="020F0502020204030204" pitchFamily="34" charset="0"/>
              </a:rPr>
              <a:t>Marked fatigue, withdrawn and lack of initiative and motivation</a:t>
            </a:r>
          </a:p>
          <a:p>
            <a:r>
              <a:rPr lang="en-GB" sz="2400" dirty="0">
                <a:latin typeface="Calibri" panose="020F0502020204030204" pitchFamily="34" charset="0"/>
                <a:ea typeface="Calibri" panose="020F0502020204030204" pitchFamily="34" charset="0"/>
                <a:cs typeface="Calibri" panose="020F0502020204030204" pitchFamily="34" charset="0"/>
              </a:rPr>
              <a:t>Seemed stable but still undercurrent of paranoia – weighing 18 stone</a:t>
            </a:r>
          </a:p>
          <a:p>
            <a:endParaRPr lang="en-GB" sz="2400" dirty="0">
              <a:latin typeface="Calibri" panose="020F0502020204030204" pitchFamily="34" charset="0"/>
              <a:ea typeface="Calibri" panose="020F0502020204030204" pitchFamily="34" charset="0"/>
              <a:cs typeface="Calibri" panose="020F0502020204030204" pitchFamily="34" charset="0"/>
            </a:endParaRPr>
          </a:p>
          <a:p>
            <a:endParaRPr lang="en-GB" dirty="0"/>
          </a:p>
        </p:txBody>
      </p:sp>
    </p:spTree>
    <p:extLst>
      <p:ext uri="{BB962C8B-B14F-4D97-AF65-F5344CB8AC3E}">
        <p14:creationId xmlns:p14="http://schemas.microsoft.com/office/powerpoint/2010/main" val="26695717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E3A8D-AED4-FA40-5965-479EBE982FB3}"/>
              </a:ext>
            </a:extLst>
          </p:cNvPr>
          <p:cNvSpPr>
            <a:spLocks noGrp="1"/>
          </p:cNvSpPr>
          <p:nvPr>
            <p:ph type="title"/>
          </p:nvPr>
        </p:nvSpPr>
        <p:spPr>
          <a:xfrm>
            <a:off x="252919" y="1123837"/>
            <a:ext cx="3464971" cy="4601183"/>
          </a:xfrm>
        </p:spPr>
        <p:txBody>
          <a:bodyPr/>
          <a:lstStyle/>
          <a:p>
            <a:r>
              <a:rPr lang="en-GB" dirty="0"/>
              <a:t>NERDS LIKE ME LIKE NEURAL NETWORKS !</a:t>
            </a:r>
          </a:p>
        </p:txBody>
      </p:sp>
      <p:pic>
        <p:nvPicPr>
          <p:cNvPr id="1026" name="Picture 2" descr="BRAIN Initiative to support Baylor doctors studying the neurocircuitry of depression">
            <a:extLst>
              <a:ext uri="{FF2B5EF4-FFF2-40B4-BE49-F238E27FC236}">
                <a16:creationId xmlns:a16="http://schemas.microsoft.com/office/drawing/2014/main" id="{CE807EC3-042C-E299-E8CF-B53131EA9AD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002528" y="1309952"/>
            <a:ext cx="7047619" cy="42285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12873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99FF1-BF4E-ABF9-F536-E965D33BD302}"/>
              </a:ext>
            </a:extLst>
          </p:cNvPr>
          <p:cNvSpPr>
            <a:spLocks noGrp="1"/>
          </p:cNvSpPr>
          <p:nvPr>
            <p:ph type="title"/>
          </p:nvPr>
        </p:nvSpPr>
        <p:spPr/>
        <p:txBody>
          <a:bodyPr/>
          <a:lstStyle/>
          <a:p>
            <a:r>
              <a:rPr lang="en-GB" b="1" dirty="0"/>
              <a:t>OZEMPIC ??</a:t>
            </a:r>
            <a:br>
              <a:rPr lang="en-GB" b="1" dirty="0"/>
            </a:br>
            <a:br>
              <a:rPr lang="en-GB" b="1" dirty="0"/>
            </a:br>
            <a:r>
              <a:rPr lang="en-GB" b="1" dirty="0"/>
              <a:t>(semaglutide)</a:t>
            </a:r>
          </a:p>
        </p:txBody>
      </p:sp>
      <p:sp>
        <p:nvSpPr>
          <p:cNvPr id="3" name="Content Placeholder 2">
            <a:extLst>
              <a:ext uri="{FF2B5EF4-FFF2-40B4-BE49-F238E27FC236}">
                <a16:creationId xmlns:a16="http://schemas.microsoft.com/office/drawing/2014/main" id="{3D82309B-CE2D-F50E-B306-77165E04014A}"/>
              </a:ext>
            </a:extLst>
          </p:cNvPr>
          <p:cNvSpPr>
            <a:spLocks noGrp="1"/>
          </p:cNvSpPr>
          <p:nvPr>
            <p:ph idx="1"/>
          </p:nvPr>
        </p:nvSpPr>
        <p:spPr>
          <a:xfrm>
            <a:off x="3448049" y="0"/>
            <a:ext cx="8562975" cy="6858000"/>
          </a:xfrm>
        </p:spPr>
        <p:txBody>
          <a:bodyPr>
            <a:normAutofit/>
          </a:bodyPr>
          <a:lstStyle/>
          <a:p>
            <a:r>
              <a:rPr lang="en-GB" sz="2400" dirty="0">
                <a:latin typeface="Calibri" panose="020F0502020204030204" pitchFamily="34" charset="0"/>
                <a:ea typeface="Calibri" panose="020F0502020204030204" pitchFamily="34" charset="0"/>
                <a:cs typeface="Calibri" panose="020F0502020204030204" pitchFamily="34" charset="0"/>
              </a:rPr>
              <a:t>Brian’s expert Dietician had success using Ozempic (semaglutide) in another patient and after lengthy discussion with MDT he agreed he would trial it</a:t>
            </a:r>
          </a:p>
          <a:p>
            <a:r>
              <a:rPr lang="en-GB" sz="2400" dirty="0">
                <a:latin typeface="Calibri" panose="020F0502020204030204" pitchFamily="34" charset="0"/>
                <a:ea typeface="Calibri" panose="020F0502020204030204" pitchFamily="34" charset="0"/>
                <a:cs typeface="Calibri" panose="020F0502020204030204" pitchFamily="34" charset="0"/>
              </a:rPr>
              <a:t>BUT a member of the support team felt it was a good idea to tell Brian about all the celebrity Ozempic horror stories</a:t>
            </a:r>
          </a:p>
          <a:p>
            <a:r>
              <a:rPr lang="en-GB" sz="2400" dirty="0">
                <a:latin typeface="Calibri" panose="020F0502020204030204" pitchFamily="34" charset="0"/>
                <a:ea typeface="Calibri" panose="020F0502020204030204" pitchFamily="34" charset="0"/>
                <a:cs typeface="Calibri" panose="020F0502020204030204" pitchFamily="34" charset="0"/>
              </a:rPr>
              <a:t>Joint assessment (Dietician, Neuropsychology and Neuropsychiatry re MENTAL CAPACITY for treatment </a:t>
            </a:r>
          </a:p>
          <a:p>
            <a:r>
              <a:rPr lang="en-GB" sz="2400" dirty="0">
                <a:latin typeface="Calibri" panose="020F0502020204030204" pitchFamily="34" charset="0"/>
                <a:ea typeface="Calibri" panose="020F0502020204030204" pitchFamily="34" charset="0"/>
                <a:cs typeface="Calibri" panose="020F0502020204030204" pitchFamily="34" charset="0"/>
              </a:rPr>
              <a:t>Agreed he had mental capacity –  worked with team to avoid undermining treatment plan and agree close monitoring</a:t>
            </a:r>
          </a:p>
          <a:p>
            <a:r>
              <a:rPr lang="en-GB" sz="2400" dirty="0">
                <a:latin typeface="Calibri" panose="020F0502020204030204" pitchFamily="34" charset="0"/>
                <a:ea typeface="Calibri" panose="020F0502020204030204" pitchFamily="34" charset="0"/>
                <a:cs typeface="Calibri" panose="020F0502020204030204" pitchFamily="34" charset="0"/>
              </a:rPr>
              <a:t>Requested range of blood and </a:t>
            </a:r>
            <a:r>
              <a:rPr lang="en-GB" sz="2400" dirty="0" err="1">
                <a:latin typeface="Calibri" panose="020F0502020204030204" pitchFamily="34" charset="0"/>
                <a:ea typeface="Calibri" panose="020F0502020204030204" pitchFamily="34" charset="0"/>
                <a:cs typeface="Calibri" panose="020F0502020204030204" pitchFamily="34" charset="0"/>
              </a:rPr>
              <a:t>biochem</a:t>
            </a:r>
            <a:r>
              <a:rPr lang="en-GB" sz="2400" dirty="0">
                <a:latin typeface="Calibri" panose="020F0502020204030204" pitchFamily="34" charset="0"/>
                <a:ea typeface="Calibri" panose="020F0502020204030204" pitchFamily="34" charset="0"/>
                <a:cs typeface="Calibri" panose="020F0502020204030204" pitchFamily="34" charset="0"/>
              </a:rPr>
              <a:t> investigations (not good)</a:t>
            </a:r>
          </a:p>
          <a:p>
            <a:r>
              <a:rPr lang="en-GB" sz="2400" dirty="0">
                <a:latin typeface="Calibri" panose="020F0502020204030204" pitchFamily="34" charset="0"/>
                <a:ea typeface="Calibri" panose="020F0502020204030204" pitchFamily="34" charset="0"/>
                <a:cs typeface="Calibri" panose="020F0502020204030204" pitchFamily="34" charset="0"/>
              </a:rPr>
              <a:t>Referred to specialist weight loss clinic to prescribe Semaglutide</a:t>
            </a:r>
          </a:p>
          <a:p>
            <a:r>
              <a:rPr lang="en-GB" sz="2400" dirty="0">
                <a:latin typeface="Calibri" panose="020F0502020204030204" pitchFamily="34" charset="0"/>
                <a:ea typeface="Calibri" panose="020F0502020204030204" pitchFamily="34" charset="0"/>
                <a:cs typeface="Calibri" panose="020F0502020204030204" pitchFamily="34" charset="0"/>
              </a:rPr>
              <a:t>Awaiting outcome from specialist clinic …</a:t>
            </a:r>
          </a:p>
        </p:txBody>
      </p:sp>
    </p:spTree>
    <p:extLst>
      <p:ext uri="{BB962C8B-B14F-4D97-AF65-F5344CB8AC3E}">
        <p14:creationId xmlns:p14="http://schemas.microsoft.com/office/powerpoint/2010/main" val="18624366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9DF38B-B909-94A0-3482-9A07898FB2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2D4CC8-6CD7-8E83-5BF1-1F77A93991C4}"/>
              </a:ext>
            </a:extLst>
          </p:cNvPr>
          <p:cNvSpPr>
            <a:spLocks noGrp="1"/>
          </p:cNvSpPr>
          <p:nvPr>
            <p:ph type="title"/>
          </p:nvPr>
        </p:nvSpPr>
        <p:spPr/>
        <p:txBody>
          <a:bodyPr/>
          <a:lstStyle/>
          <a:p>
            <a:r>
              <a:rPr lang="en-GB" dirty="0"/>
              <a:t>PRESCRIBING INFLUENCES</a:t>
            </a:r>
          </a:p>
        </p:txBody>
      </p:sp>
      <p:sp>
        <p:nvSpPr>
          <p:cNvPr id="4" name="Oval 3">
            <a:extLst>
              <a:ext uri="{FF2B5EF4-FFF2-40B4-BE49-F238E27FC236}">
                <a16:creationId xmlns:a16="http://schemas.microsoft.com/office/drawing/2014/main" id="{D52E1446-8FAB-C9E6-D750-997C1EEBB38E}"/>
              </a:ext>
            </a:extLst>
          </p:cNvPr>
          <p:cNvSpPr/>
          <p:nvPr/>
        </p:nvSpPr>
        <p:spPr>
          <a:xfrm>
            <a:off x="5400756" y="1776046"/>
            <a:ext cx="3646529" cy="3529935"/>
          </a:xfrm>
          <a:prstGeom prst="ellipse">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Oval 4">
            <a:extLst>
              <a:ext uri="{FF2B5EF4-FFF2-40B4-BE49-F238E27FC236}">
                <a16:creationId xmlns:a16="http://schemas.microsoft.com/office/drawing/2014/main" id="{E2D3B6DA-BBF6-B9B9-EC8A-713C032498D1}"/>
              </a:ext>
            </a:extLst>
          </p:cNvPr>
          <p:cNvSpPr/>
          <p:nvPr/>
        </p:nvSpPr>
        <p:spPr>
          <a:xfrm>
            <a:off x="4515742" y="2722495"/>
            <a:ext cx="2980592" cy="2927839"/>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3D4AA59D-C952-F8D4-5BD3-6A9324300B5D}"/>
              </a:ext>
            </a:extLst>
          </p:cNvPr>
          <p:cNvSpPr/>
          <p:nvPr/>
        </p:nvSpPr>
        <p:spPr>
          <a:xfrm>
            <a:off x="6939410" y="2664173"/>
            <a:ext cx="3077308" cy="3033346"/>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02ED51B3-AA11-A5BC-9DB4-5495B55550EB}"/>
              </a:ext>
            </a:extLst>
          </p:cNvPr>
          <p:cNvSpPr/>
          <p:nvPr/>
        </p:nvSpPr>
        <p:spPr>
          <a:xfrm>
            <a:off x="5710931" y="560598"/>
            <a:ext cx="2980592" cy="286383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BF86AE77-E3A7-41BD-58A3-BAD976782C24}"/>
              </a:ext>
            </a:extLst>
          </p:cNvPr>
          <p:cNvSpPr txBox="1"/>
          <p:nvPr/>
        </p:nvSpPr>
        <p:spPr>
          <a:xfrm>
            <a:off x="4713335" y="4570673"/>
            <a:ext cx="1582615" cy="646331"/>
          </a:xfrm>
          <a:prstGeom prst="rect">
            <a:avLst/>
          </a:prstGeom>
          <a:noFill/>
        </p:spPr>
        <p:txBody>
          <a:bodyPr wrap="square" rtlCol="0">
            <a:spAutoFit/>
          </a:bodyPr>
          <a:lstStyle/>
          <a:p>
            <a:pPr algn="ctr"/>
            <a:r>
              <a:rPr lang="en-GB" b="1" dirty="0"/>
              <a:t>FAMILY &amp; FRIENDS </a:t>
            </a:r>
          </a:p>
        </p:txBody>
      </p:sp>
      <p:sp>
        <p:nvSpPr>
          <p:cNvPr id="12" name="TextBox 11">
            <a:extLst>
              <a:ext uri="{FF2B5EF4-FFF2-40B4-BE49-F238E27FC236}">
                <a16:creationId xmlns:a16="http://schemas.microsoft.com/office/drawing/2014/main" id="{51E9BB90-B06B-F78D-456C-E9F29B088015}"/>
              </a:ext>
            </a:extLst>
          </p:cNvPr>
          <p:cNvSpPr txBox="1"/>
          <p:nvPr/>
        </p:nvSpPr>
        <p:spPr>
          <a:xfrm>
            <a:off x="6224954" y="2259622"/>
            <a:ext cx="2156394" cy="707886"/>
          </a:xfrm>
          <a:prstGeom prst="rect">
            <a:avLst/>
          </a:prstGeom>
          <a:noFill/>
        </p:spPr>
        <p:txBody>
          <a:bodyPr wrap="square" rtlCol="0">
            <a:spAutoFit/>
          </a:bodyPr>
          <a:lstStyle/>
          <a:p>
            <a:pPr algn="ctr"/>
            <a:r>
              <a:rPr lang="en-GB" sz="4000" dirty="0"/>
              <a:t>PATIENT</a:t>
            </a:r>
          </a:p>
        </p:txBody>
      </p:sp>
      <p:sp>
        <p:nvSpPr>
          <p:cNvPr id="16" name="TextBox 15">
            <a:extLst>
              <a:ext uri="{FF2B5EF4-FFF2-40B4-BE49-F238E27FC236}">
                <a16:creationId xmlns:a16="http://schemas.microsoft.com/office/drawing/2014/main" id="{4A59A511-8A4A-2470-EE54-CA46E0EB405B}"/>
              </a:ext>
            </a:extLst>
          </p:cNvPr>
          <p:cNvSpPr txBox="1"/>
          <p:nvPr/>
        </p:nvSpPr>
        <p:spPr>
          <a:xfrm>
            <a:off x="8110573" y="4642106"/>
            <a:ext cx="1582615" cy="646331"/>
          </a:xfrm>
          <a:prstGeom prst="rect">
            <a:avLst/>
          </a:prstGeom>
          <a:noFill/>
        </p:spPr>
        <p:txBody>
          <a:bodyPr wrap="square" rtlCol="0">
            <a:spAutoFit/>
          </a:bodyPr>
          <a:lstStyle/>
          <a:p>
            <a:pPr algn="ctr"/>
            <a:r>
              <a:rPr lang="en-GB" b="1" dirty="0"/>
              <a:t>TRENDS</a:t>
            </a:r>
          </a:p>
          <a:p>
            <a:pPr algn="ctr"/>
            <a:r>
              <a:rPr lang="en-GB" b="1" dirty="0"/>
              <a:t> &amp; MEDIA</a:t>
            </a:r>
          </a:p>
        </p:txBody>
      </p:sp>
      <p:sp>
        <p:nvSpPr>
          <p:cNvPr id="17" name="TextBox 16">
            <a:extLst>
              <a:ext uri="{FF2B5EF4-FFF2-40B4-BE49-F238E27FC236}">
                <a16:creationId xmlns:a16="http://schemas.microsoft.com/office/drawing/2014/main" id="{87F804E8-97D2-BC0D-7C85-61856D507137}"/>
              </a:ext>
            </a:extLst>
          </p:cNvPr>
          <p:cNvSpPr txBox="1"/>
          <p:nvPr/>
        </p:nvSpPr>
        <p:spPr>
          <a:xfrm>
            <a:off x="6432712" y="1188037"/>
            <a:ext cx="1582615" cy="646331"/>
          </a:xfrm>
          <a:prstGeom prst="rect">
            <a:avLst/>
          </a:prstGeom>
          <a:noFill/>
        </p:spPr>
        <p:txBody>
          <a:bodyPr wrap="square" rtlCol="0">
            <a:spAutoFit/>
          </a:bodyPr>
          <a:lstStyle/>
          <a:p>
            <a:pPr algn="ctr"/>
            <a:r>
              <a:rPr lang="en-GB" b="1" dirty="0"/>
              <a:t>CLINICAL TEAM</a:t>
            </a:r>
          </a:p>
        </p:txBody>
      </p:sp>
    </p:spTree>
    <p:extLst>
      <p:ext uri="{BB962C8B-B14F-4D97-AF65-F5344CB8AC3E}">
        <p14:creationId xmlns:p14="http://schemas.microsoft.com/office/powerpoint/2010/main" val="5522959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br>
              <a:rPr lang="en-GB" dirty="0"/>
            </a:br>
            <a:br>
              <a:rPr lang="en-GB" dirty="0"/>
            </a:br>
            <a:r>
              <a:rPr lang="en-GB" dirty="0"/>
              <a:t>SAFETY &amp; SUMMARY </a:t>
            </a:r>
            <a:br>
              <a:rPr lang="en-GB" dirty="0"/>
            </a:br>
            <a:br>
              <a:rPr lang="en-GB" dirty="0"/>
            </a:br>
            <a:br>
              <a:rPr lang="en-GB" dirty="0"/>
            </a:br>
            <a:br>
              <a:rPr lang="en-GB" dirty="0"/>
            </a:br>
            <a:endParaRPr lang="en-GB" dirty="0"/>
          </a:p>
        </p:txBody>
      </p:sp>
      <p:sp>
        <p:nvSpPr>
          <p:cNvPr id="3" name="Content Placeholder 2"/>
          <p:cNvSpPr>
            <a:spLocks noGrp="1"/>
          </p:cNvSpPr>
          <p:nvPr>
            <p:ph idx="1"/>
          </p:nvPr>
        </p:nvSpPr>
        <p:spPr/>
        <p:txBody>
          <a:bodyPr/>
          <a:lstStyle/>
          <a:p>
            <a:r>
              <a:rPr lang="en-GB" sz="2400" b="1" dirty="0"/>
              <a:t>MEDICATION IN BRAIN INJURY</a:t>
            </a:r>
          </a:p>
          <a:p>
            <a:endParaRPr lang="en-GB" sz="2400" b="1" dirty="0"/>
          </a:p>
          <a:p>
            <a:r>
              <a:rPr lang="en-GB" dirty="0"/>
              <a:t>ACKNOWLEDGE THE </a:t>
            </a:r>
            <a:r>
              <a:rPr lang="en-GB" b="1" i="1" dirty="0"/>
              <a:t>MINEFIELD</a:t>
            </a:r>
          </a:p>
          <a:p>
            <a:r>
              <a:rPr lang="en-GB" dirty="0"/>
              <a:t>ALWAYS INVLOVE THE WHOLE TEAM – AND FAMILY</a:t>
            </a:r>
          </a:p>
          <a:p>
            <a:r>
              <a:rPr lang="en-GB" dirty="0"/>
              <a:t>KNOW WHAT YOU’RE TREATING, WHY AND HOW</a:t>
            </a:r>
          </a:p>
          <a:p>
            <a:r>
              <a:rPr lang="en-GB" dirty="0"/>
              <a:t>ORGANIC VS PSYCHOLOGICAL OR BOTH</a:t>
            </a:r>
          </a:p>
          <a:p>
            <a:r>
              <a:rPr lang="en-GB" dirty="0"/>
              <a:t>MEDICAL / LAB INVESTIGATIONS ESSENTIAL</a:t>
            </a:r>
          </a:p>
          <a:p>
            <a:r>
              <a:rPr lang="en-GB" dirty="0"/>
              <a:t>START LOW AND GO SLOW</a:t>
            </a:r>
          </a:p>
          <a:p>
            <a:r>
              <a:rPr lang="en-GB" dirty="0"/>
              <a:t>CAREFUL MONITORING</a:t>
            </a:r>
          </a:p>
          <a:p>
            <a:endParaRPr lang="en-GB" dirty="0"/>
          </a:p>
          <a:p>
            <a:r>
              <a:rPr lang="en-GB" dirty="0"/>
              <a:t>Only once made formal complaint re prescribing</a:t>
            </a:r>
          </a:p>
          <a:p>
            <a:endParaRPr lang="en-GB" dirty="0"/>
          </a:p>
        </p:txBody>
      </p:sp>
    </p:spTree>
    <p:extLst>
      <p:ext uri="{BB962C8B-B14F-4D97-AF65-F5344CB8AC3E}">
        <p14:creationId xmlns:p14="http://schemas.microsoft.com/office/powerpoint/2010/main" val="17209569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8F321-09FA-4753-3EFB-1E911E479333}"/>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8ED95E05-110E-87E8-0E7A-2BB410CA98B2}"/>
              </a:ext>
            </a:extLst>
          </p:cNvPr>
          <p:cNvSpPr>
            <a:spLocks noGrp="1"/>
          </p:cNvSpPr>
          <p:nvPr>
            <p:ph idx="1"/>
          </p:nvPr>
        </p:nvSpPr>
        <p:spPr/>
        <p:txBody>
          <a:bodyPr>
            <a:normAutofit/>
          </a:bodyPr>
          <a:lstStyle/>
          <a:p>
            <a:pPr marL="0" indent="0" algn="ctr">
              <a:buNone/>
            </a:pPr>
            <a:r>
              <a:rPr lang="en-GB" sz="4800" dirty="0"/>
              <a:t>THANKYOU FOR LISTENING </a:t>
            </a:r>
          </a:p>
          <a:p>
            <a:pPr marL="0" indent="0" algn="ctr">
              <a:buNone/>
            </a:pPr>
            <a:r>
              <a:rPr lang="en-GB" sz="4800" dirty="0"/>
              <a:t>ANY QUESTIONS ?</a:t>
            </a:r>
          </a:p>
        </p:txBody>
      </p:sp>
    </p:spTree>
    <p:extLst>
      <p:ext uri="{BB962C8B-B14F-4D97-AF65-F5344CB8AC3E}">
        <p14:creationId xmlns:p14="http://schemas.microsoft.com/office/powerpoint/2010/main" val="9711073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Case studies</a:t>
            </a:r>
            <a:br>
              <a:rPr lang="en-GB" dirty="0"/>
            </a:br>
            <a:r>
              <a:rPr lang="en-GB" sz="3200" dirty="0"/>
              <a:t>(any likeness to any one of your clients is entirely intended)</a:t>
            </a:r>
          </a:p>
        </p:txBody>
      </p:sp>
      <p:sp>
        <p:nvSpPr>
          <p:cNvPr id="3" name="Content Placeholder 2"/>
          <p:cNvSpPr>
            <a:spLocks noGrp="1"/>
          </p:cNvSpPr>
          <p:nvPr>
            <p:ph idx="1"/>
          </p:nvPr>
        </p:nvSpPr>
        <p:spPr/>
        <p:txBody>
          <a:bodyPr/>
          <a:lstStyle/>
          <a:p>
            <a:pPr marL="0" indent="0">
              <a:buNone/>
            </a:pPr>
            <a:r>
              <a:rPr lang="en-GB" dirty="0"/>
              <a:t>    </a:t>
            </a:r>
            <a:r>
              <a:rPr lang="en-GB" sz="2800" b="1" dirty="0"/>
              <a:t>Mr Angry</a:t>
            </a:r>
          </a:p>
          <a:p>
            <a:r>
              <a:rPr lang="en-GB" dirty="0"/>
              <a:t>22 year old, RTA at 19, severe brain injury </a:t>
            </a:r>
          </a:p>
          <a:p>
            <a:r>
              <a:rPr lang="en-GB" dirty="0"/>
              <a:t>Angry, aggressive, threatening, paranoid</a:t>
            </a:r>
          </a:p>
          <a:p>
            <a:r>
              <a:rPr lang="en-GB" dirty="0"/>
              <a:t>Road rage, trashing flat and getting evicted</a:t>
            </a:r>
          </a:p>
          <a:p>
            <a:r>
              <a:rPr lang="en-GB" b="1" dirty="0"/>
              <a:t>On assessment </a:t>
            </a:r>
            <a:r>
              <a:rPr lang="en-GB" dirty="0"/>
              <a:t>– feel pumped, stoked, agitated, on edge all the time, ‘paranoid’ feeling (insurance surveillance) and </a:t>
            </a:r>
            <a:r>
              <a:rPr lang="en-GB" b="1" dirty="0"/>
              <a:t>sweaty</a:t>
            </a:r>
          </a:p>
          <a:p>
            <a:r>
              <a:rPr lang="en-GB" dirty="0"/>
              <a:t>Asked GP for LFT – raised enzymes – asked re steroids (yes)</a:t>
            </a:r>
          </a:p>
          <a:p>
            <a:r>
              <a:rPr lang="en-GB" dirty="0"/>
              <a:t>Hence no LMG  till LFT normal – SSRI plus </a:t>
            </a:r>
            <a:r>
              <a:rPr lang="en-GB" dirty="0" err="1"/>
              <a:t>Qtp</a:t>
            </a:r>
            <a:endParaRPr lang="en-GB" dirty="0"/>
          </a:p>
          <a:p>
            <a:r>
              <a:rPr lang="en-GB" dirty="0" err="1"/>
              <a:t>Hyperhydrosis</a:t>
            </a:r>
            <a:r>
              <a:rPr lang="en-GB" dirty="0"/>
              <a:t> – propranolol pending axillary </a:t>
            </a:r>
            <a:r>
              <a:rPr lang="en-GB" dirty="0" err="1"/>
              <a:t>botox</a:t>
            </a:r>
            <a:endParaRPr lang="en-GB" dirty="0"/>
          </a:p>
        </p:txBody>
      </p:sp>
    </p:spTree>
    <p:extLst>
      <p:ext uri="{BB962C8B-B14F-4D97-AF65-F5344CB8AC3E}">
        <p14:creationId xmlns:p14="http://schemas.microsoft.com/office/powerpoint/2010/main" val="12974612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Mr Grumpy</a:t>
            </a:r>
          </a:p>
        </p:txBody>
      </p:sp>
      <p:sp>
        <p:nvSpPr>
          <p:cNvPr id="3" name="Content Placeholder 2"/>
          <p:cNvSpPr>
            <a:spLocks noGrp="1"/>
          </p:cNvSpPr>
          <p:nvPr>
            <p:ph idx="1"/>
          </p:nvPr>
        </p:nvSpPr>
        <p:spPr/>
        <p:txBody>
          <a:bodyPr/>
          <a:lstStyle/>
          <a:p>
            <a:r>
              <a:rPr lang="en-GB" dirty="0"/>
              <a:t>Mr Grumpy – 57 year old inpatient rehabilitation service</a:t>
            </a:r>
          </a:p>
          <a:p>
            <a:r>
              <a:rPr lang="en-GB" dirty="0"/>
              <a:t>Severe traumatic brain injury (RTA) 8 years before</a:t>
            </a:r>
          </a:p>
          <a:p>
            <a:r>
              <a:rPr lang="en-GB" dirty="0"/>
              <a:t>Couldn’t tolerate any stimulation so isolated himself</a:t>
            </a:r>
          </a:p>
          <a:p>
            <a:r>
              <a:rPr lang="en-GB" dirty="0"/>
              <a:t>Irritable, low threshold for anger outbursts</a:t>
            </a:r>
          </a:p>
          <a:p>
            <a:r>
              <a:rPr lang="en-GB" b="1" dirty="0"/>
              <a:t>On assessment </a:t>
            </a:r>
            <a:r>
              <a:rPr lang="en-GB" dirty="0"/>
              <a:t>– my head wont stop – crammed, racing, never stops – I cant switch it off – as soon as I wake up it starts</a:t>
            </a:r>
          </a:p>
          <a:p>
            <a:r>
              <a:rPr lang="en-GB" dirty="0"/>
              <a:t>Was on SSRI and Carbamazepine</a:t>
            </a:r>
          </a:p>
          <a:p>
            <a:r>
              <a:rPr lang="en-GB" dirty="0"/>
              <a:t>Prescribed </a:t>
            </a:r>
            <a:r>
              <a:rPr lang="en-GB" dirty="0" err="1"/>
              <a:t>quetiapine</a:t>
            </a:r>
            <a:r>
              <a:rPr lang="en-GB" dirty="0"/>
              <a:t> – gave early relief !</a:t>
            </a:r>
          </a:p>
        </p:txBody>
      </p:sp>
    </p:spTree>
    <p:extLst>
      <p:ext uri="{BB962C8B-B14F-4D97-AF65-F5344CB8AC3E}">
        <p14:creationId xmlns:p14="http://schemas.microsoft.com/office/powerpoint/2010/main" val="3340299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Mr Sleepy</a:t>
            </a:r>
          </a:p>
        </p:txBody>
      </p:sp>
      <p:sp>
        <p:nvSpPr>
          <p:cNvPr id="3" name="Content Placeholder 2"/>
          <p:cNvSpPr>
            <a:spLocks noGrp="1"/>
          </p:cNvSpPr>
          <p:nvPr>
            <p:ph idx="1"/>
          </p:nvPr>
        </p:nvSpPr>
        <p:spPr/>
        <p:txBody>
          <a:bodyPr/>
          <a:lstStyle/>
          <a:p>
            <a:r>
              <a:rPr lang="en-GB" dirty="0"/>
              <a:t>Awaiting green light to treat 55 year old man at home</a:t>
            </a:r>
          </a:p>
          <a:p>
            <a:r>
              <a:rPr lang="en-GB" dirty="0"/>
              <a:t>NOT </a:t>
            </a:r>
            <a:r>
              <a:rPr lang="en-GB" dirty="0" err="1"/>
              <a:t>abulic</a:t>
            </a:r>
            <a:r>
              <a:rPr lang="en-GB" dirty="0"/>
              <a:t> – but </a:t>
            </a:r>
            <a:r>
              <a:rPr lang="en-GB" dirty="0" err="1"/>
              <a:t>hypersomnolent</a:t>
            </a:r>
            <a:r>
              <a:rPr lang="en-GB" dirty="0"/>
              <a:t> !</a:t>
            </a:r>
          </a:p>
          <a:p>
            <a:r>
              <a:rPr lang="en-GB" dirty="0"/>
              <a:t>When not in bed, disinhibited </a:t>
            </a:r>
          </a:p>
          <a:p>
            <a:r>
              <a:rPr lang="en-GB" b="1" dirty="0"/>
              <a:t>On assessment </a:t>
            </a:r>
            <a:r>
              <a:rPr lang="en-GB" dirty="0"/>
              <a:t>– very animated, and marked dysphasia</a:t>
            </a:r>
          </a:p>
          <a:p>
            <a:r>
              <a:rPr lang="en-GB" dirty="0"/>
              <a:t>Able to communicate via writing and drawing</a:t>
            </a:r>
          </a:p>
          <a:p>
            <a:r>
              <a:rPr lang="en-GB" dirty="0"/>
              <a:t>Wants to recover as much as possible</a:t>
            </a:r>
          </a:p>
          <a:p>
            <a:r>
              <a:rPr lang="en-GB" dirty="0"/>
              <a:t>Meds alone insufficient and risky – needs support ++</a:t>
            </a:r>
          </a:p>
          <a:p>
            <a:r>
              <a:rPr lang="en-GB" dirty="0"/>
              <a:t>MODAFINIL was the easy answer (safe ECG so OK)</a:t>
            </a:r>
          </a:p>
        </p:txBody>
      </p:sp>
    </p:spTree>
    <p:extLst>
      <p:ext uri="{BB962C8B-B14F-4D97-AF65-F5344CB8AC3E}">
        <p14:creationId xmlns:p14="http://schemas.microsoft.com/office/powerpoint/2010/main" val="15376826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Mr</a:t>
            </a:r>
            <a:r>
              <a:rPr lang="en-US" dirty="0"/>
              <a:t> Hopeless</a:t>
            </a:r>
          </a:p>
        </p:txBody>
      </p:sp>
      <p:sp>
        <p:nvSpPr>
          <p:cNvPr id="3" name="Content Placeholder 2"/>
          <p:cNvSpPr>
            <a:spLocks noGrp="1"/>
          </p:cNvSpPr>
          <p:nvPr>
            <p:ph idx="1"/>
          </p:nvPr>
        </p:nvSpPr>
        <p:spPr/>
        <p:txBody>
          <a:bodyPr/>
          <a:lstStyle/>
          <a:p>
            <a:r>
              <a:rPr lang="en-US" dirty="0"/>
              <a:t>34 year with old brain injury who had lost best friend in RTA</a:t>
            </a:r>
          </a:p>
          <a:p>
            <a:r>
              <a:rPr lang="en-US" dirty="0"/>
              <a:t>Partner left him with his two daughters who were his delight</a:t>
            </a:r>
          </a:p>
          <a:p>
            <a:r>
              <a:rPr lang="en-US" dirty="0"/>
              <a:t>Severely depressed and self-medicating with alcohol and drugs</a:t>
            </a:r>
          </a:p>
          <a:p>
            <a:r>
              <a:rPr lang="en-US" dirty="0"/>
              <a:t>Admitted to hospital following serious overdose BUT</a:t>
            </a:r>
          </a:p>
          <a:p>
            <a:r>
              <a:rPr lang="en-US" dirty="0"/>
              <a:t>H/O post-injury epileptic seizures (treated with anticonvulsant)</a:t>
            </a:r>
          </a:p>
          <a:p>
            <a:r>
              <a:rPr lang="en-US" dirty="0"/>
              <a:t>Willing to accept antidepressant medication, but risk of seizures</a:t>
            </a:r>
          </a:p>
          <a:p>
            <a:r>
              <a:rPr lang="en-US" dirty="0"/>
              <a:t>Answer = seizure-neutral antidepressant </a:t>
            </a:r>
            <a:r>
              <a:rPr lang="en-US" dirty="0" err="1"/>
              <a:t>eg</a:t>
            </a:r>
            <a:r>
              <a:rPr lang="en-US" dirty="0"/>
              <a:t> sertraline</a:t>
            </a:r>
          </a:p>
          <a:p>
            <a:r>
              <a:rPr lang="en-US" dirty="0"/>
              <a:t>‘Start low go slow’ gave steady response and discharged in 6/12</a:t>
            </a:r>
          </a:p>
        </p:txBody>
      </p:sp>
    </p:spTree>
    <p:extLst>
      <p:ext uri="{BB962C8B-B14F-4D97-AF65-F5344CB8AC3E}">
        <p14:creationId xmlns:p14="http://schemas.microsoft.com/office/powerpoint/2010/main" val="17738448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kern="1400" dirty="0"/>
              <a:t>Behavioural problems – organic personality disorder </a:t>
            </a:r>
            <a:endParaRPr lang="en-GB" dirty="0"/>
          </a:p>
        </p:txBody>
      </p:sp>
      <p:sp>
        <p:nvSpPr>
          <p:cNvPr id="3" name="Content Placeholder 2"/>
          <p:cNvSpPr>
            <a:spLocks noGrp="1"/>
          </p:cNvSpPr>
          <p:nvPr>
            <p:ph idx="1"/>
          </p:nvPr>
        </p:nvSpPr>
        <p:spPr/>
        <p:txBody>
          <a:bodyPr>
            <a:normAutofit/>
          </a:bodyPr>
          <a:lstStyle/>
          <a:p>
            <a:pPr marL="0" indent="0">
              <a:buNone/>
            </a:pPr>
            <a:r>
              <a:rPr lang="en-GB" kern="1400" dirty="0"/>
              <a:t>‘Frontal lobe syndrome’ actually 3 conditions that may overlap:</a:t>
            </a:r>
          </a:p>
          <a:p>
            <a:r>
              <a:rPr lang="en-GB" b="1" kern="1400" dirty="0"/>
              <a:t>Dorsolateral</a:t>
            </a:r>
            <a:r>
              <a:rPr lang="en-GB" kern="1400" dirty="0"/>
              <a:t>   dysfunction</a:t>
            </a:r>
          </a:p>
          <a:p>
            <a:pPr lvl="1"/>
            <a:r>
              <a:rPr lang="en-GB" b="1" kern="1400" dirty="0" err="1"/>
              <a:t>Dysexecutive</a:t>
            </a:r>
            <a:r>
              <a:rPr lang="en-GB" b="1" kern="1400" dirty="0"/>
              <a:t> </a:t>
            </a:r>
            <a:r>
              <a:rPr lang="en-GB" b="1" kern="1400" dirty="0" err="1"/>
              <a:t>ftn</a:t>
            </a:r>
            <a:r>
              <a:rPr lang="en-GB" b="1" kern="1400" dirty="0"/>
              <a:t>  </a:t>
            </a:r>
            <a:r>
              <a:rPr lang="en-GB" kern="1400" dirty="0"/>
              <a:t>(planning and problem solving )</a:t>
            </a:r>
          </a:p>
          <a:p>
            <a:pPr lvl="1"/>
            <a:r>
              <a:rPr lang="en-GB" kern="1400" dirty="0"/>
              <a:t>Poor May respond to cholinergic drugs</a:t>
            </a:r>
          </a:p>
          <a:p>
            <a:r>
              <a:rPr lang="en-GB" b="1" kern="1400" dirty="0"/>
              <a:t>Medial-frontal</a:t>
            </a:r>
            <a:r>
              <a:rPr lang="en-GB" kern="1400" dirty="0"/>
              <a:t>  dysfunction</a:t>
            </a:r>
          </a:p>
          <a:p>
            <a:pPr lvl="1"/>
            <a:r>
              <a:rPr lang="en-GB" b="1" kern="1400" dirty="0"/>
              <a:t>Non- initiation / motivation</a:t>
            </a:r>
          </a:p>
          <a:p>
            <a:pPr lvl="1"/>
            <a:r>
              <a:rPr lang="en-GB" kern="1400" dirty="0"/>
              <a:t>May respond to DA-</a:t>
            </a:r>
            <a:r>
              <a:rPr lang="en-GB" kern="1400" dirty="0" err="1"/>
              <a:t>ergic</a:t>
            </a:r>
            <a:r>
              <a:rPr lang="en-GB" kern="1400" dirty="0"/>
              <a:t> agents (for the brave!)</a:t>
            </a:r>
          </a:p>
          <a:p>
            <a:r>
              <a:rPr lang="en-GB" b="1" kern="1400" dirty="0"/>
              <a:t>Orbitofrontal</a:t>
            </a:r>
            <a:r>
              <a:rPr lang="en-GB" kern="1400" dirty="0"/>
              <a:t>  dysfunction</a:t>
            </a:r>
          </a:p>
          <a:p>
            <a:pPr lvl="1"/>
            <a:r>
              <a:rPr lang="en-GB" b="1" kern="1400" dirty="0"/>
              <a:t>disinhibition</a:t>
            </a:r>
            <a:r>
              <a:rPr lang="en-GB" kern="1400" dirty="0"/>
              <a:t>, (+/- aggression) </a:t>
            </a:r>
          </a:p>
          <a:p>
            <a:pPr lvl="1"/>
            <a:r>
              <a:rPr lang="en-GB" kern="1400" dirty="0"/>
              <a:t>Often responds to AEDs </a:t>
            </a:r>
            <a:r>
              <a:rPr lang="en-GB" kern="1400" dirty="0" err="1"/>
              <a:t>eg</a:t>
            </a:r>
            <a:r>
              <a:rPr lang="en-GB" kern="1400" dirty="0"/>
              <a:t> CBZ or LMG</a:t>
            </a:r>
          </a:p>
          <a:p>
            <a:pPr lvl="1"/>
            <a:r>
              <a:rPr lang="en-GB" kern="1400" dirty="0"/>
              <a:t>Carbamazepine sledgehammer</a:t>
            </a:r>
          </a:p>
          <a:p>
            <a:pPr lvl="1"/>
            <a:r>
              <a:rPr lang="en-GB" kern="1400" dirty="0"/>
              <a:t>Lamotrigine precision tool</a:t>
            </a:r>
          </a:p>
          <a:p>
            <a:pPr lvl="1"/>
            <a:r>
              <a:rPr lang="en-GB" kern="1400" dirty="0"/>
              <a:t>Gabapentin &amp; </a:t>
            </a:r>
            <a:r>
              <a:rPr lang="en-GB" kern="1400" dirty="0" err="1"/>
              <a:t>pregabalin</a:t>
            </a:r>
            <a:endParaRPr lang="en-GB" kern="1400" dirty="0"/>
          </a:p>
          <a:p>
            <a:pPr lvl="1"/>
            <a:r>
              <a:rPr lang="en-GB" b="1" kern="1400" dirty="0"/>
              <a:t>Impulsivity</a:t>
            </a:r>
            <a:r>
              <a:rPr lang="en-GB" kern="1400" dirty="0"/>
              <a:t> - methylphenidate</a:t>
            </a:r>
          </a:p>
          <a:p>
            <a:pPr marL="0" indent="0">
              <a:buNone/>
            </a:pPr>
            <a:endParaRPr lang="en-GB" kern="1400" dirty="0"/>
          </a:p>
        </p:txBody>
      </p:sp>
    </p:spTree>
    <p:extLst>
      <p:ext uri="{BB962C8B-B14F-4D97-AF65-F5344CB8AC3E}">
        <p14:creationId xmlns:p14="http://schemas.microsoft.com/office/powerpoint/2010/main" val="35128394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Psychological and psychiatric complications</a:t>
            </a:r>
          </a:p>
        </p:txBody>
      </p:sp>
      <p:sp>
        <p:nvSpPr>
          <p:cNvPr id="3" name="Content Placeholder 2"/>
          <p:cNvSpPr>
            <a:spLocks noGrp="1"/>
          </p:cNvSpPr>
          <p:nvPr>
            <p:ph idx="1"/>
          </p:nvPr>
        </p:nvSpPr>
        <p:spPr/>
        <p:txBody>
          <a:bodyPr>
            <a:normAutofit/>
          </a:bodyPr>
          <a:lstStyle/>
          <a:p>
            <a:pPr marL="0" indent="0">
              <a:buNone/>
            </a:pPr>
            <a:endParaRPr lang="en-GB" b="1" dirty="0"/>
          </a:p>
          <a:p>
            <a:pPr marL="0" indent="0">
              <a:buNone/>
            </a:pPr>
            <a:r>
              <a:rPr lang="en-GB" b="1" dirty="0"/>
              <a:t>Also need to consider</a:t>
            </a:r>
          </a:p>
          <a:p>
            <a:r>
              <a:rPr lang="en-GB" kern="1400" dirty="0"/>
              <a:t> fatigability	</a:t>
            </a:r>
            <a:r>
              <a:rPr lang="en-GB" kern="1400" dirty="0" err="1"/>
              <a:t>Modafinil</a:t>
            </a:r>
            <a:r>
              <a:rPr lang="en-GB" kern="1400" dirty="0"/>
              <a:t>  5 – 10 mg  OD</a:t>
            </a:r>
          </a:p>
          <a:p>
            <a:r>
              <a:rPr lang="en-GB" kern="1400" dirty="0"/>
              <a:t> irritability	antidepressant (SSRI or QTP)</a:t>
            </a:r>
          </a:p>
          <a:p>
            <a:r>
              <a:rPr lang="en-GB" kern="1400" dirty="0"/>
              <a:t> anxiety	SSRI / propranolol</a:t>
            </a:r>
          </a:p>
          <a:p>
            <a:r>
              <a:rPr lang="en-GB" kern="1400" dirty="0"/>
              <a:t> depression	antidepressant / </a:t>
            </a:r>
            <a:r>
              <a:rPr lang="en-GB" kern="1400" dirty="0" err="1"/>
              <a:t>Qtp</a:t>
            </a:r>
            <a:endParaRPr lang="en-GB" kern="1400" dirty="0"/>
          </a:p>
          <a:p>
            <a:r>
              <a:rPr lang="en-GB" kern="1400" dirty="0"/>
              <a:t> cannabis	anxiolytic / QPT (chill pill) / LMG </a:t>
            </a:r>
          </a:p>
          <a:p>
            <a:r>
              <a:rPr lang="en-GB" kern="1400" dirty="0"/>
              <a:t> psychosis	antipsychotic  (</a:t>
            </a:r>
            <a:r>
              <a:rPr lang="en-GB" kern="1400" dirty="0" err="1"/>
              <a:t>Risperidone</a:t>
            </a:r>
            <a:r>
              <a:rPr lang="en-GB" kern="1400" dirty="0"/>
              <a:t>)</a:t>
            </a:r>
          </a:p>
          <a:p>
            <a:r>
              <a:rPr lang="en-GB" kern="1400" dirty="0"/>
              <a:t> Aggression – 	</a:t>
            </a:r>
            <a:r>
              <a:rPr lang="en-GB" i="1" kern="1400" dirty="0"/>
              <a:t>depends on cause:</a:t>
            </a:r>
          </a:p>
          <a:p>
            <a:pPr lvl="1"/>
            <a:r>
              <a:rPr lang="en-GB" kern="1400" dirty="0"/>
              <a:t> Limbic rage (episodic </a:t>
            </a:r>
            <a:r>
              <a:rPr lang="en-GB" kern="1400" dirty="0" err="1"/>
              <a:t>dyscontrol</a:t>
            </a:r>
            <a:r>
              <a:rPr lang="en-GB" kern="1400" dirty="0"/>
              <a:t>)   AED </a:t>
            </a:r>
            <a:r>
              <a:rPr lang="en-GB" kern="1400" dirty="0" err="1"/>
              <a:t>eg</a:t>
            </a:r>
            <a:r>
              <a:rPr lang="en-GB" kern="1400" dirty="0"/>
              <a:t> CBZ/LMG</a:t>
            </a:r>
          </a:p>
          <a:p>
            <a:pPr lvl="1"/>
            <a:r>
              <a:rPr lang="en-GB" kern="1400" dirty="0" err="1"/>
              <a:t>Orbitofronal</a:t>
            </a:r>
            <a:r>
              <a:rPr lang="en-GB" kern="1400" dirty="0"/>
              <a:t>  impairment 	       Antipsychotic or AED</a:t>
            </a:r>
          </a:p>
          <a:p>
            <a:pPr marL="502920" lvl="1" indent="0">
              <a:buNone/>
            </a:pPr>
            <a:r>
              <a:rPr lang="en-GB" kern="1400" dirty="0"/>
              <a:t>				       </a:t>
            </a:r>
            <a:r>
              <a:rPr lang="en-GB" kern="1400" dirty="0" err="1"/>
              <a:t>eg</a:t>
            </a:r>
            <a:r>
              <a:rPr lang="en-GB" kern="1400" dirty="0"/>
              <a:t> RISPERIDONE</a:t>
            </a:r>
          </a:p>
          <a:p>
            <a:pPr marL="502920" lvl="1" indent="0">
              <a:buNone/>
            </a:pPr>
            <a:r>
              <a:rPr lang="en-GB" kern="1400" dirty="0"/>
              <a:t>? ELEVATED TESTOSTERONE</a:t>
            </a:r>
            <a:endParaRPr lang="en-GB" dirty="0"/>
          </a:p>
          <a:p>
            <a:endParaRPr lang="en-GB" dirty="0"/>
          </a:p>
        </p:txBody>
      </p:sp>
    </p:spTree>
    <p:extLst>
      <p:ext uri="{BB962C8B-B14F-4D97-AF65-F5344CB8AC3E}">
        <p14:creationId xmlns:p14="http://schemas.microsoft.com/office/powerpoint/2010/main" val="2209944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C4A26-C951-3592-EF60-2E4F4E469AD8}"/>
              </a:ext>
            </a:extLst>
          </p:cNvPr>
          <p:cNvSpPr>
            <a:spLocks noGrp="1"/>
          </p:cNvSpPr>
          <p:nvPr>
            <p:ph type="title"/>
          </p:nvPr>
        </p:nvSpPr>
        <p:spPr/>
        <p:txBody>
          <a:bodyPr/>
          <a:lstStyle/>
          <a:p>
            <a:endParaRPr lang="en-GB"/>
          </a:p>
        </p:txBody>
      </p:sp>
      <p:pic>
        <p:nvPicPr>
          <p:cNvPr id="3074" name="Picture 2" descr="How Artificial Neural Networks Help Us Understand Neural Networks in the  Human Brain | Stanford HAI">
            <a:extLst>
              <a:ext uri="{FF2B5EF4-FFF2-40B4-BE49-F238E27FC236}">
                <a16:creationId xmlns:a16="http://schemas.microsoft.com/office/drawing/2014/main" id="{269B0BA1-28FF-E516-C922-67F08FD406A3}"/>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0" y="1"/>
            <a:ext cx="12191999" cy="68807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57057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Neurological complications</a:t>
            </a:r>
          </a:p>
        </p:txBody>
      </p:sp>
      <p:sp>
        <p:nvSpPr>
          <p:cNvPr id="3" name="Content Placeholder 2"/>
          <p:cNvSpPr>
            <a:spLocks noGrp="1"/>
          </p:cNvSpPr>
          <p:nvPr>
            <p:ph idx="1"/>
          </p:nvPr>
        </p:nvSpPr>
        <p:spPr/>
        <p:txBody>
          <a:bodyPr/>
          <a:lstStyle/>
          <a:p>
            <a:pPr lvl="0"/>
            <a:r>
              <a:rPr lang="en-GB" kern="1400" dirty="0"/>
              <a:t> Headache	Gabapentin for pain (and agitation/anxiety)</a:t>
            </a:r>
          </a:p>
          <a:p>
            <a:pPr lvl="0"/>
            <a:r>
              <a:rPr lang="en-GB" kern="1400" dirty="0"/>
              <a:t> Epilepsy	Lamotrigine, Carbamazepine, </a:t>
            </a:r>
            <a:r>
              <a:rPr lang="en-GB" kern="1400" dirty="0" err="1"/>
              <a:t>Leviteracetam</a:t>
            </a:r>
            <a:r>
              <a:rPr lang="en-GB" kern="1400" dirty="0"/>
              <a:t> </a:t>
            </a:r>
          </a:p>
          <a:p>
            <a:pPr lvl="0"/>
            <a:r>
              <a:rPr lang="en-GB" kern="1400" dirty="0"/>
              <a:t> Hyperhidrosis	Botox, propranolol, </a:t>
            </a:r>
            <a:r>
              <a:rPr lang="en-GB" kern="1400" dirty="0" err="1"/>
              <a:t>sympathectomy</a:t>
            </a:r>
            <a:r>
              <a:rPr lang="en-GB" kern="1400" dirty="0"/>
              <a:t> </a:t>
            </a:r>
          </a:p>
          <a:p>
            <a:pPr lvl="0"/>
            <a:r>
              <a:rPr lang="en-GB" kern="1400" dirty="0"/>
              <a:t> Paresis/paralysis   	  Botox for spasticity</a:t>
            </a:r>
          </a:p>
          <a:p>
            <a:pPr lvl="0"/>
            <a:r>
              <a:rPr lang="en-GB" kern="1400" dirty="0"/>
              <a:t> Orthostatic hypotension   Avoid </a:t>
            </a:r>
            <a:r>
              <a:rPr lang="en-GB" kern="1400" dirty="0" err="1"/>
              <a:t>hypotensives</a:t>
            </a:r>
            <a:r>
              <a:rPr lang="en-GB" kern="1400" dirty="0"/>
              <a:t> </a:t>
            </a:r>
            <a:r>
              <a:rPr lang="en-GB" kern="1400" dirty="0" err="1"/>
              <a:t>eg</a:t>
            </a:r>
            <a:r>
              <a:rPr lang="en-GB" kern="1400" dirty="0"/>
              <a:t> Beta-blockers </a:t>
            </a:r>
          </a:p>
          <a:p>
            <a:r>
              <a:rPr lang="en-GB" kern="1400" dirty="0"/>
              <a:t> Diabetes insipidus	  Medical emergency (&amp;SIADH)	 </a:t>
            </a:r>
          </a:p>
          <a:p>
            <a:pPr lvl="0"/>
            <a:r>
              <a:rPr lang="en-GB" kern="1400" dirty="0"/>
              <a:t> Dysphagia	  	  SLT assessment and advice</a:t>
            </a:r>
          </a:p>
          <a:p>
            <a:pPr lvl="0"/>
            <a:r>
              <a:rPr lang="en-GB" kern="1400" dirty="0"/>
              <a:t> Autonomic instability</a:t>
            </a:r>
          </a:p>
          <a:p>
            <a:pPr lvl="1"/>
            <a:r>
              <a:rPr lang="en-GB" kern="1400" dirty="0"/>
              <a:t>Temperature regulation   	vasopressin / propranolol</a:t>
            </a:r>
          </a:p>
          <a:p>
            <a:pPr lvl="1"/>
            <a:r>
              <a:rPr lang="en-GB" kern="1400" dirty="0"/>
              <a:t>Cardiovascular instability	medical emergency</a:t>
            </a:r>
          </a:p>
          <a:p>
            <a:endParaRPr lang="en-GB" dirty="0"/>
          </a:p>
        </p:txBody>
      </p:sp>
    </p:spTree>
    <p:extLst>
      <p:ext uri="{BB962C8B-B14F-4D97-AF65-F5344CB8AC3E}">
        <p14:creationId xmlns:p14="http://schemas.microsoft.com/office/powerpoint/2010/main" val="7790146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AAE920-49FB-BB67-22CD-616A24BE29E2}"/>
              </a:ext>
            </a:extLst>
          </p:cNvPr>
          <p:cNvSpPr>
            <a:spLocks noGrp="1"/>
          </p:cNvSpPr>
          <p:nvPr>
            <p:ph type="title"/>
          </p:nvPr>
        </p:nvSpPr>
        <p:spPr>
          <a:xfrm>
            <a:off x="0" y="592853"/>
            <a:ext cx="3648808" cy="5737609"/>
          </a:xfrm>
        </p:spPr>
        <p:txBody>
          <a:bodyPr/>
          <a:lstStyle/>
          <a:p>
            <a:pPr algn="ctr"/>
            <a:r>
              <a:rPr lang="en-GB" dirty="0"/>
              <a:t>Did this 1.4kg organ paint the Sistine Chapel </a:t>
            </a:r>
            <a:br>
              <a:rPr lang="en-GB" dirty="0"/>
            </a:br>
            <a:r>
              <a:rPr lang="en-GB" dirty="0"/>
              <a:t>compose the </a:t>
            </a:r>
            <a:br>
              <a:rPr lang="en-GB" dirty="0"/>
            </a:br>
            <a:r>
              <a:rPr lang="en-GB" dirty="0"/>
              <a:t>Ave Maria</a:t>
            </a:r>
            <a:br>
              <a:rPr lang="en-GB" dirty="0"/>
            </a:br>
            <a:r>
              <a:rPr lang="en-GB" dirty="0"/>
              <a:t>Go to the moon</a:t>
            </a:r>
            <a:br>
              <a:rPr lang="en-GB" dirty="0"/>
            </a:br>
            <a:r>
              <a:rPr lang="en-GB" dirty="0"/>
              <a:t>and invent</a:t>
            </a:r>
            <a:br>
              <a:rPr lang="en-GB" dirty="0"/>
            </a:br>
            <a:r>
              <a:rPr lang="en-GB" dirty="0"/>
              <a:t>Nuclear weapons </a:t>
            </a:r>
            <a:br>
              <a:rPr lang="en-GB" dirty="0"/>
            </a:br>
            <a:r>
              <a:rPr lang="en-GB" sz="9600" b="1" dirty="0"/>
              <a:t>?</a:t>
            </a:r>
          </a:p>
        </p:txBody>
      </p:sp>
      <p:pic>
        <p:nvPicPr>
          <p:cNvPr id="6146" name="Picture 2" descr="3d rendered medically accurate illustration of a male brain anatomy ...">
            <a:extLst>
              <a:ext uri="{FF2B5EF4-FFF2-40B4-BE49-F238E27FC236}">
                <a16:creationId xmlns:a16="http://schemas.microsoft.com/office/drawing/2014/main" id="{6775EC14-6210-A81F-8688-7DD6A7D76A5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38953" y="-233240"/>
            <a:ext cx="7929197" cy="72448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77932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9D993B-60F9-58D5-0DF4-E810A9BE6779}"/>
              </a:ext>
            </a:extLst>
          </p:cNvPr>
          <p:cNvSpPr>
            <a:spLocks noGrp="1"/>
          </p:cNvSpPr>
          <p:nvPr>
            <p:ph type="title"/>
          </p:nvPr>
        </p:nvSpPr>
        <p:spPr>
          <a:xfrm>
            <a:off x="72049" y="1128407"/>
            <a:ext cx="3475020" cy="4601183"/>
          </a:xfrm>
        </p:spPr>
        <p:txBody>
          <a:bodyPr/>
          <a:lstStyle/>
          <a:p>
            <a:r>
              <a:rPr lang="en-GB" dirty="0"/>
              <a:t>But of course we don’t treat just a brain </a:t>
            </a:r>
            <a:br>
              <a:rPr lang="en-GB" dirty="0"/>
            </a:br>
            <a:br>
              <a:rPr lang="en-GB" dirty="0"/>
            </a:br>
            <a:r>
              <a:rPr lang="en-GB" dirty="0"/>
              <a:t>we treat a person</a:t>
            </a:r>
          </a:p>
        </p:txBody>
      </p:sp>
      <p:pic>
        <p:nvPicPr>
          <p:cNvPr id="2050" name="Picture 2" descr="Brain neurons. Concept of logical thinking, intelligence, mental capacity, mind games Brain neurons. Concept of logical thinking, intelligence, mental capacity, mind games, psychology, depression, mental health disorders problem. Stress, panic, anxiety, pain, exhaustion disorders, 3D illustration Human Nervous System Stock Photo">
            <a:extLst>
              <a:ext uri="{FF2B5EF4-FFF2-40B4-BE49-F238E27FC236}">
                <a16:creationId xmlns:a16="http://schemas.microsoft.com/office/drawing/2014/main" id="{F08753A4-1B25-5E54-1024-E97DF5642DD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029389" y="0"/>
            <a:ext cx="13066206"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93411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5DBDB-3A42-8F43-EB0A-8ACC98B0D490}"/>
              </a:ext>
            </a:extLst>
          </p:cNvPr>
          <p:cNvSpPr>
            <a:spLocks noGrp="1"/>
          </p:cNvSpPr>
          <p:nvPr>
            <p:ph type="title"/>
          </p:nvPr>
        </p:nvSpPr>
        <p:spPr/>
        <p:txBody>
          <a:bodyPr/>
          <a:lstStyle/>
          <a:p>
            <a:r>
              <a:rPr lang="en-GB" dirty="0"/>
              <a:t>And a person with family or close friends</a:t>
            </a:r>
          </a:p>
        </p:txBody>
      </p:sp>
      <p:pic>
        <p:nvPicPr>
          <p:cNvPr id="4098" name="Picture 2" descr="Family Photo Gallery">
            <a:extLst>
              <a:ext uri="{FF2B5EF4-FFF2-40B4-BE49-F238E27FC236}">
                <a16:creationId xmlns:a16="http://schemas.microsoft.com/office/drawing/2014/main" id="{07856820-1C75-B7F0-EDB2-D304818A535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092576" y="0"/>
            <a:ext cx="6858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67980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B1CF7-EAE1-B524-3EC8-ADE3D648C479}"/>
              </a:ext>
            </a:extLst>
          </p:cNvPr>
          <p:cNvSpPr>
            <a:spLocks noGrp="1"/>
          </p:cNvSpPr>
          <p:nvPr>
            <p:ph type="title"/>
          </p:nvPr>
        </p:nvSpPr>
        <p:spPr/>
        <p:txBody>
          <a:bodyPr/>
          <a:lstStyle/>
          <a:p>
            <a:r>
              <a:rPr lang="en-GB" dirty="0"/>
              <a:t>And hopefully a team of professionals</a:t>
            </a:r>
          </a:p>
        </p:txBody>
      </p:sp>
      <p:pic>
        <p:nvPicPr>
          <p:cNvPr id="5122" name="Picture 2" descr="Teamwork Photos, Download The BEST Free Teamwork Stock Photos &amp; HD Images">
            <a:extLst>
              <a:ext uri="{FF2B5EF4-FFF2-40B4-BE49-F238E27FC236}">
                <a16:creationId xmlns:a16="http://schemas.microsoft.com/office/drawing/2014/main" id="{B3AA5685-0235-8BFE-2042-69EE1FA17C9A}"/>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403175" y="0"/>
            <a:ext cx="896634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87298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95132-8F9F-BD20-2CD5-4B0F4AD6B69B}"/>
              </a:ext>
            </a:extLst>
          </p:cNvPr>
          <p:cNvSpPr>
            <a:spLocks noGrp="1"/>
          </p:cNvSpPr>
          <p:nvPr>
            <p:ph type="title"/>
          </p:nvPr>
        </p:nvSpPr>
        <p:spPr/>
        <p:txBody>
          <a:bodyPr/>
          <a:lstStyle/>
          <a:p>
            <a:r>
              <a:rPr lang="en-GB" dirty="0"/>
              <a:t>PRESCRIBING INFLUENCES</a:t>
            </a:r>
          </a:p>
        </p:txBody>
      </p:sp>
      <p:sp>
        <p:nvSpPr>
          <p:cNvPr id="4" name="Oval 3">
            <a:extLst>
              <a:ext uri="{FF2B5EF4-FFF2-40B4-BE49-F238E27FC236}">
                <a16:creationId xmlns:a16="http://schemas.microsoft.com/office/drawing/2014/main" id="{81EE4584-13B9-A771-4725-279CA5690C9B}"/>
              </a:ext>
            </a:extLst>
          </p:cNvPr>
          <p:cNvSpPr/>
          <p:nvPr/>
        </p:nvSpPr>
        <p:spPr>
          <a:xfrm>
            <a:off x="5400756" y="1776046"/>
            <a:ext cx="3646529" cy="3529935"/>
          </a:xfrm>
          <a:prstGeom prst="ellipse">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Oval 4">
            <a:extLst>
              <a:ext uri="{FF2B5EF4-FFF2-40B4-BE49-F238E27FC236}">
                <a16:creationId xmlns:a16="http://schemas.microsoft.com/office/drawing/2014/main" id="{2563B2BD-A57C-4ABA-2424-62D23A1637B3}"/>
              </a:ext>
            </a:extLst>
          </p:cNvPr>
          <p:cNvSpPr/>
          <p:nvPr/>
        </p:nvSpPr>
        <p:spPr>
          <a:xfrm>
            <a:off x="4515742" y="2722495"/>
            <a:ext cx="2980592" cy="2927839"/>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E55ECFFB-9B94-D8E3-DCD5-C9191B27F935}"/>
              </a:ext>
            </a:extLst>
          </p:cNvPr>
          <p:cNvSpPr/>
          <p:nvPr/>
        </p:nvSpPr>
        <p:spPr>
          <a:xfrm>
            <a:off x="6939410" y="2664173"/>
            <a:ext cx="3077308" cy="3033346"/>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B65944CE-BB4E-EAFF-AB25-667EC24C9901}"/>
              </a:ext>
            </a:extLst>
          </p:cNvPr>
          <p:cNvSpPr/>
          <p:nvPr/>
        </p:nvSpPr>
        <p:spPr>
          <a:xfrm>
            <a:off x="5710931" y="560598"/>
            <a:ext cx="2980592" cy="286383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6FEF0D7B-4038-8630-058A-1EDF2DD95527}"/>
              </a:ext>
            </a:extLst>
          </p:cNvPr>
          <p:cNvSpPr txBox="1"/>
          <p:nvPr/>
        </p:nvSpPr>
        <p:spPr>
          <a:xfrm>
            <a:off x="4713335" y="4570673"/>
            <a:ext cx="1582615" cy="646331"/>
          </a:xfrm>
          <a:prstGeom prst="rect">
            <a:avLst/>
          </a:prstGeom>
          <a:noFill/>
        </p:spPr>
        <p:txBody>
          <a:bodyPr wrap="square" rtlCol="0">
            <a:spAutoFit/>
          </a:bodyPr>
          <a:lstStyle/>
          <a:p>
            <a:pPr algn="ctr"/>
            <a:r>
              <a:rPr lang="en-GB" b="1" dirty="0"/>
              <a:t>FAMILY &amp; FRIENDS </a:t>
            </a:r>
          </a:p>
        </p:txBody>
      </p:sp>
      <p:sp>
        <p:nvSpPr>
          <p:cNvPr id="12" name="TextBox 11">
            <a:extLst>
              <a:ext uri="{FF2B5EF4-FFF2-40B4-BE49-F238E27FC236}">
                <a16:creationId xmlns:a16="http://schemas.microsoft.com/office/drawing/2014/main" id="{13A2F048-7CD0-FA9D-890D-898304B91BE9}"/>
              </a:ext>
            </a:extLst>
          </p:cNvPr>
          <p:cNvSpPr txBox="1"/>
          <p:nvPr/>
        </p:nvSpPr>
        <p:spPr>
          <a:xfrm>
            <a:off x="6224954" y="2259622"/>
            <a:ext cx="2156394" cy="707886"/>
          </a:xfrm>
          <a:prstGeom prst="rect">
            <a:avLst/>
          </a:prstGeom>
          <a:noFill/>
        </p:spPr>
        <p:txBody>
          <a:bodyPr wrap="square" rtlCol="0">
            <a:spAutoFit/>
          </a:bodyPr>
          <a:lstStyle/>
          <a:p>
            <a:pPr algn="ctr"/>
            <a:r>
              <a:rPr lang="en-GB" sz="4000" dirty="0"/>
              <a:t>PATIENT</a:t>
            </a:r>
          </a:p>
        </p:txBody>
      </p:sp>
      <p:sp>
        <p:nvSpPr>
          <p:cNvPr id="16" name="TextBox 15">
            <a:extLst>
              <a:ext uri="{FF2B5EF4-FFF2-40B4-BE49-F238E27FC236}">
                <a16:creationId xmlns:a16="http://schemas.microsoft.com/office/drawing/2014/main" id="{D3DFF164-296A-01A6-9395-FE4F0CEB73C9}"/>
              </a:ext>
            </a:extLst>
          </p:cNvPr>
          <p:cNvSpPr txBox="1"/>
          <p:nvPr/>
        </p:nvSpPr>
        <p:spPr>
          <a:xfrm>
            <a:off x="8110573" y="4642106"/>
            <a:ext cx="1582615" cy="646331"/>
          </a:xfrm>
          <a:prstGeom prst="rect">
            <a:avLst/>
          </a:prstGeom>
          <a:noFill/>
        </p:spPr>
        <p:txBody>
          <a:bodyPr wrap="square" rtlCol="0">
            <a:spAutoFit/>
          </a:bodyPr>
          <a:lstStyle/>
          <a:p>
            <a:pPr algn="ctr"/>
            <a:r>
              <a:rPr lang="en-GB" b="1" dirty="0"/>
              <a:t>TRENDS</a:t>
            </a:r>
          </a:p>
          <a:p>
            <a:pPr algn="ctr"/>
            <a:r>
              <a:rPr lang="en-GB" b="1" dirty="0"/>
              <a:t> &amp; MEDIA</a:t>
            </a:r>
          </a:p>
        </p:txBody>
      </p:sp>
      <p:sp>
        <p:nvSpPr>
          <p:cNvPr id="17" name="TextBox 16">
            <a:extLst>
              <a:ext uri="{FF2B5EF4-FFF2-40B4-BE49-F238E27FC236}">
                <a16:creationId xmlns:a16="http://schemas.microsoft.com/office/drawing/2014/main" id="{56F02D65-84FA-8B67-AFDE-C81F3905E4E6}"/>
              </a:ext>
            </a:extLst>
          </p:cNvPr>
          <p:cNvSpPr txBox="1"/>
          <p:nvPr/>
        </p:nvSpPr>
        <p:spPr>
          <a:xfrm>
            <a:off x="6432712" y="1188037"/>
            <a:ext cx="1582615" cy="646331"/>
          </a:xfrm>
          <a:prstGeom prst="rect">
            <a:avLst/>
          </a:prstGeom>
          <a:noFill/>
        </p:spPr>
        <p:txBody>
          <a:bodyPr wrap="square" rtlCol="0">
            <a:spAutoFit/>
          </a:bodyPr>
          <a:lstStyle/>
          <a:p>
            <a:pPr algn="ctr"/>
            <a:r>
              <a:rPr lang="en-GB" b="1" dirty="0"/>
              <a:t>CLINICAL TEAM</a:t>
            </a:r>
          </a:p>
        </p:txBody>
      </p:sp>
    </p:spTree>
    <p:extLst>
      <p:ext uri="{BB962C8B-B14F-4D97-AF65-F5344CB8AC3E}">
        <p14:creationId xmlns:p14="http://schemas.microsoft.com/office/powerpoint/2010/main" val="1991080608"/>
      </p:ext>
    </p:extLst>
  </p:cSld>
  <p:clrMapOvr>
    <a:masterClrMapping/>
  </p:clrMapOvr>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docProps/app.xml><?xml version="1.0" encoding="utf-8"?>
<Properties xmlns="http://schemas.openxmlformats.org/officeDocument/2006/extended-properties" xmlns:vt="http://schemas.openxmlformats.org/officeDocument/2006/docPropsVTypes">
  <Template>TC103457475[[fn=Frame]]</Template>
  <TotalTime>25211</TotalTime>
  <Words>2545</Words>
  <Application>Microsoft Office PowerPoint</Application>
  <PresentationFormat>Widescreen</PresentationFormat>
  <Paragraphs>322</Paragraphs>
  <Slides>40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40</vt:i4>
      </vt:variant>
    </vt:vector>
  </HeadingPairs>
  <TitlesOfParts>
    <vt:vector size="44" baseType="lpstr">
      <vt:lpstr>Calibri</vt:lpstr>
      <vt:lpstr>Corbel</vt:lpstr>
      <vt:lpstr>Wingdings 2</vt:lpstr>
      <vt:lpstr>Frame</vt:lpstr>
      <vt:lpstr>MEDICATION IN  BRAIN INJURY THE SCIENCE AND ART  OF SAFE PRESCRIBING   </vt:lpstr>
      <vt:lpstr>PowerPoint Presentation</vt:lpstr>
      <vt:lpstr>NERDS LIKE ME LIKE NEURAL NETWORKS !</vt:lpstr>
      <vt:lpstr>PowerPoint Presentation</vt:lpstr>
      <vt:lpstr>Did this 1.4kg organ paint the Sistine Chapel  compose the  Ave Maria Go to the moon and invent Nuclear weapons  ?</vt:lpstr>
      <vt:lpstr>But of course we don’t treat just a brain   we treat a person</vt:lpstr>
      <vt:lpstr>And a person with family or close friends</vt:lpstr>
      <vt:lpstr>And hopefully a team of professionals</vt:lpstr>
      <vt:lpstr>PRESCRIBING INFLUENCES</vt:lpstr>
      <vt:lpstr>Highly specialised prescribing in neuropsychiatry  Meds rarely used in other disciplines </vt:lpstr>
      <vt:lpstr>Understanding the specifics of specialised drug regimes</vt:lpstr>
      <vt:lpstr>WHO OR WHAT  ARE YOU TREATING ?</vt:lpstr>
      <vt:lpstr>PRIMUM NON NOCERE (or primum non litigare)  … not for the faint hearted ! </vt:lpstr>
      <vt:lpstr>And then the non-fatal adverse effects </vt:lpstr>
      <vt:lpstr>KNOW WHAT YOU’RE TREATING     (is it brain injury related?) </vt:lpstr>
      <vt:lpstr>Function of Frontal lobe regions:  main seat of behaviour  </vt:lpstr>
      <vt:lpstr>Common symptoms and disorders seen in brain injury  </vt:lpstr>
      <vt:lpstr>Psychiatric / psychological problems </vt:lpstr>
      <vt:lpstr>Antidepressant medication  </vt:lpstr>
      <vt:lpstr>mood-stabilising medication  </vt:lpstr>
      <vt:lpstr>antipsychotic medication </vt:lpstr>
      <vt:lpstr>Niche (highly specialised)  prescribing</vt:lpstr>
      <vt:lpstr>CAVEAT EMPTOR!  Extreme caution in brain injury medication</vt:lpstr>
      <vt:lpstr>The curse of polypharmacy</vt:lpstr>
      <vt:lpstr>When patients don’t agree to medication</vt:lpstr>
      <vt:lpstr>And don’t forget Bio magnetic &amp; electro brain stimulation  and peripheral neuromodulation </vt:lpstr>
      <vt:lpstr>When one story can tell it all  BRIAN …</vt:lpstr>
      <vt:lpstr>Saga of Brian continues</vt:lpstr>
      <vt:lpstr>PowerPoint Presentation</vt:lpstr>
      <vt:lpstr>OZEMPIC ??  (semaglutide)</vt:lpstr>
      <vt:lpstr>PRESCRIBING INFLUENCES</vt:lpstr>
      <vt:lpstr>  SAFETY &amp; SUMMARY     </vt:lpstr>
      <vt:lpstr>PowerPoint Presentation</vt:lpstr>
      <vt:lpstr>Case studies (any likeness to any one of your clients is entirely intended)</vt:lpstr>
      <vt:lpstr>Mr Grumpy</vt:lpstr>
      <vt:lpstr>Mr Sleepy</vt:lpstr>
      <vt:lpstr>Mr Hopeless</vt:lpstr>
      <vt:lpstr>Behavioural problems – organic personality disorder </vt:lpstr>
      <vt:lpstr>Psychological and psychiatric complications</vt:lpstr>
      <vt:lpstr>Neurological complications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MEDICATION IN  BRAIN INJURY</dc:title>
  <dc:creator>bruce moore</dc:creator>
  <cp:lastModifiedBy>Linda Podmore (RLY) NSCHT</cp:lastModifiedBy>
  <cp:revision>50</cp:revision>
  <dcterms:created xsi:type="dcterms:W3CDTF">2014-09-04T10:53:17Z</dcterms:created>
  <dcterms:modified xsi:type="dcterms:W3CDTF">2025-11-25T11:27:45Z</dcterms:modified>
</cp:coreProperties>
</file>