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409" r:id="rId6"/>
    <p:sldId id="410" r:id="rId7"/>
    <p:sldId id="278" r:id="rId8"/>
    <p:sldId id="277" r:id="rId9"/>
    <p:sldId id="310" r:id="rId10"/>
    <p:sldId id="313" r:id="rId11"/>
    <p:sldId id="314" r:id="rId12"/>
    <p:sldId id="317" r:id="rId13"/>
    <p:sldId id="338" r:id="rId14"/>
    <p:sldId id="380" r:id="rId15"/>
    <p:sldId id="326" r:id="rId16"/>
    <p:sldId id="339" r:id="rId17"/>
    <p:sldId id="365" r:id="rId18"/>
    <p:sldId id="381" r:id="rId19"/>
    <p:sldId id="353" r:id="rId20"/>
    <p:sldId id="355" r:id="rId21"/>
    <p:sldId id="356" r:id="rId22"/>
    <p:sldId id="358" r:id="rId23"/>
    <p:sldId id="384" r:id="rId24"/>
    <p:sldId id="396" r:id="rId25"/>
    <p:sldId id="398" r:id="rId26"/>
    <p:sldId id="399" r:id="rId27"/>
    <p:sldId id="400" r:id="rId28"/>
    <p:sldId id="335" r:id="rId29"/>
    <p:sldId id="415" r:id="rId30"/>
    <p:sldId id="414" r:id="rId31"/>
    <p:sldId id="417" r:id="rId32"/>
    <p:sldId id="418" r:id="rId33"/>
    <p:sldId id="419" r:id="rId34"/>
    <p:sldId id="420" r:id="rId35"/>
    <p:sldId id="413" r:id="rId36"/>
    <p:sldId id="421" r:id="rId37"/>
    <p:sldId id="403" r:id="rId38"/>
    <p:sldId id="404" r:id="rId39"/>
    <p:sldId id="416" r:id="rId40"/>
    <p:sldId id="297" r:id="rId41"/>
    <p:sldId id="402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4F82-86B5-6A07-CA9D-A1AA5DB544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BAB5B6-A6AF-97E6-84B9-A02514BF7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E3FAC-5E7C-7C4A-8ED4-156F45B48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97696-62AE-EF9C-882E-9B0378066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7F1D5-2B4C-284A-4323-A6B2EA7A1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789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C39AA-A0E2-F0F9-0DD4-A38E2BF7A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D4104-0D75-8EA3-89F6-09D18F69F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01E74-ABB5-42B8-1649-5FB21CA4D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5349E-8351-FF7B-8197-5CD5F59D0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C9C49-27FC-C2F8-1943-AAA15DC84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387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2A7865-9EFC-93EC-A332-1CAEB8C4D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AF22F-C0E1-2446-702F-88CAA90D3F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0DEFE-21F4-4ECB-EE1F-FB3EB76D7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A629D-33F0-31D4-2D36-24AF0FE63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83B91-E627-93EB-01A4-F6F93454E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734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2D361-3749-760B-B770-ED2DE93D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8D628-6254-F2D9-FF11-8FBF7AE5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D66E9-87E2-C94C-5A08-7ADCAD27A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4FCD8-FEC0-9E19-6FA0-8A733477C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86C8C-610A-85CC-5BF9-350FD1ADA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420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752D3-9FC2-555D-5134-DE90D15E2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FB50F-2375-5DD7-35C1-CF6FBFF74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8CBB4-4002-257F-EAEE-8E56122D9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4B0C2-F9AC-9B98-B9E6-8C063FD83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3B3FB-8DF3-98C2-DA7F-FB0846480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10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A66D-867E-C293-5B7D-6ED614072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3481D-92AD-3CCD-0D64-966D2D2BC0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864944-68CC-3273-81D6-5C4BA0F46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8BEFA5-E63C-A6EB-7D2E-C5DB9F1A0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ED3F47-1251-E451-F5B4-58C0DFE8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84EEDD-DA14-F988-3AF2-3EAF45890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20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78A69-919D-3330-F03C-5CCBD739E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CE894-242F-BAC3-725C-81A732125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001137-AB57-570C-3822-7756B8400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F708CB-3F3C-7587-9717-2F1686E126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FED913-0754-4A4E-9BEB-F587E0E098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D0267D-07FC-2313-EE1D-C1ADF9D0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E8984B-BA1F-B8D9-B641-BD86627BD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0844C7-37F2-EDFE-CB65-A92EBDF1E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3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7623F-5636-346F-C89D-AA6C982AE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2216CC-AA7F-5C7A-7159-18670875A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C3C5D4-6A1C-62FA-F65C-F93DCE2EF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C86D07-FA43-810C-5279-660231A06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70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8C0EED-FB87-C4FE-F092-9322B91D1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F2D364-76FC-C5E6-605A-16B7F5E7E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1ED930-DCC1-88CB-D5BA-39DD18D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48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5C593-C441-7887-8B10-7342F0D6F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9BBC8-7FD7-5EEE-3435-CA7B3A2FC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23D6E7-8A2B-DE6F-AEEB-E81D51512B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A4B54B-BA71-BBAA-968C-8D5D00AC7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26069-8389-0A4C-FC91-8870D62AB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611806-E827-A7FA-8B6B-7342851CD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958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0F2E-EA08-D9FB-8A1C-E8E790802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C0F790-4EC0-53B3-459F-0ABD8E42B8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19783-40F4-40F6-63D2-259BD253E2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8231B5-35D8-8D3B-1DF7-938DF300C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9475CA-3D76-6324-0D7B-5E5649543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3EA47C-E77D-F2DB-A51D-826F092EE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36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98A632-563F-3C73-1D50-D0CCCB998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52E4B-2B68-1066-B07F-30DA33459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0F83C-EF41-CF37-386C-3825BEDCF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DEC632-B8F2-4C49-BE49-16E489FDD81F}" type="datetimeFigureOut">
              <a:rPr lang="en-GB" smtClean="0"/>
              <a:t>22/11/2025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F0E61-31E7-28A8-B5CA-99CB48A98A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17E72-DB52-5FCE-A6EF-5E9C1975F2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6AFD27-BFA0-4989-9F63-932DCF4EE9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63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FB377-E9E4-142D-F380-035081FC2D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Autoimmune encephalitis and psychiatry: beyond the antibodies.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Autoimmune encephalitis and psychiatry: beyond the antibodies.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43F447-0F98-F905-5538-00F3EFEC21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Richard Hackett</a:t>
            </a:r>
          </a:p>
          <a:p>
            <a:r>
              <a:rPr lang="en-GB" dirty="0"/>
              <a:t>November 2025</a:t>
            </a:r>
          </a:p>
        </p:txBody>
      </p:sp>
    </p:spTree>
    <p:extLst>
      <p:ext uri="{BB962C8B-B14F-4D97-AF65-F5344CB8AC3E}">
        <p14:creationId xmlns:p14="http://schemas.microsoft.com/office/powerpoint/2010/main" val="469587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range of syndromes due to NMDA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Classic anti-NMDA encephalitis</a:t>
            </a:r>
          </a:p>
          <a:p>
            <a:pPr marL="0" indent="0">
              <a:buNone/>
            </a:pPr>
            <a:r>
              <a:rPr lang="en-GB" dirty="0"/>
              <a:t>    (Psychosis </a:t>
            </a:r>
            <a:r>
              <a:rPr lang="en-GB" dirty="0">
                <a:latin typeface="Calibri"/>
                <a:cs typeface="Calibri"/>
              </a:rPr>
              <a:t>→ confusion + hypoventilation + </a:t>
            </a:r>
          </a:p>
          <a:p>
            <a:pPr marL="0" indent="0">
              <a:buNone/>
            </a:pPr>
            <a:r>
              <a:rPr lang="en-GB" dirty="0">
                <a:latin typeface="Calibri"/>
                <a:cs typeface="Calibri"/>
              </a:rPr>
              <a:t>                        movement disorder + seizures)</a:t>
            </a:r>
            <a:endParaRPr lang="en-GB" dirty="0"/>
          </a:p>
          <a:p>
            <a:r>
              <a:rPr lang="en-GB" dirty="0"/>
              <a:t>Acute “pure” psychosis</a:t>
            </a:r>
          </a:p>
          <a:p>
            <a:r>
              <a:rPr lang="en-GB" dirty="0"/>
              <a:t>Catatonia</a:t>
            </a:r>
          </a:p>
          <a:p>
            <a:r>
              <a:rPr lang="en-GB" dirty="0"/>
              <a:t>Epilepsy</a:t>
            </a:r>
          </a:p>
          <a:p>
            <a:r>
              <a:rPr lang="en-GB" dirty="0"/>
              <a:t>Narcolepsy</a:t>
            </a:r>
          </a:p>
        </p:txBody>
      </p:sp>
    </p:spTree>
    <p:extLst>
      <p:ext uri="{BB962C8B-B14F-4D97-AF65-F5344CB8AC3E}">
        <p14:creationId xmlns:p14="http://schemas.microsoft.com/office/powerpoint/2010/main" val="2812722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14900-01D3-D746-4805-7731DC825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NMDA receptor antibodies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A036F-8308-BBFA-314E-0584B6AEA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u="sng" dirty="0"/>
              <a:t>Associated triggers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Teratoma</a:t>
            </a:r>
          </a:p>
          <a:p>
            <a:pPr marL="0" indent="0">
              <a:buNone/>
            </a:pPr>
            <a:r>
              <a:rPr lang="en-GB" dirty="0"/>
              <a:t>Herpes simplex                                       Covid 19</a:t>
            </a:r>
          </a:p>
          <a:p>
            <a:pPr marL="0" indent="0">
              <a:buNone/>
            </a:pPr>
            <a:r>
              <a:rPr lang="en-GB" dirty="0"/>
              <a:t>Varicella Zoster                                       Japanese encephalitis</a:t>
            </a:r>
          </a:p>
          <a:p>
            <a:pPr marL="0" indent="0">
              <a:buNone/>
            </a:pPr>
            <a:r>
              <a:rPr lang="en-GB" dirty="0"/>
              <a:t>HIV                                                                Toxoplasma</a:t>
            </a:r>
          </a:p>
          <a:p>
            <a:pPr marL="0" indent="0">
              <a:buNone/>
            </a:pPr>
            <a:r>
              <a:rPr lang="en-GB" dirty="0"/>
              <a:t>Human herpes type 6</a:t>
            </a:r>
          </a:p>
          <a:p>
            <a:pPr marL="0" indent="0">
              <a:buNone/>
            </a:pPr>
            <a:r>
              <a:rPr lang="en-GB" dirty="0"/>
              <a:t>Postpartum*</a:t>
            </a:r>
          </a:p>
          <a:p>
            <a:pPr marL="0" indent="0">
              <a:buNone/>
            </a:pPr>
            <a:r>
              <a:rPr lang="en-GB" dirty="0"/>
              <a:t>Cryptococcus</a:t>
            </a:r>
          </a:p>
        </p:txBody>
      </p:sp>
    </p:spTree>
    <p:extLst>
      <p:ext uri="{BB962C8B-B14F-4D97-AF65-F5344CB8AC3E}">
        <p14:creationId xmlns:p14="http://schemas.microsoft.com/office/powerpoint/2010/main" val="1384048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Autoimmune Psychoses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(So far) recognised antibodies:</a:t>
            </a:r>
          </a:p>
          <a:p>
            <a:r>
              <a:rPr lang="en-GB" dirty="0"/>
              <a:t>Anti-NMDA</a:t>
            </a:r>
          </a:p>
          <a:p>
            <a:r>
              <a:rPr lang="en-GB" dirty="0"/>
              <a:t>Anti-Voltage gated potassium channel antibodies</a:t>
            </a:r>
          </a:p>
          <a:p>
            <a:pPr marL="0" indent="0">
              <a:buNone/>
            </a:pPr>
            <a:r>
              <a:rPr lang="en-GB" dirty="0"/>
              <a:t>        - LGI1            </a:t>
            </a:r>
            <a:r>
              <a:rPr lang="en-GB" sz="2400" dirty="0"/>
              <a:t>(anti-leucine rich glioma inactivated 1)</a:t>
            </a:r>
          </a:p>
          <a:p>
            <a:pPr marL="0" indent="0">
              <a:buNone/>
            </a:pPr>
            <a:r>
              <a:rPr lang="en-GB" dirty="0"/>
              <a:t>        - Caspr2        </a:t>
            </a:r>
            <a:r>
              <a:rPr lang="en-GB" sz="2400" dirty="0"/>
              <a:t>(anti-</a:t>
            </a:r>
            <a:r>
              <a:rPr lang="en-GB" sz="2400" dirty="0" err="1"/>
              <a:t>Contactin</a:t>
            </a:r>
            <a:r>
              <a:rPr lang="en-GB" sz="2400" dirty="0"/>
              <a:t> associated protein 2)</a:t>
            </a:r>
          </a:p>
          <a:p>
            <a:r>
              <a:rPr lang="en-GB" dirty="0"/>
              <a:t>Anti GAD          </a:t>
            </a:r>
            <a:r>
              <a:rPr lang="en-GB" sz="2400" dirty="0"/>
              <a:t>(anti-Glutamic acid decarboxylase)</a:t>
            </a:r>
          </a:p>
          <a:p>
            <a:endParaRPr lang="en-GB" sz="18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11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Autoimmune psychosis antibodies continued: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Available from regional/Oxford </a:t>
            </a:r>
            <a:r>
              <a:rPr lang="en-GB" dirty="0" err="1"/>
              <a:t>neuroimmunol</a:t>
            </a:r>
            <a:r>
              <a:rPr lang="en-GB" dirty="0"/>
              <a:t> lab:</a:t>
            </a:r>
          </a:p>
          <a:p>
            <a:r>
              <a:rPr lang="en-GB" dirty="0"/>
              <a:t>GABA</a:t>
            </a:r>
            <a:r>
              <a:rPr lang="en-GB" sz="2000" dirty="0"/>
              <a:t>A</a:t>
            </a:r>
            <a:endParaRPr lang="en-GB" dirty="0"/>
          </a:p>
          <a:p>
            <a:r>
              <a:rPr lang="en-GB" dirty="0"/>
              <a:t>DPPX      </a:t>
            </a:r>
            <a:r>
              <a:rPr lang="en-GB" sz="2000" dirty="0"/>
              <a:t>(Dipeptidyl-peptidase-like protein-6)</a:t>
            </a:r>
          </a:p>
          <a:p>
            <a:r>
              <a:rPr lang="en-GB" dirty="0"/>
              <a:t>AMPA                </a:t>
            </a:r>
            <a:r>
              <a:rPr lang="en-GB" sz="2000" dirty="0"/>
              <a:t>(glutamate receptor 1)</a:t>
            </a:r>
            <a:endParaRPr lang="en-GB" dirty="0"/>
          </a:p>
          <a:p>
            <a:r>
              <a:rPr lang="en-GB" dirty="0"/>
              <a:t>GABA</a:t>
            </a:r>
            <a:r>
              <a:rPr lang="en-GB" sz="1800" dirty="0"/>
              <a:t>B</a:t>
            </a:r>
          </a:p>
          <a:p>
            <a:r>
              <a:rPr lang="en-GB" dirty="0"/>
              <a:t>SLE antibodies</a:t>
            </a:r>
          </a:p>
          <a:p>
            <a:r>
              <a:rPr lang="en-GB" dirty="0"/>
              <a:t>Glycine receptor antibodies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389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No new antibodies discovered in last 10 yrs: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Not routinely available from laboratories:</a:t>
            </a:r>
          </a:p>
          <a:p>
            <a:r>
              <a:rPr lang="en-GB" dirty="0"/>
              <a:t>GFAP    (Glial fibrillary protein antibodies)    </a:t>
            </a:r>
          </a:p>
          <a:p>
            <a:r>
              <a:rPr lang="en-GB" dirty="0"/>
              <a:t>D2         (dopamine 2 receptor antibodies)</a:t>
            </a:r>
          </a:p>
          <a:p>
            <a:r>
              <a:rPr lang="en-GB" dirty="0"/>
              <a:t>Adenylate cyclase 5</a:t>
            </a:r>
          </a:p>
          <a:p>
            <a:r>
              <a:rPr lang="en-GB" dirty="0"/>
              <a:t>Neurexin 3-alpha</a:t>
            </a:r>
          </a:p>
          <a:p>
            <a:r>
              <a:rPr lang="en-GB" dirty="0"/>
              <a:t>mGluR1  (metabotropic glutamate receptor type 1)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6284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80E94-3009-554B-5B26-BDC5BCD42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Seronegative patients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9098E-29D5-AEB7-792B-6E1221ACD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u="sng" dirty="0"/>
              <a:t>Possible reasons for </a:t>
            </a:r>
            <a:r>
              <a:rPr lang="en-GB" u="sng" dirty="0" err="1"/>
              <a:t>seronegativity</a:t>
            </a:r>
            <a:endParaRPr lang="en-GB" dirty="0"/>
          </a:p>
          <a:p>
            <a:r>
              <a:rPr lang="en-GB" dirty="0"/>
              <a:t>The disease process isn’t autoimmune.</a:t>
            </a:r>
          </a:p>
          <a:p>
            <a:r>
              <a:rPr lang="en-GB" dirty="0"/>
              <a:t>Anti-neural antibodies in CSF, not in serum.</a:t>
            </a:r>
          </a:p>
          <a:p>
            <a:r>
              <a:rPr lang="en-GB" dirty="0"/>
              <a:t>Too limited a range of antibodies tested </a:t>
            </a:r>
            <a:r>
              <a:rPr lang="en-GB" dirty="0" err="1"/>
              <a:t>ie</a:t>
            </a:r>
            <a:r>
              <a:rPr lang="en-GB" dirty="0"/>
              <a:t>. the Oxford 3.</a:t>
            </a:r>
          </a:p>
          <a:p>
            <a:r>
              <a:rPr lang="en-GB" dirty="0"/>
              <a:t>The (presumed) anti-neural antibody hasn’t yet been discovered.</a:t>
            </a:r>
          </a:p>
          <a:p>
            <a:r>
              <a:rPr lang="en-GB" dirty="0"/>
              <a:t>The immunological process has burnt out.</a:t>
            </a:r>
          </a:p>
        </p:txBody>
      </p:sp>
    </p:spTree>
    <p:extLst>
      <p:ext uri="{BB962C8B-B14F-4D97-AF65-F5344CB8AC3E}">
        <p14:creationId xmlns:p14="http://schemas.microsoft.com/office/powerpoint/2010/main" val="2258007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April:  22 year old admitted to local psychiatry dept. with  1 week H/O persecutory delusions and auditory hallucinations.</a:t>
            </a:r>
          </a:p>
          <a:p>
            <a:r>
              <a:rPr lang="en-GB" dirty="0"/>
              <a:t>Started on antipsychotic.</a:t>
            </a:r>
          </a:p>
          <a:p>
            <a:r>
              <a:rPr lang="en-GB" dirty="0"/>
              <a:t>Increasingly mute and immobile</a:t>
            </a:r>
          </a:p>
          <a:p>
            <a:r>
              <a:rPr lang="en-GB" dirty="0"/>
              <a:t>After 2 weeks mother takes her home, often has to feed and bathe her. On no medication.</a:t>
            </a:r>
          </a:p>
          <a:p>
            <a:r>
              <a:rPr lang="en-GB" dirty="0"/>
              <a:t>Neuropsychiatry clinic September: psychotic, catatonic.</a:t>
            </a:r>
          </a:p>
        </p:txBody>
      </p:sp>
    </p:spTree>
    <p:extLst>
      <p:ext uri="{BB962C8B-B14F-4D97-AF65-F5344CB8AC3E}">
        <p14:creationId xmlns:p14="http://schemas.microsoft.com/office/powerpoint/2010/main" val="2235987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LP not done.</a:t>
            </a:r>
          </a:p>
          <a:p>
            <a:r>
              <a:rPr lang="en-GB" dirty="0"/>
              <a:t>All serum antibodies negative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846783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516" y="0"/>
            <a:ext cx="5464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481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Treatment and outcome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Prednisolone 60mg od, Vit D/Calcium, Omeprazole</a:t>
            </a:r>
          </a:p>
          <a:p>
            <a:endParaRPr lang="en-GB" dirty="0"/>
          </a:p>
          <a:p>
            <a:r>
              <a:rPr lang="en-GB" dirty="0"/>
              <a:t>December psychosis and catatonia resolved.</a:t>
            </a:r>
          </a:p>
          <a:p>
            <a:r>
              <a:rPr lang="en-GB" dirty="0"/>
              <a:t>January - healthy baby delivered!</a:t>
            </a:r>
          </a:p>
          <a:p>
            <a:r>
              <a:rPr lang="en-GB" dirty="0"/>
              <a:t>2 years later single tonic </a:t>
            </a:r>
            <a:r>
              <a:rPr lang="en-GB" dirty="0" err="1"/>
              <a:t>clonic</a:t>
            </a:r>
            <a:r>
              <a:rPr lang="en-GB" dirty="0"/>
              <a:t> seizure.</a:t>
            </a:r>
          </a:p>
          <a:p>
            <a:r>
              <a:rPr lang="en-GB" dirty="0"/>
              <a:t>Mild anterograde memory deficit.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019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E413E-2D87-2B80-2106-FB4317E6C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1960s: paraneoplastic syndromes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07327-F699-7E6F-9D63-4980EBB45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Association recognised between lung cancer (mostly) and localised lymphocytic injury to CNS/peripheral nerves.</a:t>
            </a:r>
          </a:p>
          <a:p>
            <a:r>
              <a:rPr lang="en-GB" dirty="0"/>
              <a:t>Syndromes included peripheral neuropathy, cerebellar, limbic etc.</a:t>
            </a:r>
          </a:p>
          <a:p>
            <a:r>
              <a:rPr lang="en-GB" dirty="0"/>
              <a:t>Mechanism unclear.</a:t>
            </a:r>
          </a:p>
        </p:txBody>
      </p:sp>
    </p:spTree>
    <p:extLst>
      <p:ext uri="{BB962C8B-B14F-4D97-AF65-F5344CB8AC3E}">
        <p14:creationId xmlns:p14="http://schemas.microsoft.com/office/powerpoint/2010/main" val="522380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A8824-655F-8E5D-B17C-F9AE8A85C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What if seronegative and MR negative and CSF is normal?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6B81C-AF05-3F18-AF88-1BAE53F2A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219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E997E-AFCE-9666-8226-C88E8D00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Female 29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48E62-D2E0-0FE6-C564-7E3778F3E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Onset vis, </a:t>
            </a:r>
            <a:r>
              <a:rPr lang="en-GB" dirty="0" err="1"/>
              <a:t>aud</a:t>
            </a:r>
            <a:r>
              <a:rPr lang="en-GB" dirty="0"/>
              <a:t> hallucinations &amp; delusions. 2 week h/o amnesia. Risperidone from psychiatrists (poor response).</a:t>
            </a:r>
          </a:p>
          <a:p>
            <a:r>
              <a:rPr lang="en-GB" dirty="0"/>
              <a:t>Age 25 onset rheumatoid arthritis. Currently severe joint pain. On methotrexate.</a:t>
            </a:r>
          </a:p>
          <a:p>
            <a:r>
              <a:rPr lang="en-GB" dirty="0"/>
              <a:t>Antibodies VGKC 1290. LGI1/CASPR2 etc. negative.</a:t>
            </a:r>
          </a:p>
          <a:p>
            <a:r>
              <a:rPr lang="en-GB" dirty="0"/>
              <a:t>MR: a few deep white matter spots, h/o migraine.</a:t>
            </a:r>
          </a:p>
          <a:p>
            <a:r>
              <a:rPr lang="en-GB" dirty="0"/>
              <a:t>CSF not done.</a:t>
            </a:r>
          </a:p>
          <a:p>
            <a:r>
              <a:rPr lang="en-GB" dirty="0"/>
              <a:t>Cognitive impairment and psychosis coincides with joint pain.</a:t>
            </a:r>
          </a:p>
          <a:p>
            <a:r>
              <a:rPr lang="en-GB" dirty="0"/>
              <a:t>After 2 months of high dose PRED, mental state &amp; joints better</a:t>
            </a:r>
          </a:p>
        </p:txBody>
      </p:sp>
    </p:spTree>
    <p:extLst>
      <p:ext uri="{BB962C8B-B14F-4D97-AF65-F5344CB8AC3E}">
        <p14:creationId xmlns:p14="http://schemas.microsoft.com/office/powerpoint/2010/main" val="3196694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F16-E022-7D2E-B364-8221C4186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Male 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8BCE4-0307-E25D-382F-FA94D5B59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Nov 2021 dels, </a:t>
            </a:r>
            <a:r>
              <a:rPr lang="en-GB" dirty="0" err="1"/>
              <a:t>aud</a:t>
            </a:r>
            <a:r>
              <a:rPr lang="en-GB" dirty="0"/>
              <a:t> halls, catatonia. 4 </a:t>
            </a:r>
            <a:r>
              <a:rPr lang="en-GB" dirty="0" err="1"/>
              <a:t>wk</a:t>
            </a:r>
            <a:r>
              <a:rPr lang="en-GB" dirty="0"/>
              <a:t> on ANU. (transferred from adolescent unit).</a:t>
            </a:r>
          </a:p>
          <a:p>
            <a:r>
              <a:rPr lang="en-GB" dirty="0"/>
              <a:t>Age 8 </a:t>
            </a:r>
            <a:r>
              <a:rPr lang="en-GB" dirty="0" err="1"/>
              <a:t>aloplecia</a:t>
            </a:r>
            <a:r>
              <a:rPr lang="en-GB" dirty="0"/>
              <a:t> areata, skin relapses age 14 and Nov 2021. </a:t>
            </a:r>
          </a:p>
          <a:p>
            <a:r>
              <a:rPr lang="en-GB" dirty="0"/>
              <a:t>All </a:t>
            </a:r>
            <a:r>
              <a:rPr lang="en-GB" dirty="0" err="1"/>
              <a:t>antineural</a:t>
            </a:r>
            <a:r>
              <a:rPr lang="en-GB" dirty="0"/>
              <a:t> antibodies negative, MR and CSF normal.</a:t>
            </a:r>
          </a:p>
          <a:p>
            <a:r>
              <a:rPr lang="en-GB" dirty="0"/>
              <a:t> Psychosis coincided with 3</a:t>
            </a:r>
            <a:r>
              <a:rPr lang="en-GB" baseline="30000" dirty="0"/>
              <a:t>rd</a:t>
            </a:r>
            <a:r>
              <a:rPr lang="en-GB" dirty="0"/>
              <a:t> relapse of </a:t>
            </a:r>
            <a:r>
              <a:rPr lang="en-GB" dirty="0" err="1"/>
              <a:t>aloplecia</a:t>
            </a:r>
            <a:r>
              <a:rPr lang="en-GB" dirty="0"/>
              <a:t>.</a:t>
            </a:r>
          </a:p>
          <a:p>
            <a:r>
              <a:rPr lang="en-GB" dirty="0"/>
              <a:t>Psychosis and hair started to improve on PRED 60mg (stopped  after return to adolescent unit).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4455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90440-CA22-03C1-9043-38905A39B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Female 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EBB09-553A-1C20-7348-BAA0781A6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age16 </a:t>
            </a:r>
            <a:r>
              <a:rPr lang="en-GB" dirty="0" err="1"/>
              <a:t>psychosis+elation</a:t>
            </a:r>
            <a:r>
              <a:rPr lang="en-GB" dirty="0"/>
              <a:t>. age21 dep/elation (psych </a:t>
            </a:r>
            <a:r>
              <a:rPr lang="en-GB" dirty="0" err="1"/>
              <a:t>adm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   age 23 </a:t>
            </a:r>
            <a:r>
              <a:rPr lang="en-GB" dirty="0" err="1"/>
              <a:t>psychosis+elat</a:t>
            </a:r>
            <a:r>
              <a:rPr lang="en-GB" dirty="0"/>
              <a:t>.+ 1 </a:t>
            </a:r>
            <a:r>
              <a:rPr lang="en-GB" dirty="0" err="1"/>
              <a:t>wk</a:t>
            </a:r>
            <a:r>
              <a:rPr lang="en-GB" dirty="0"/>
              <a:t> amnesia (3m psych </a:t>
            </a:r>
            <a:r>
              <a:rPr lang="en-GB" dirty="0" err="1"/>
              <a:t>adm</a:t>
            </a:r>
            <a:r>
              <a:rPr lang="en-GB" dirty="0"/>
              <a:t>).</a:t>
            </a:r>
          </a:p>
          <a:p>
            <a:r>
              <a:rPr lang="en-GB" dirty="0"/>
              <a:t>Arthritis+ erythema nodosum. ∆ sarcoid. Also </a:t>
            </a:r>
            <a:r>
              <a:rPr lang="en-GB" dirty="0" err="1"/>
              <a:t>crohn’s</a:t>
            </a:r>
            <a:r>
              <a:rPr lang="en-GB" dirty="0"/>
              <a:t> disease.</a:t>
            </a:r>
          </a:p>
          <a:p>
            <a:r>
              <a:rPr lang="en-GB" dirty="0"/>
              <a:t>All </a:t>
            </a:r>
            <a:r>
              <a:rPr lang="en-GB" dirty="0" err="1"/>
              <a:t>antineural</a:t>
            </a:r>
            <a:r>
              <a:rPr lang="en-GB" dirty="0"/>
              <a:t> antibodies negative. MR normal. CSF (</a:t>
            </a:r>
            <a:r>
              <a:rPr lang="en-GB" dirty="0" err="1"/>
              <a:t>inc</a:t>
            </a:r>
            <a:r>
              <a:rPr lang="en-GB" dirty="0"/>
              <a:t> Abs) negative.</a:t>
            </a:r>
          </a:p>
          <a:p>
            <a:r>
              <a:rPr lang="en-GB" dirty="0"/>
              <a:t>Each psychiatric relapse </a:t>
            </a:r>
            <a:r>
              <a:rPr lang="en-GB" dirty="0" err="1"/>
              <a:t>assoc</a:t>
            </a:r>
            <a:r>
              <a:rPr lang="en-GB" dirty="0"/>
              <a:t> with relapse of sarcoid/arthritis.</a:t>
            </a:r>
          </a:p>
          <a:p>
            <a:r>
              <a:rPr lang="en-GB" dirty="0"/>
              <a:t>Physical and psych symptoms respond to </a:t>
            </a:r>
            <a:r>
              <a:rPr lang="en-GB" dirty="0" err="1"/>
              <a:t>methotrex+PRED</a:t>
            </a:r>
            <a:endParaRPr lang="en-GB" dirty="0"/>
          </a:p>
          <a:p>
            <a:r>
              <a:rPr lang="en-GB" dirty="0"/>
              <a:t>Risperidone/quetiapine no benefit.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2478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321AD-24C0-AA66-304D-D67E3688B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Male 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E76F6-3C27-08DE-038F-DB667A7D0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Age 17 1</a:t>
            </a:r>
            <a:r>
              <a:rPr lang="en-GB" baseline="30000" dirty="0"/>
              <a:t>st</a:t>
            </a:r>
            <a:r>
              <a:rPr lang="en-GB" dirty="0"/>
              <a:t> episode psychosis, catatonia + dyskinesia (</a:t>
            </a:r>
            <a:r>
              <a:rPr lang="en-GB" dirty="0" err="1"/>
              <a:t>adm.</a:t>
            </a:r>
            <a:r>
              <a:rPr lang="en-GB" dirty="0"/>
              <a:t> </a:t>
            </a:r>
            <a:r>
              <a:rPr lang="en-GB" dirty="0" err="1"/>
              <a:t>Neurol</a:t>
            </a:r>
            <a:r>
              <a:rPr lang="en-GB" dirty="0"/>
              <a:t> unit ×1m→adolescent→EIT).          2022 (age 20) </a:t>
            </a:r>
            <a:r>
              <a:rPr lang="el-GR" dirty="0"/>
              <a:t>Ψ</a:t>
            </a:r>
            <a:r>
              <a:rPr lang="en-GB" dirty="0"/>
              <a:t> relapse.</a:t>
            </a:r>
          </a:p>
          <a:p>
            <a:r>
              <a:rPr lang="en-GB" dirty="0"/>
              <a:t>No h/o autoimmune disorder.</a:t>
            </a:r>
          </a:p>
          <a:p>
            <a:r>
              <a:rPr lang="en-GB" dirty="0"/>
              <a:t>All </a:t>
            </a:r>
            <a:r>
              <a:rPr lang="en-GB" dirty="0" err="1"/>
              <a:t>antineural</a:t>
            </a:r>
            <a:r>
              <a:rPr lang="en-GB" dirty="0"/>
              <a:t> antibodies negative. MR and CSF normal.</a:t>
            </a:r>
          </a:p>
          <a:p>
            <a:r>
              <a:rPr lang="en-GB" dirty="0"/>
              <a:t>No autoimmune symptoms.</a:t>
            </a:r>
          </a:p>
          <a:p>
            <a:r>
              <a:rPr lang="en-GB" dirty="0"/>
              <a:t>Not immunosuppressed on neurology unit.</a:t>
            </a:r>
          </a:p>
          <a:p>
            <a:r>
              <a:rPr lang="en-GB" dirty="0"/>
              <a:t>Bad outcome; negative psychotic symptoms+++ (previously grade As at school).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3175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383364" y="3504468"/>
            <a:ext cx="3313704" cy="2955791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Oval 2"/>
          <p:cNvSpPr/>
          <p:nvPr/>
        </p:nvSpPr>
        <p:spPr>
          <a:xfrm>
            <a:off x="7343698" y="3896181"/>
            <a:ext cx="1393036" cy="1086183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rgbClr val="FF0000"/>
                </a:solidFill>
              </a:rPr>
              <a:t>Specific    Ab+</a:t>
            </a:r>
          </a:p>
        </p:txBody>
      </p:sp>
      <p:sp>
        <p:nvSpPr>
          <p:cNvPr id="4" name="Oval 3"/>
          <p:cNvSpPr/>
          <p:nvPr/>
        </p:nvSpPr>
        <p:spPr>
          <a:xfrm>
            <a:off x="7680176" y="4581128"/>
            <a:ext cx="1440160" cy="151216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7032104" y="4755924"/>
            <a:ext cx="1296144" cy="1337372"/>
          </a:xfrm>
          <a:prstGeom prst="ellipse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 useBgFill="1">
        <p:nvSpPr>
          <p:cNvPr id="6" name="TextBox 5"/>
          <p:cNvSpPr txBox="1"/>
          <p:nvPr/>
        </p:nvSpPr>
        <p:spPr>
          <a:xfrm>
            <a:off x="1524000" y="0"/>
            <a:ext cx="9144000" cy="193899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accent4">
                    <a:lumMod val="75000"/>
                  </a:schemeClr>
                </a:solidFill>
              </a:rPr>
              <a:t>Non-autoimmune</a:t>
            </a:r>
          </a:p>
          <a:p>
            <a:r>
              <a:rPr lang="en-GB" sz="6000" dirty="0">
                <a:solidFill>
                  <a:schemeClr val="accent4">
                    <a:lumMod val="75000"/>
                  </a:schemeClr>
                </a:solidFill>
              </a:rPr>
              <a:t>Psychoses</a:t>
            </a:r>
          </a:p>
        </p:txBody>
      </p:sp>
      <p:sp>
        <p:nvSpPr>
          <p:cNvPr id="8" name="TextBox 7"/>
          <p:cNvSpPr txBox="1"/>
          <p:nvPr/>
        </p:nvSpPr>
        <p:spPr>
          <a:xfrm rot="10800000" flipV="1">
            <a:off x="6900080" y="3543137"/>
            <a:ext cx="3300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   </a:t>
            </a:r>
            <a:r>
              <a:rPr lang="en-GB" u="sng" dirty="0"/>
              <a:t>Autoimmune</a:t>
            </a:r>
          </a:p>
          <a:p>
            <a:r>
              <a:rPr lang="en-GB" u="sng" dirty="0"/>
              <a:t>Psych</a:t>
            </a:r>
            <a:r>
              <a:rPr lang="en-GB" dirty="0"/>
              <a:t>                     </a:t>
            </a:r>
            <a:r>
              <a:rPr lang="en-GB" u="sng" dirty="0" err="1"/>
              <a:t>osis</a:t>
            </a:r>
            <a:endParaRPr lang="en-GB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7104112" y="532734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92D050"/>
                </a:solidFill>
              </a:rPr>
              <a:t>MR+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00256" y="495845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CSF+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363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5FF6-FA8B-C655-66CD-C0851DEB6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7110E-BDED-504C-2120-A0B86F1DF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1) Need for early immunosuppression to prevent brain atrophy and worse long term outcomes? Ideally treat within 2 weeks of onset.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8217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81B54-DDA1-9F54-2BF9-5A4878CAB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58201D-3971-F925-7380-ABF2961DF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068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EA6E1-CA7B-BE1E-E75F-0C615DA1B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4E837-424B-1E80-4F3E-1E6A2C84F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NMDA positive in patient with 20 yr H/O psychosis.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1114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4370E-3FA5-67A0-2696-0BB120D09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DFCA2-AC5D-63D5-5F3D-C42207D8F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Patient with psychosis + NMDA antibodies +teratoma BUT father and sister had chronic NMDA-seronegative psychosis.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824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1EADE-B644-63F6-A393-56AAC7D41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1990s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94544-6801-D266-6989-712F0DA9B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Immune mechanism identified.</a:t>
            </a:r>
          </a:p>
          <a:p>
            <a:r>
              <a:rPr lang="en-GB" dirty="0"/>
              <a:t>Molecular mimicry – epitopes on neuronal surface similar to tumour epitopes→ immune attack.</a:t>
            </a:r>
          </a:p>
          <a:p>
            <a:r>
              <a:rPr lang="en-GB" dirty="0"/>
              <a:t>Tumour specific and syndrome-specific antibodies recognised – paraneoplastic panel.</a:t>
            </a:r>
          </a:p>
          <a:p>
            <a:r>
              <a:rPr lang="en-GB" dirty="0"/>
              <a:t>Paraneoplastic limbic encephalitis – psychosis (affective)</a:t>
            </a:r>
          </a:p>
          <a:p>
            <a:pPr marL="0" indent="0">
              <a:buNone/>
            </a:pPr>
            <a:r>
              <a:rPr lang="en-GB" dirty="0"/>
              <a:t>                                                                             - amnesia</a:t>
            </a:r>
          </a:p>
          <a:p>
            <a:pPr marL="0" indent="0">
              <a:buNone/>
            </a:pPr>
            <a:r>
              <a:rPr lang="en-GB" dirty="0"/>
              <a:t>                                                                             ± seizures</a:t>
            </a:r>
          </a:p>
          <a:p>
            <a:r>
              <a:rPr lang="en-GB" dirty="0"/>
              <a:t>Associated antibodies Hu (SCLC), Ma2 (testicular), CRMP5 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83737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F45BD-C761-DB39-2BC8-5B93ACD1A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49E12-3CC7-CC36-84ED-1B50629DA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Availability of LPs in psychiatry departments.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7971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1E777-C58A-9B13-5E2F-E3B536905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61993-B5BD-74D7-44E9-217D86113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Why do we get relapse of psychosis in patients who </a:t>
            </a:r>
            <a:r>
              <a:rPr lang="en-GB" u="sng" dirty="0"/>
              <a:t>no longer</a:t>
            </a:r>
            <a:r>
              <a:rPr lang="en-GB" dirty="0"/>
              <a:t> have evidence of inflammation? Has the damage already been done?</a:t>
            </a:r>
            <a:endParaRPr lang="en-GB" u="sng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9531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5A3C6-BF85-D0A0-D28B-56BFF549B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CFD1B-2166-83DA-152A-2EEA57068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problems continued: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A8151-F4BE-D02C-43B9-F979DC331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Serum positive but CSF negative - ?brain acting as an </a:t>
            </a:r>
            <a:r>
              <a:rPr lang="en-GB" dirty="0" err="1"/>
              <a:t>immunoprecipitator</a:t>
            </a:r>
            <a:r>
              <a:rPr lang="en-GB" dirty="0"/>
              <a:t>.    ¾ respond to immune treatment.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8266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7E9A9-9D61-78AB-1BEB-F408EBE5A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B3198-0CC0-F99A-2611-A6B90F193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If you suppress psychosis with antipsychotics at the same time as immunosuppression, how do you know when you have got the patient better?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9504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CB8DE-3244-2DA7-B2FB-E04472041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Suggested approach to new-onset psychosis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89916-5757-73F4-A4E4-65B391AEF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On </a:t>
            </a:r>
            <a:r>
              <a:rPr lang="en-GB" b="1" u="sng" dirty="0"/>
              <a:t>all</a:t>
            </a:r>
            <a:r>
              <a:rPr lang="en-GB" dirty="0"/>
              <a:t> new-onset psychosis patients check serum for antibodies:</a:t>
            </a:r>
          </a:p>
          <a:p>
            <a:pPr marL="0" indent="0">
              <a:buNone/>
            </a:pPr>
            <a:r>
              <a:rPr lang="en-GB" dirty="0"/>
              <a:t>NMDA</a:t>
            </a:r>
          </a:p>
          <a:p>
            <a:pPr marL="0" indent="0">
              <a:buNone/>
            </a:pPr>
            <a:r>
              <a:rPr lang="en-GB" dirty="0"/>
              <a:t>LGI1/CASPR2</a:t>
            </a:r>
          </a:p>
          <a:p>
            <a:pPr marL="0" indent="0">
              <a:buNone/>
            </a:pPr>
            <a:r>
              <a:rPr lang="en-GB" dirty="0"/>
              <a:t>Anti-GAD</a:t>
            </a:r>
          </a:p>
          <a:p>
            <a:pPr marL="0" indent="0">
              <a:buNone/>
            </a:pPr>
            <a:r>
              <a:rPr lang="en-GB" dirty="0"/>
              <a:t>Glycine receptor</a:t>
            </a:r>
          </a:p>
          <a:p>
            <a:pPr marL="0" indent="0">
              <a:buNone/>
            </a:pPr>
            <a:r>
              <a:rPr lang="en-GB" dirty="0" err="1"/>
              <a:t>GABAb</a:t>
            </a:r>
            <a:r>
              <a:rPr lang="en-GB" dirty="0"/>
              <a:t>, AMPA</a:t>
            </a:r>
          </a:p>
          <a:p>
            <a:pPr marL="0" indent="0">
              <a:buNone/>
            </a:pPr>
            <a:r>
              <a:rPr lang="en-GB" dirty="0" err="1"/>
              <a:t>GABAa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DPPX</a:t>
            </a:r>
          </a:p>
          <a:p>
            <a:pPr marL="0" indent="0">
              <a:buNone/>
            </a:pPr>
            <a:r>
              <a:rPr lang="en-GB" dirty="0"/>
              <a:t>(If 40+ years, consider paraneoplastic antibody screen)</a:t>
            </a:r>
          </a:p>
        </p:txBody>
      </p:sp>
    </p:spTree>
    <p:extLst>
      <p:ext uri="{BB962C8B-B14F-4D97-AF65-F5344CB8AC3E}">
        <p14:creationId xmlns:p14="http://schemas.microsoft.com/office/powerpoint/2010/main" val="17158735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76D80-DFDD-99C0-1849-3D05EC317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E7321-E2FF-54EF-B517-8E5D49010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 </a:t>
            </a:r>
            <a:r>
              <a:rPr lang="en-GB" b="1" u="sng" dirty="0"/>
              <a:t>all</a:t>
            </a:r>
            <a:r>
              <a:rPr lang="en-GB" dirty="0"/>
              <a:t> new onset psychosis patients:</a:t>
            </a:r>
          </a:p>
          <a:p>
            <a:r>
              <a:rPr lang="en-GB" dirty="0"/>
              <a:t>MR brain</a:t>
            </a:r>
          </a:p>
          <a:p>
            <a:r>
              <a:rPr lang="en-GB" dirty="0"/>
              <a:t>LP – send CSF for antibodies (previous slide)</a:t>
            </a:r>
          </a:p>
          <a:p>
            <a:pPr marL="0" indent="0">
              <a:buNone/>
            </a:pPr>
            <a:r>
              <a:rPr lang="en-GB" dirty="0"/>
              <a:t>                                         oligoclonal bands</a:t>
            </a:r>
          </a:p>
          <a:p>
            <a:pPr marL="0" indent="0">
              <a:buNone/>
            </a:pPr>
            <a:r>
              <a:rPr lang="en-GB" dirty="0"/>
              <a:t>                                         IgG ratio</a:t>
            </a:r>
          </a:p>
          <a:p>
            <a:pPr marL="0" indent="0">
              <a:buNone/>
            </a:pPr>
            <a:r>
              <a:rPr lang="en-GB" dirty="0"/>
              <a:t>                                         </a:t>
            </a:r>
            <a:r>
              <a:rPr lang="en-GB" dirty="0" err="1"/>
              <a:t>protein,cells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29170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8D90A-4CF5-0E9B-C1B5-60B079CA5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B501B-F2FF-9792-4DA8-70D2B6CC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Features pointing to autoimmune cause (</a:t>
            </a:r>
            <a:r>
              <a:rPr lang="en-GB" dirty="0" err="1"/>
              <a:t>esp</a:t>
            </a:r>
            <a:r>
              <a:rPr lang="en-GB" dirty="0"/>
              <a:t> if antibodies/MR/CSF are normal):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2E8A1-0D66-5606-55F4-8FEE4BFED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History of autoimmune disorder.</a:t>
            </a:r>
          </a:p>
          <a:p>
            <a:r>
              <a:rPr lang="en-GB" dirty="0"/>
              <a:t>Memory deficit; retrograde and/or anterograde.</a:t>
            </a:r>
          </a:p>
          <a:p>
            <a:r>
              <a:rPr lang="en-GB" dirty="0"/>
              <a:t>Catatonia.</a:t>
            </a:r>
          </a:p>
          <a:p>
            <a:r>
              <a:rPr lang="en-GB" dirty="0"/>
              <a:t>Movement disorder esp. dystonia, rigidity, dyskinesia (none are </a:t>
            </a:r>
            <a:r>
              <a:rPr lang="en-GB" dirty="0" err="1"/>
              <a:t>pathognomic</a:t>
            </a:r>
            <a:r>
              <a:rPr lang="en-GB" dirty="0"/>
              <a:t>.)</a:t>
            </a:r>
          </a:p>
          <a:p>
            <a:r>
              <a:rPr lang="en-GB" dirty="0"/>
              <a:t>?Excessive sensitivity to antipsychotics.</a:t>
            </a:r>
          </a:p>
        </p:txBody>
      </p:sp>
    </p:spTree>
    <p:extLst>
      <p:ext uri="{BB962C8B-B14F-4D97-AF65-F5344CB8AC3E}">
        <p14:creationId xmlns:p14="http://schemas.microsoft.com/office/powerpoint/2010/main" val="28925432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                  </a:t>
            </a:r>
          </a:p>
          <a:p>
            <a:pPr marL="0" indent="0">
              <a:buNone/>
            </a:pPr>
            <a:r>
              <a:rPr lang="en-GB" dirty="0"/>
              <a:t>              </a:t>
            </a:r>
            <a:r>
              <a:rPr lang="en-GB" sz="1800" dirty="0"/>
              <a:t>autoimmune brain injury</a:t>
            </a:r>
          </a:p>
          <a:p>
            <a:pPr marL="0" indent="0">
              <a:buNone/>
            </a:pPr>
            <a:r>
              <a:rPr lang="en-GB" dirty="0"/>
              <a:t>Acute                                             Chronic psychosis</a:t>
            </a:r>
          </a:p>
          <a:p>
            <a:pPr marL="0" indent="0">
              <a:buNone/>
            </a:pPr>
            <a:endParaRPr lang="en-GB" dirty="0"/>
          </a:p>
        </p:txBody>
      </p:sp>
      <p:cxnSp>
        <p:nvCxnSpPr>
          <p:cNvPr id="5" name="Straight Arrow Connector 4"/>
          <p:cNvCxnSpPr>
            <a:cxnSpLocks/>
          </p:cNvCxnSpPr>
          <p:nvPr/>
        </p:nvCxnSpPr>
        <p:spPr>
          <a:xfrm>
            <a:off x="2015412" y="3573624"/>
            <a:ext cx="3041780" cy="0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9470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3E69F-520E-ECAB-563A-82A595E5E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Final comment.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27DC4-7927-6F1F-9FE2-D2D30213B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Psychiatrists will have to develop their own processes for identifying potentially autoimmune psychoses and treating with high dose prednisolone.</a:t>
            </a:r>
          </a:p>
        </p:txBody>
      </p:sp>
    </p:spTree>
    <p:extLst>
      <p:ext uri="{BB962C8B-B14F-4D97-AF65-F5344CB8AC3E}">
        <p14:creationId xmlns:p14="http://schemas.microsoft.com/office/powerpoint/2010/main" val="1008427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brain mri&#10;&#10;Description automatically generated">
            <a:extLst>
              <a:ext uri="{FF2B5EF4-FFF2-40B4-BE49-F238E27FC236}">
                <a16:creationId xmlns:a16="http://schemas.microsoft.com/office/drawing/2014/main" id="{22F688A5-016D-C756-C807-13F1CC53E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626" y="97277"/>
            <a:ext cx="5941775" cy="65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866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rain scan&#10;&#10;Description automatically generated">
            <a:extLst>
              <a:ext uri="{FF2B5EF4-FFF2-40B4-BE49-F238E27FC236}">
                <a16:creationId xmlns:a16="http://schemas.microsoft.com/office/drawing/2014/main" id="{A95FB995-CD42-87EA-3493-F037DB59F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225" y="167919"/>
            <a:ext cx="5272391" cy="634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68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HB age 18, admitted to adolescent unit.</a:t>
            </a:r>
          </a:p>
          <a:p>
            <a:r>
              <a:rPr lang="en-GB" dirty="0"/>
              <a:t>Daughter of a Bolton </a:t>
            </a:r>
            <a:r>
              <a:rPr lang="en-GB" dirty="0" err="1"/>
              <a:t>pakistani</a:t>
            </a:r>
            <a:r>
              <a:rPr lang="en-GB" dirty="0"/>
              <a:t> family.</a:t>
            </a:r>
          </a:p>
          <a:p>
            <a:r>
              <a:rPr lang="en-GB" dirty="0"/>
              <a:t>Admitted 1 month before with delusion she was married.</a:t>
            </a:r>
          </a:p>
          <a:p>
            <a:r>
              <a:rPr lang="en-GB" dirty="0"/>
              <a:t>Confused and disorientated on </a:t>
            </a:r>
            <a:r>
              <a:rPr lang="en-GB" dirty="0" err="1"/>
              <a:t>adm.</a:t>
            </a:r>
            <a:r>
              <a:rPr lang="en-GB" dirty="0"/>
              <a:t> Unable to retain info.</a:t>
            </a:r>
          </a:p>
          <a:p>
            <a:r>
              <a:rPr lang="en-GB" dirty="0" err="1"/>
              <a:t>Obs</a:t>
            </a:r>
            <a:r>
              <a:rPr lang="en-GB" dirty="0"/>
              <a:t> suggest auditory hallucinations which she denies.</a:t>
            </a:r>
          </a:p>
          <a:p>
            <a:r>
              <a:rPr lang="en-GB" dirty="0"/>
              <a:t>Neurological examination normal.</a:t>
            </a:r>
          </a:p>
        </p:txBody>
      </p:sp>
    </p:spTree>
    <p:extLst>
      <p:ext uri="{BB962C8B-B14F-4D97-AF65-F5344CB8AC3E}">
        <p14:creationId xmlns:p14="http://schemas.microsoft.com/office/powerpoint/2010/main" val="1064879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MR brain normal.</a:t>
            </a:r>
          </a:p>
          <a:p>
            <a:r>
              <a:rPr lang="en-GB" dirty="0"/>
              <a:t>CSF – normal, no </a:t>
            </a:r>
            <a:r>
              <a:rPr lang="en-GB" dirty="0" err="1"/>
              <a:t>oligoclonal</a:t>
            </a:r>
            <a:r>
              <a:rPr lang="en-GB" dirty="0"/>
              <a:t> bands</a:t>
            </a:r>
          </a:p>
          <a:p>
            <a:r>
              <a:rPr lang="en-GB" dirty="0"/>
              <a:t>NMDA receptor weakly positive.</a:t>
            </a:r>
          </a:p>
          <a:p>
            <a:endParaRPr lang="en-GB" dirty="0"/>
          </a:p>
          <a:p>
            <a:r>
              <a:rPr lang="en-GB" dirty="0"/>
              <a:t>Started on prednisolone 60mg/day.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3299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Dalmau</a:t>
            </a:r>
            <a:r>
              <a:rPr lang="en-GB" dirty="0"/>
              <a:t> 2007</a:t>
            </a:r>
            <a:br>
              <a:rPr lang="en-GB" dirty="0"/>
            </a:br>
            <a:r>
              <a:rPr lang="en-GB" dirty="0"/>
              <a:t>NMDAR  autoimmune encephalitis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100 patients from 1 city over 2 years.</a:t>
            </a:r>
          </a:p>
          <a:p>
            <a:r>
              <a:rPr lang="en-GB" dirty="0"/>
              <a:t>77% initially seen by psychiatrist with psychosis</a:t>
            </a:r>
          </a:p>
          <a:p>
            <a:pPr marL="0" indent="0">
              <a:buNone/>
            </a:pPr>
            <a:r>
              <a:rPr lang="en-GB" dirty="0"/>
              <a:t>Onset over a few days:</a:t>
            </a:r>
          </a:p>
          <a:p>
            <a:r>
              <a:rPr lang="en-GB" dirty="0"/>
              <a:t>Brief psychotic prodrome then:</a:t>
            </a:r>
          </a:p>
          <a:p>
            <a:r>
              <a:rPr lang="en-GB" dirty="0"/>
              <a:t>confusion</a:t>
            </a:r>
          </a:p>
          <a:p>
            <a:r>
              <a:rPr lang="en-GB" dirty="0"/>
              <a:t>Seizures</a:t>
            </a:r>
          </a:p>
          <a:p>
            <a:r>
              <a:rPr lang="en-GB" dirty="0"/>
              <a:t>Hypoventilation</a:t>
            </a:r>
          </a:p>
          <a:p>
            <a:r>
              <a:rPr lang="en-GB" dirty="0"/>
              <a:t>Facial movement disorder (rabbit movements)</a:t>
            </a:r>
          </a:p>
          <a:p>
            <a:r>
              <a:rPr lang="en-GB" dirty="0"/>
              <a:t>Autonomic instability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5590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Anti-NMDA receptor Ab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Dalmau’s</a:t>
            </a:r>
            <a:r>
              <a:rPr lang="en-GB" dirty="0"/>
              <a:t> original series:</a:t>
            </a:r>
          </a:p>
          <a:p>
            <a:r>
              <a:rPr lang="en-GB" dirty="0"/>
              <a:t>MR </a:t>
            </a:r>
            <a:r>
              <a:rPr lang="en-GB" dirty="0" err="1"/>
              <a:t>abn</a:t>
            </a:r>
            <a:r>
              <a:rPr lang="en-GB" dirty="0"/>
              <a:t>. 55% (cortex, med temp lobes)</a:t>
            </a:r>
          </a:p>
          <a:p>
            <a:r>
              <a:rPr lang="en-GB" dirty="0"/>
              <a:t>LP    WBCs↑   (</a:t>
            </a:r>
            <a:r>
              <a:rPr lang="en-GB" dirty="0" err="1"/>
              <a:t>ie</a:t>
            </a:r>
            <a:r>
              <a:rPr lang="en-GB" dirty="0"/>
              <a:t>. 5+) 91%</a:t>
            </a:r>
          </a:p>
          <a:p>
            <a:r>
              <a:rPr lang="en-GB" dirty="0"/>
              <a:t>EEG slow    71%</a:t>
            </a:r>
          </a:p>
          <a:p>
            <a:r>
              <a:rPr lang="en-GB" dirty="0"/>
              <a:t>Ovarian </a:t>
            </a:r>
            <a:r>
              <a:rPr lang="en-GB" dirty="0" err="1"/>
              <a:t>teratoma</a:t>
            </a:r>
            <a:r>
              <a:rPr lang="en-GB" dirty="0"/>
              <a:t> common</a:t>
            </a:r>
          </a:p>
          <a:p>
            <a:r>
              <a:rPr lang="en-GB" dirty="0"/>
              <a:t>Most seronegative after 1 year.</a:t>
            </a:r>
          </a:p>
          <a:p>
            <a:r>
              <a:rPr lang="en-GB" dirty="0"/>
              <a:t>Relapses occur.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6663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B3B5252AC3A6438F988B587B3EA768" ma:contentTypeVersion="11" ma:contentTypeDescription="Create a new document." ma:contentTypeScope="" ma:versionID="a9f90d2bb487706440b491d7263cfd55">
  <xsd:schema xmlns:xsd="http://www.w3.org/2001/XMLSchema" xmlns:xs="http://www.w3.org/2001/XMLSchema" xmlns:p="http://schemas.microsoft.com/office/2006/metadata/properties" xmlns:ns3="f4489c03-c5ab-4acd-8e50-4edb8670b3ca" xmlns:ns4="07fccd07-6acd-4935-ba82-5bc6bea108fa" targetNamespace="http://schemas.microsoft.com/office/2006/metadata/properties" ma:root="true" ma:fieldsID="f8afafb23844f15316b50d00053baaa3" ns3:_="" ns4:_="">
    <xsd:import namespace="f4489c03-c5ab-4acd-8e50-4edb8670b3ca"/>
    <xsd:import namespace="07fccd07-6acd-4935-ba82-5bc6bea108f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ObjectDetectorVersions" minOccurs="0"/>
                <xsd:element ref="ns4:_activity" minOccurs="0"/>
                <xsd:element ref="ns4:MediaServiceSearchProperties" minOccurs="0"/>
                <xsd:element ref="ns4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489c03-c5ab-4acd-8e50-4edb8670b3c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fccd07-6acd-4935-ba82-5bc6bea108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7fccd07-6acd-4935-ba82-5bc6bea108fa" xsi:nil="true"/>
  </documentManagement>
</p:properties>
</file>

<file path=customXml/itemProps1.xml><?xml version="1.0" encoding="utf-8"?>
<ds:datastoreItem xmlns:ds="http://schemas.openxmlformats.org/officeDocument/2006/customXml" ds:itemID="{EB8E3A6E-52EC-41CE-B03D-A34D9712FB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662393-1AC2-4550-B70B-CFDFB5E440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489c03-c5ab-4acd-8e50-4edb8670b3ca"/>
    <ds:schemaRef ds:uri="07fccd07-6acd-4935-ba82-5bc6bea10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4CD2A4-8CFB-4E8A-A0AF-0D394AFDB5A6}">
  <ds:schemaRefs>
    <ds:schemaRef ds:uri="http://purl.org/dc/terms/"/>
    <ds:schemaRef ds:uri="http://purl.org/dc/dcmitype/"/>
    <ds:schemaRef ds:uri="f4489c03-c5ab-4acd-8e50-4edb8670b3ca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07fccd07-6acd-4935-ba82-5bc6bea108fa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1235</Words>
  <Application>Microsoft Office PowerPoint</Application>
  <PresentationFormat>Widescreen</PresentationFormat>
  <Paragraphs>191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Aptos</vt:lpstr>
      <vt:lpstr>Aptos Display</vt:lpstr>
      <vt:lpstr>Arial</vt:lpstr>
      <vt:lpstr>Calibri</vt:lpstr>
      <vt:lpstr>Office Theme</vt:lpstr>
      <vt:lpstr>Autoimmune encephalitis and psychiatry: beyond the antibodies.   Autoimmune encephalitis and psychiatry: beyond the antibodies.</vt:lpstr>
      <vt:lpstr>1960s: paraneoplastic syndromes</vt:lpstr>
      <vt:lpstr>1990s</vt:lpstr>
      <vt:lpstr>PowerPoint Presentation</vt:lpstr>
      <vt:lpstr>PowerPoint Presentation</vt:lpstr>
      <vt:lpstr>Case 2</vt:lpstr>
      <vt:lpstr>PowerPoint Presentation</vt:lpstr>
      <vt:lpstr>Dalmau 2007 NMDAR  autoimmune encephalitis</vt:lpstr>
      <vt:lpstr>Anti-NMDA receptor Ab disease</vt:lpstr>
      <vt:lpstr>The range of syndromes due to NMDA</vt:lpstr>
      <vt:lpstr>NMDA receptor antibodies</vt:lpstr>
      <vt:lpstr>Autoimmune Psychoses</vt:lpstr>
      <vt:lpstr>Autoimmune psychosis antibodies continued:</vt:lpstr>
      <vt:lpstr>No new antibodies discovered in last 10 yrs:</vt:lpstr>
      <vt:lpstr>Seronegative patients</vt:lpstr>
      <vt:lpstr>Case 3</vt:lpstr>
      <vt:lpstr>PowerPoint Presentation</vt:lpstr>
      <vt:lpstr>PowerPoint Presentation</vt:lpstr>
      <vt:lpstr>Treatment and outcome</vt:lpstr>
      <vt:lpstr>What if seronegative and MR negative and CSF is normal?</vt:lpstr>
      <vt:lpstr>Female 29</vt:lpstr>
      <vt:lpstr>Male 17</vt:lpstr>
      <vt:lpstr>Female 24</vt:lpstr>
      <vt:lpstr>Male 21</vt:lpstr>
      <vt:lpstr>PowerPoint Presentation</vt:lpstr>
      <vt:lpstr>Problems: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problems continued:</vt:lpstr>
      <vt:lpstr>PowerPoint Presentation</vt:lpstr>
      <vt:lpstr>Suggested approach to new-onset psychosis</vt:lpstr>
      <vt:lpstr>PowerPoint Presentation</vt:lpstr>
      <vt:lpstr>Features pointing to autoimmune cause (esp if antibodies/MR/CSF are normal):</vt:lpstr>
      <vt:lpstr>Speculation</vt:lpstr>
      <vt:lpstr>Final comment.</vt:lpstr>
    </vt:vector>
  </TitlesOfParts>
  <Company>Salford Royal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Hackett</dc:creator>
  <cp:lastModifiedBy>Richard Hackett</cp:lastModifiedBy>
  <cp:revision>36</cp:revision>
  <dcterms:created xsi:type="dcterms:W3CDTF">2025-07-20T12:20:19Z</dcterms:created>
  <dcterms:modified xsi:type="dcterms:W3CDTF">2025-11-22T09:11:59Z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0x0101000AB3B5252AC3A6438F988B587B3EA768</vt:lpwstr>
  </property>
</Properties>
</file>