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jpg" ContentType="image/jpg"/>
  <Override PartName="/ppt/media/image10.jpg" ContentType="image/jpg"/>
  <Override PartName="/ppt/media/image11.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660" r:id="rId2"/>
  </p:sldMasterIdLst>
  <p:notesMasterIdLst>
    <p:notesMasterId r:id="rId31"/>
  </p:notesMasterIdLst>
  <p:handoutMasterIdLst>
    <p:handoutMasterId r:id="rId32"/>
  </p:handoutMasterIdLst>
  <p:sldIdLst>
    <p:sldId id="304" r:id="rId3"/>
    <p:sldId id="272" r:id="rId4"/>
    <p:sldId id="294" r:id="rId5"/>
    <p:sldId id="256" r:id="rId6"/>
    <p:sldId id="264" r:id="rId7"/>
    <p:sldId id="271" r:id="rId8"/>
    <p:sldId id="298" r:id="rId9"/>
    <p:sldId id="300" r:id="rId10"/>
    <p:sldId id="261" r:id="rId11"/>
    <p:sldId id="277" r:id="rId12"/>
    <p:sldId id="273" r:id="rId13"/>
    <p:sldId id="305" r:id="rId14"/>
    <p:sldId id="282" r:id="rId15"/>
    <p:sldId id="289" r:id="rId16"/>
    <p:sldId id="286" r:id="rId17"/>
    <p:sldId id="288" r:id="rId18"/>
    <p:sldId id="302" r:id="rId19"/>
    <p:sldId id="283" r:id="rId20"/>
    <p:sldId id="306" r:id="rId21"/>
    <p:sldId id="290" r:id="rId22"/>
    <p:sldId id="291" r:id="rId23"/>
    <p:sldId id="292" r:id="rId24"/>
    <p:sldId id="293" r:id="rId25"/>
    <p:sldId id="295" r:id="rId26"/>
    <p:sldId id="265" r:id="rId27"/>
    <p:sldId id="303" r:id="rId28"/>
    <p:sldId id="296" r:id="rId29"/>
    <p:sldId id="297" r:id="rId30"/>
  </p:sldIdLst>
  <p:sldSz cx="13004800" cy="9753600"/>
  <p:notesSz cx="6742113" cy="9872663"/>
  <p:defaultTextStyle>
    <a:defPPr>
      <a:defRPr lang="en-US"/>
    </a:defPPr>
    <a:lvl1pPr algn="l" defTabSz="584200" rtl="0" eaLnBrk="0" fontAlgn="base" hangingPunct="0">
      <a:spcBef>
        <a:spcPct val="0"/>
      </a:spcBef>
      <a:spcAft>
        <a:spcPct val="0"/>
      </a:spcAft>
      <a:defRPr sz="2400" b="1" kern="1200">
        <a:solidFill>
          <a:srgbClr val="000000"/>
        </a:solidFill>
        <a:latin typeface="Helvetica Neue" charset="0"/>
        <a:ea typeface="Helvetica Neue" charset="0"/>
        <a:cs typeface="Helvetica Neue" charset="0"/>
        <a:sym typeface="Helvetica Neue" charset="0"/>
      </a:defRPr>
    </a:lvl1pPr>
    <a:lvl2pPr marL="457200" indent="-228600" algn="l" defTabSz="584200" rtl="0" eaLnBrk="0" fontAlgn="base" hangingPunct="0">
      <a:spcBef>
        <a:spcPct val="0"/>
      </a:spcBef>
      <a:spcAft>
        <a:spcPct val="0"/>
      </a:spcAft>
      <a:defRPr sz="2400" b="1" kern="1200">
        <a:solidFill>
          <a:srgbClr val="000000"/>
        </a:solidFill>
        <a:latin typeface="Helvetica Neue" charset="0"/>
        <a:ea typeface="Helvetica Neue" charset="0"/>
        <a:cs typeface="Helvetica Neue" charset="0"/>
        <a:sym typeface="Helvetica Neue" charset="0"/>
      </a:defRPr>
    </a:lvl2pPr>
    <a:lvl3pPr marL="914400" indent="-457200" algn="l" defTabSz="584200" rtl="0" eaLnBrk="0" fontAlgn="base" hangingPunct="0">
      <a:spcBef>
        <a:spcPct val="0"/>
      </a:spcBef>
      <a:spcAft>
        <a:spcPct val="0"/>
      </a:spcAft>
      <a:defRPr sz="2400" b="1" kern="1200">
        <a:solidFill>
          <a:srgbClr val="000000"/>
        </a:solidFill>
        <a:latin typeface="Helvetica Neue" charset="0"/>
        <a:ea typeface="Helvetica Neue" charset="0"/>
        <a:cs typeface="Helvetica Neue" charset="0"/>
        <a:sym typeface="Helvetica Neue" charset="0"/>
      </a:defRPr>
    </a:lvl3pPr>
    <a:lvl4pPr marL="1371600" indent="-685800" algn="l" defTabSz="584200" rtl="0" eaLnBrk="0" fontAlgn="base" hangingPunct="0">
      <a:spcBef>
        <a:spcPct val="0"/>
      </a:spcBef>
      <a:spcAft>
        <a:spcPct val="0"/>
      </a:spcAft>
      <a:defRPr sz="2400" b="1" kern="1200">
        <a:solidFill>
          <a:srgbClr val="000000"/>
        </a:solidFill>
        <a:latin typeface="Helvetica Neue" charset="0"/>
        <a:ea typeface="Helvetica Neue" charset="0"/>
        <a:cs typeface="Helvetica Neue" charset="0"/>
        <a:sym typeface="Helvetica Neue" charset="0"/>
      </a:defRPr>
    </a:lvl4pPr>
    <a:lvl5pPr marL="1828800" indent="-914400" algn="l" defTabSz="584200" rtl="0" eaLnBrk="0" fontAlgn="base" hangingPunct="0">
      <a:spcBef>
        <a:spcPct val="0"/>
      </a:spcBef>
      <a:spcAft>
        <a:spcPct val="0"/>
      </a:spcAft>
      <a:defRPr sz="24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24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24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24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2400" b="1" kern="1200">
        <a:solidFill>
          <a:srgbClr val="000000"/>
        </a:solidFill>
        <a:latin typeface="Helvetica Neue" charset="0"/>
        <a:ea typeface="Helvetica Neue" charset="0"/>
        <a:cs typeface="Helvetica Neue" charset="0"/>
        <a:sym typeface="Helvetica Neue" charset="0"/>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47850C-6D92-38BB-A453-286A8EC4A10E}" name="Radha Verma (RLY) NSCHT" initials="RN" userId="S::radha.verma@combined.nhs.uk::9acf59d2-de5a-4cc8-9b60-0c884cb28700" providerId="AD"/>
  <p188:author id="{75D41322-01D7-50AA-0665-A2DD3871531B}" name="Lesley Faux (RLY) NSCHT" initials="LF" userId="S::lesley.faux@combined.nhs.uk::e67f7004-5084-4b83-8971-a83c8f9e3c59" providerId="AD"/>
  <p188:author id="{9D82724E-8772-D99A-41B8-CEB1D26D159A}" name="Janice Ogonji (RLY) NSCHT" initials="JN" userId="S::janice.ogonji@combined.nhs.uk::60bacf2e-f800-47b1-a089-c4c021579b7a" providerId="AD"/>
  <p188:author id="{60C200CE-C135-9CDA-4D10-6C902D18B337}" name="Pauline Grant (RLY) NSCHT" initials="PN" userId="S::pauline.grant@combined.nhs.uk::607456d1-b42d-4859-9a80-8cc60e4549ab" providerId="AD"/>
  <p188:author id="{01FB86D2-9A18-20B7-AC1B-51A5C350B642}" name="Lesley Faux (RLY) NSCHT" initials="LF" userId="S::Lesley.Faux@combined.nhs.uk::e67f7004-5084-4b83-8971-a83c8f9e3c59" providerId="AD"/>
  <p188:author id="{9918B3D7-06FB-42C9-2127-80209451F076}" name="Radha Verma (RLY) NSCHT" initials="" userId="S::Radha.Verma@combined.nhs.uk::9acf59d2-de5a-4cc8-9b60-0c884cb28700" providerId="AD"/>
  <p188:author id="{4CE1B1DB-33B5-3113-BA74-A14981876CBF}" name="Janice Ogonji (RLY) NSCHT" initials="JO" userId="S::Janice.Ogonji@combined.nhs.uk::60bacf2e-f800-47b1-a089-c4c021579b7a" providerId="AD"/>
  <p188:author id="{1C6A0EED-EE6B-97D3-C7BB-3DFADC4DE2A0}" name="Pauline Grant (RLY) NSCHT" initials="PG" userId="S::Pauline.Grant@combined.nhs.uk::607456d1-b42d-4859-9a80-8cc60e4549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Faux (RLY) NSCHT" initials="LF(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CC"/>
    <a:srgbClr val="FFCC99"/>
    <a:srgbClr val="8064A2"/>
    <a:srgbClr val="714137"/>
    <a:srgbClr val="C28963"/>
    <a:srgbClr val="6666FF"/>
    <a:srgbClr val="D9A785"/>
    <a:srgbClr val="00A2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A7AD9-41F9-BB41-BA81-1C0EDF7842D5}" v="2" dt="2026-03-04T09:46:50.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80" autoAdjust="0"/>
    <p:restoredTop sz="94928" autoAdjust="0"/>
  </p:normalViewPr>
  <p:slideViewPr>
    <p:cSldViewPr>
      <p:cViewPr varScale="1">
        <p:scale>
          <a:sx n="42" d="100"/>
          <a:sy n="42" d="100"/>
        </p:scale>
        <p:origin x="700" y="5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Ogonji (RLY) NSCHT" userId="60bacf2e-f800-47b1-a089-c4c021579b7a" providerId="ADAL" clId="{F28BF919-498D-4B0C-ACE4-6A3686B01C2F}"/>
    <pc:docChg chg="undo custSel addSld delSld modSld">
      <pc:chgData name="Janice Ogonji (RLY) NSCHT" userId="60bacf2e-f800-47b1-a089-c4c021579b7a" providerId="ADAL" clId="{F28BF919-498D-4B0C-ACE4-6A3686B01C2F}" dt="2026-02-04T13:50:43.768" v="57" actId="1076"/>
      <pc:docMkLst>
        <pc:docMk/>
      </pc:docMkLst>
      <pc:sldChg chg="addSp modSp add mod">
        <pc:chgData name="Janice Ogonji (RLY) NSCHT" userId="60bacf2e-f800-47b1-a089-c4c021579b7a" providerId="ADAL" clId="{F28BF919-498D-4B0C-ACE4-6A3686B01C2F}" dt="2026-02-04T13:49:39.910" v="50" actId="1076"/>
        <pc:sldMkLst>
          <pc:docMk/>
          <pc:sldMk cId="0" sldId="256"/>
        </pc:sldMkLst>
        <pc:spChg chg="add mod">
          <ac:chgData name="Janice Ogonji (RLY) NSCHT" userId="60bacf2e-f800-47b1-a089-c4c021579b7a" providerId="ADAL" clId="{F28BF919-498D-4B0C-ACE4-6A3686B01C2F}" dt="2026-02-04T13:49:36.342" v="49" actId="1076"/>
          <ac:spMkLst>
            <pc:docMk/>
            <pc:sldMk cId="0" sldId="256"/>
            <ac:spMk id="5" creationId="{DD96C54E-3357-EC4C-4564-4DB52BC0F301}"/>
          </ac:spMkLst>
        </pc:spChg>
        <pc:spChg chg="add mod">
          <ac:chgData name="Janice Ogonji (RLY) NSCHT" userId="60bacf2e-f800-47b1-a089-c4c021579b7a" providerId="ADAL" clId="{F28BF919-498D-4B0C-ACE4-6A3686B01C2F}" dt="2026-02-04T13:49:39.910" v="50" actId="1076"/>
          <ac:spMkLst>
            <pc:docMk/>
            <pc:sldMk cId="0" sldId="256"/>
            <ac:spMk id="7" creationId="{63963C79-96C3-8747-CDE6-28989E9A1DCA}"/>
          </ac:spMkLst>
        </pc:spChg>
        <pc:picChg chg="mod">
          <ac:chgData name="Janice Ogonji (RLY) NSCHT" userId="60bacf2e-f800-47b1-a089-c4c021579b7a" providerId="ADAL" clId="{F28BF919-498D-4B0C-ACE4-6A3686B01C2F}" dt="2026-02-04T13:49:32.458" v="48" actId="1076"/>
          <ac:picMkLst>
            <pc:docMk/>
            <pc:sldMk cId="0" sldId="256"/>
            <ac:picMk id="2" creationId="{00000000-0000-0000-0000-000000000000}"/>
          </ac:picMkLst>
        </pc:picChg>
      </pc:sldChg>
      <pc:sldChg chg="modSp">
        <pc:chgData name="Janice Ogonji (RLY) NSCHT" userId="60bacf2e-f800-47b1-a089-c4c021579b7a" providerId="ADAL" clId="{F28BF919-498D-4B0C-ACE4-6A3686B01C2F}" dt="2026-02-02T12:26:35.028" v="1" actId="14100"/>
        <pc:sldMkLst>
          <pc:docMk/>
          <pc:sldMk cId="209851677" sldId="283"/>
        </pc:sldMkLst>
        <pc:spChg chg="mod">
          <ac:chgData name="Janice Ogonji (RLY) NSCHT" userId="60bacf2e-f800-47b1-a089-c4c021579b7a" providerId="ADAL" clId="{F28BF919-498D-4B0C-ACE4-6A3686B01C2F}" dt="2026-02-02T12:26:35.028" v="1" actId="14100"/>
          <ac:spMkLst>
            <pc:docMk/>
            <pc:sldMk cId="209851677" sldId="283"/>
            <ac:spMk id="18" creationId="{CAE6D6EC-5E81-453C-8A7C-9BD11771C2F8}"/>
          </ac:spMkLst>
        </pc:spChg>
      </pc:sldChg>
      <pc:sldChg chg="addSp modSp mod">
        <pc:chgData name="Janice Ogonji (RLY) NSCHT" userId="60bacf2e-f800-47b1-a089-c4c021579b7a" providerId="ADAL" clId="{F28BF919-498D-4B0C-ACE4-6A3686B01C2F}" dt="2026-02-02T12:31:30.985" v="26" actId="1076"/>
        <pc:sldMkLst>
          <pc:docMk/>
          <pc:sldMk cId="3446429260" sldId="290"/>
        </pc:sldMkLst>
        <pc:spChg chg="add mod">
          <ac:chgData name="Janice Ogonji (RLY) NSCHT" userId="60bacf2e-f800-47b1-a089-c4c021579b7a" providerId="ADAL" clId="{F28BF919-498D-4B0C-ACE4-6A3686B01C2F}" dt="2026-02-02T12:31:30.985" v="26" actId="1076"/>
          <ac:spMkLst>
            <pc:docMk/>
            <pc:sldMk cId="3446429260" sldId="290"/>
            <ac:spMk id="7" creationId="{77E5FC36-3FEE-44C5-9680-03ADCF7A5767}"/>
          </ac:spMkLst>
        </pc:spChg>
        <pc:graphicFrameChg chg="mod">
          <ac:chgData name="Janice Ogonji (RLY) NSCHT" userId="60bacf2e-f800-47b1-a089-c4c021579b7a" providerId="ADAL" clId="{F28BF919-498D-4B0C-ACE4-6A3686B01C2F}" dt="2026-02-02T12:29:44.273" v="17" actId="1076"/>
          <ac:graphicFrameMkLst>
            <pc:docMk/>
            <pc:sldMk cId="3446429260" sldId="290"/>
            <ac:graphicFrameMk id="3" creationId="{4F588565-BAD4-C5CC-70F5-E8853457BDCA}"/>
          </ac:graphicFrameMkLst>
        </pc:graphicFrameChg>
      </pc:sldChg>
      <pc:sldChg chg="modSp">
        <pc:chgData name="Janice Ogonji (RLY) NSCHT" userId="60bacf2e-f800-47b1-a089-c4c021579b7a" providerId="ADAL" clId="{F28BF919-498D-4B0C-ACE4-6A3686B01C2F}" dt="2026-02-02T12:28:14.864" v="2" actId="1076"/>
        <pc:sldMkLst>
          <pc:docMk/>
          <pc:sldMk cId="2404594947" sldId="302"/>
        </pc:sldMkLst>
        <pc:spChg chg="mod">
          <ac:chgData name="Janice Ogonji (RLY) NSCHT" userId="60bacf2e-f800-47b1-a089-c4c021579b7a" providerId="ADAL" clId="{F28BF919-498D-4B0C-ACE4-6A3686B01C2F}" dt="2026-02-02T12:28:14.864" v="2" actId="1076"/>
          <ac:spMkLst>
            <pc:docMk/>
            <pc:sldMk cId="2404594947" sldId="302"/>
            <ac:spMk id="9" creationId="{DF97794D-82D8-8C6B-F0DD-17ACD68CFE1A}"/>
          </ac:spMkLst>
        </pc:spChg>
      </pc:sldChg>
      <pc:sldChg chg="addSp modSp add mod">
        <pc:chgData name="Janice Ogonji (RLY) NSCHT" userId="60bacf2e-f800-47b1-a089-c4c021579b7a" providerId="ADAL" clId="{F28BF919-498D-4B0C-ACE4-6A3686B01C2F}" dt="2026-02-04T13:50:43.768" v="57" actId="1076"/>
        <pc:sldMkLst>
          <pc:docMk/>
          <pc:sldMk cId="0" sldId="305"/>
        </pc:sldMkLst>
        <pc:spChg chg="add mod">
          <ac:chgData name="Janice Ogonji (RLY) NSCHT" userId="60bacf2e-f800-47b1-a089-c4c021579b7a" providerId="ADAL" clId="{F28BF919-498D-4B0C-ACE4-6A3686B01C2F}" dt="2026-02-04T13:49:20.112" v="46" actId="1076"/>
          <ac:spMkLst>
            <pc:docMk/>
            <pc:sldMk cId="0" sldId="305"/>
            <ac:spMk id="9" creationId="{5FAA0BD4-F228-22E8-EAE5-320D50087827}"/>
          </ac:spMkLst>
        </pc:spChg>
        <pc:spChg chg="add mod">
          <ac:chgData name="Janice Ogonji (RLY) NSCHT" userId="60bacf2e-f800-47b1-a089-c4c021579b7a" providerId="ADAL" clId="{F28BF919-498D-4B0C-ACE4-6A3686B01C2F}" dt="2026-02-04T13:50:43.768" v="57" actId="1076"/>
          <ac:spMkLst>
            <pc:docMk/>
            <pc:sldMk cId="0" sldId="305"/>
            <ac:spMk id="10" creationId="{587E3180-899F-EF28-0666-26150C473DEF}"/>
          </ac:spMkLst>
        </pc:spChg>
        <pc:spChg chg="add mod">
          <ac:chgData name="Janice Ogonji (RLY) NSCHT" userId="60bacf2e-f800-47b1-a089-c4c021579b7a" providerId="ADAL" clId="{F28BF919-498D-4B0C-ACE4-6A3686B01C2F}" dt="2026-02-04T13:49:14.595" v="45" actId="1076"/>
          <ac:spMkLst>
            <pc:docMk/>
            <pc:sldMk cId="0" sldId="305"/>
            <ac:spMk id="11" creationId="{B2A3CCE7-C334-F3D8-38BA-54AA7E802A7D}"/>
          </ac:spMkLst>
        </pc:spChg>
      </pc:sldChg>
      <pc:sldChg chg="modSp add mod">
        <pc:chgData name="Janice Ogonji (RLY) NSCHT" userId="60bacf2e-f800-47b1-a089-c4c021579b7a" providerId="ADAL" clId="{F28BF919-498D-4B0C-ACE4-6A3686B01C2F}" dt="2026-02-04T13:50:35.775" v="56" actId="1076"/>
        <pc:sldMkLst>
          <pc:docMk/>
          <pc:sldMk cId="3926728120" sldId="306"/>
        </pc:sldMkLst>
        <pc:spChg chg="mod">
          <ac:chgData name="Janice Ogonji (RLY) NSCHT" userId="60bacf2e-f800-47b1-a089-c4c021579b7a" providerId="ADAL" clId="{F28BF919-498D-4B0C-ACE4-6A3686B01C2F}" dt="2026-02-04T13:50:23.647" v="54" actId="14100"/>
          <ac:spMkLst>
            <pc:docMk/>
            <pc:sldMk cId="3926728120" sldId="306"/>
            <ac:spMk id="9" creationId="{31E6B91E-238D-2355-FF46-6311D0469BEF}"/>
          </ac:spMkLst>
        </pc:spChg>
        <pc:spChg chg="mod">
          <ac:chgData name="Janice Ogonji (RLY) NSCHT" userId="60bacf2e-f800-47b1-a089-c4c021579b7a" providerId="ADAL" clId="{F28BF919-498D-4B0C-ACE4-6A3686B01C2F}" dt="2026-02-04T13:50:35.775" v="56" actId="1076"/>
          <ac:spMkLst>
            <pc:docMk/>
            <pc:sldMk cId="3926728120" sldId="306"/>
            <ac:spMk id="10" creationId="{E98492D0-00F3-C56E-5F62-A3902F5FDB42}"/>
          </ac:spMkLst>
        </pc:spChg>
      </pc:sldChg>
    </pc:docChg>
  </pc:docChgLst>
  <pc:docChgLst>
    <pc:chgData name="Janice Ogonji (RLY) NSCHT" userId="S::janice.ogonji@combined.nhs.uk::60bacf2e-f800-47b1-a089-c4c021579b7a" providerId="AD" clId="Web-{D54A7AD9-41F9-BB41-BA81-1C0EDF7842D5}"/>
    <pc:docChg chg="modSld">
      <pc:chgData name="Janice Ogonji (RLY) NSCHT" userId="S::janice.ogonji@combined.nhs.uk::60bacf2e-f800-47b1-a089-c4c021579b7a" providerId="AD" clId="Web-{D54A7AD9-41F9-BB41-BA81-1C0EDF7842D5}" dt="2026-03-04T09:46:50.806" v="1" actId="1076"/>
      <pc:docMkLst>
        <pc:docMk/>
      </pc:docMkLst>
      <pc:sldChg chg="modSp">
        <pc:chgData name="Janice Ogonji (RLY) NSCHT" userId="S::janice.ogonji@combined.nhs.uk::60bacf2e-f800-47b1-a089-c4c021579b7a" providerId="AD" clId="Web-{D54A7AD9-41F9-BB41-BA81-1C0EDF7842D5}" dt="2026-03-04T09:46:50.806" v="1" actId="1076"/>
        <pc:sldMkLst>
          <pc:docMk/>
          <pc:sldMk cId="3356747220" sldId="300"/>
        </pc:sldMkLst>
        <pc:cxnChg chg="mod">
          <ac:chgData name="Janice Ogonji (RLY) NSCHT" userId="S::janice.ogonji@combined.nhs.uk::60bacf2e-f800-47b1-a089-c4c021579b7a" providerId="AD" clId="Web-{D54A7AD9-41F9-BB41-BA81-1C0EDF7842D5}" dt="2026-03-04T09:46:50.806" v="1" actId="1076"/>
          <ac:cxnSpMkLst>
            <pc:docMk/>
            <pc:sldMk cId="3356747220" sldId="300"/>
            <ac:cxnSpMk id="9286" creationId="{ADB35238-765B-E9A7-0CE1-BAA257282C8F}"/>
          </ac:cxnSpMkLst>
        </pc:cxnChg>
      </pc:sldChg>
    </pc:docChg>
  </pc:docChgLst>
  <pc:docChgLst>
    <pc:chgData name="Janice Ogonji (RLY) NSCHT" userId="S::janice.ogonji@combined.nhs.uk::60bacf2e-f800-47b1-a089-c4c021579b7a" providerId="AD" clId="Web-{B420D50F-3014-0D27-8BD0-E478CF372609}"/>
    <pc:docChg chg="addSld delSld modSld">
      <pc:chgData name="Janice Ogonji (RLY) NSCHT" userId="S::janice.ogonji@combined.nhs.uk::60bacf2e-f800-47b1-a089-c4c021579b7a" providerId="AD" clId="Web-{B420D50F-3014-0D27-8BD0-E478CF372609}" dt="2026-02-04T13:47:00.222" v="21"/>
      <pc:docMkLst>
        <pc:docMk/>
      </pc:docMkLst>
      <pc:sldChg chg="addSp modSp add">
        <pc:chgData name="Janice Ogonji (RLY) NSCHT" userId="S::janice.ogonji@combined.nhs.uk::60bacf2e-f800-47b1-a089-c4c021579b7a" providerId="AD" clId="Web-{B420D50F-3014-0D27-8BD0-E478CF372609}" dt="2026-02-04T13:46:55.128" v="20" actId="1076"/>
        <pc:sldMkLst>
          <pc:docMk/>
          <pc:sldMk cId="329335995" sldId="304"/>
        </pc:sldMkLst>
        <pc:spChg chg="add mod">
          <ac:chgData name="Janice Ogonji (RLY) NSCHT" userId="S::janice.ogonji@combined.nhs.uk::60bacf2e-f800-47b1-a089-c4c021579b7a" providerId="AD" clId="Web-{B420D50F-3014-0D27-8BD0-E478CF372609}" dt="2026-02-04T13:45:38.096" v="2" actId="1076"/>
          <ac:spMkLst>
            <pc:docMk/>
            <pc:sldMk cId="329335995" sldId="304"/>
            <ac:spMk id="7" creationId="{D67A6F01-4076-0A26-CA22-998820957766}"/>
          </ac:spMkLst>
        </pc:spChg>
        <pc:spChg chg="add mod">
          <ac:chgData name="Janice Ogonji (RLY) NSCHT" userId="S::janice.ogonji@combined.nhs.uk::60bacf2e-f800-47b1-a089-c4c021579b7a" providerId="AD" clId="Web-{B420D50F-3014-0D27-8BD0-E478CF372609}" dt="2026-02-04T13:46:55.128" v="20" actId="1076"/>
          <ac:spMkLst>
            <pc:docMk/>
            <pc:sldMk cId="329335995" sldId="304"/>
            <ac:spMk id="11" creationId="{028C1DB4-03DF-2A25-9DBB-BBAB13BCA94D}"/>
          </ac:spMkLst>
        </pc:spChg>
        <pc:picChg chg="add mod">
          <ac:chgData name="Janice Ogonji (RLY) NSCHT" userId="S::janice.ogonji@combined.nhs.uk::60bacf2e-f800-47b1-a089-c4c021579b7a" providerId="AD" clId="Web-{B420D50F-3014-0D27-8BD0-E478CF372609}" dt="2026-02-04T13:46:08.205" v="7" actId="1076"/>
          <ac:picMkLst>
            <pc:docMk/>
            <pc:sldMk cId="329335995" sldId="304"/>
            <ac:picMk id="9" creationId="{79C86A17-8958-AF68-BCCC-5BABE4BAB487}"/>
          </ac:picMkLst>
        </pc:picChg>
      </pc:sldChg>
    </pc:docChg>
  </pc:docChgLst>
  <pc:docChgLst>
    <pc:chgData name="Pauline Grant (RLY) NSCHT" userId="S::pauline.grant@combined.nhs.uk::607456d1-b42d-4859-9a80-8cc60e4549ab" providerId="AD" clId="Web-{5B4B0F44-5F98-EA1F-55E6-3188669C665E}"/>
    <pc:docChg chg="mod">
      <pc:chgData name="Pauline Grant (RLY) NSCHT" userId="S::pauline.grant@combined.nhs.uk::607456d1-b42d-4859-9a80-8cc60e4549ab" providerId="AD" clId="Web-{5B4B0F44-5F98-EA1F-55E6-3188669C665E}" dt="2026-02-03T18:11:58.955"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9online-my.sharepoint.com/personal/janice_ogonji_combined_nhs_uk/Documents/Pay%20Gap%20Yearly%20comparisons%20to%202025.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ns.xnsht.nhs.uk\shares\shared\Trust%20HQ\OD%20&amp;%20Education%20Team\Diversity%20&amp;%20Inclusion%20Lead%20LF\Pay%20Gap%20reporting\Gender,%20Ethnicity%20and%20Disability%20Pay%20Gap%202025\Workings%20ALL%202025%20Pay%20Gap%20Reports_SEE%20TAB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Mean &amp; Median Gender Pay Gap 2017-25: </a:t>
            </a:r>
            <a:r>
              <a:rPr lang="en-GB" dirty="0"/>
              <a:t>  </a:t>
            </a:r>
          </a:p>
          <a:p>
            <a:pPr>
              <a:defRPr/>
            </a:pPr>
            <a:r>
              <a:rPr lang="en-US" dirty="0"/>
              <a:t>Women’s hourly rate in relation to men’s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Gender!$K$82</c:f>
              <c:strCache>
                <c:ptCount val="1"/>
                <c:pt idx="0">
                  <c:v>Women’s mean hourly rate in relation to men’s</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Gender!$L$80:$T$81</c:f>
              <c:multiLvlStrCache>
                <c:ptCount val="9"/>
                <c:lvl>
                  <c:pt idx="0">
                    <c:v>2017</c:v>
                  </c:pt>
                  <c:pt idx="1">
                    <c:v>2018</c:v>
                  </c:pt>
                  <c:pt idx="2">
                    <c:v>2019</c:v>
                  </c:pt>
                  <c:pt idx="3">
                    <c:v>2020</c:v>
                  </c:pt>
                  <c:pt idx="4">
                    <c:v>2021</c:v>
                  </c:pt>
                  <c:pt idx="5">
                    <c:v>2022</c:v>
                  </c:pt>
                  <c:pt idx="6">
                    <c:v>2023</c:v>
                  </c:pt>
                  <c:pt idx="7">
                    <c:v>2024</c:v>
                  </c:pt>
                  <c:pt idx="8">
                    <c:v>2025</c:v>
                  </c:pt>
                </c:lvl>
                <c:lvl>
                  <c:pt idx="0">
                    <c:v>Year 1</c:v>
                  </c:pt>
                  <c:pt idx="1">
                    <c:v>Year 2 </c:v>
                  </c:pt>
                  <c:pt idx="2">
                    <c:v>Year 3</c:v>
                  </c:pt>
                  <c:pt idx="3">
                    <c:v>Year 4</c:v>
                  </c:pt>
                  <c:pt idx="4">
                    <c:v>Year 5</c:v>
                  </c:pt>
                  <c:pt idx="5">
                    <c:v>Year 6</c:v>
                  </c:pt>
                  <c:pt idx="6">
                    <c:v>Year 7</c:v>
                  </c:pt>
                  <c:pt idx="7">
                    <c:v>Year 8</c:v>
                  </c:pt>
                  <c:pt idx="8">
                    <c:v>Year 9</c:v>
                  </c:pt>
                </c:lvl>
              </c:multiLvlStrCache>
            </c:multiLvlStrRef>
          </c:cat>
          <c:val>
            <c:numRef>
              <c:f>Gender!$L$82:$T$82</c:f>
              <c:numCache>
                <c:formatCode>0.00%</c:formatCode>
                <c:ptCount val="9"/>
                <c:pt idx="0">
                  <c:v>0.156</c:v>
                </c:pt>
                <c:pt idx="1">
                  <c:v>0.14799999999999999</c:v>
                </c:pt>
                <c:pt idx="2">
                  <c:v>0.17699999999999999</c:v>
                </c:pt>
                <c:pt idx="3">
                  <c:v>0.17699999999999999</c:v>
                </c:pt>
                <c:pt idx="4">
                  <c:v>0.17299999999999999</c:v>
                </c:pt>
                <c:pt idx="5">
                  <c:v>0.16600000000000001</c:v>
                </c:pt>
                <c:pt idx="6">
                  <c:v>0.14000000000000001</c:v>
                </c:pt>
                <c:pt idx="7">
                  <c:v>0.11700000000000001</c:v>
                </c:pt>
                <c:pt idx="8">
                  <c:v>0.1145</c:v>
                </c:pt>
              </c:numCache>
            </c:numRef>
          </c:val>
          <c:smooth val="0"/>
          <c:extLst>
            <c:ext xmlns:c16="http://schemas.microsoft.com/office/drawing/2014/chart" uri="{C3380CC4-5D6E-409C-BE32-E72D297353CC}">
              <c16:uniqueId val="{00000000-F999-4EE1-BFF5-76C906E3612F}"/>
            </c:ext>
          </c:extLst>
        </c:ser>
        <c:ser>
          <c:idx val="1"/>
          <c:order val="1"/>
          <c:tx>
            <c:strRef>
              <c:f>Gender!$K$83</c:f>
              <c:strCache>
                <c:ptCount val="1"/>
                <c:pt idx="0">
                  <c:v>Women’s median hourly rate in relation to men’s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8"/>
              <c:layout>
                <c:manualLayout>
                  <c:x val="-1.2074275184989044E-2"/>
                  <c:y val="-9.211648290882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99-4EE1-BFF5-76C906E3612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Gender!$L$80:$T$81</c:f>
              <c:multiLvlStrCache>
                <c:ptCount val="9"/>
                <c:lvl>
                  <c:pt idx="0">
                    <c:v>2017</c:v>
                  </c:pt>
                  <c:pt idx="1">
                    <c:v>2018</c:v>
                  </c:pt>
                  <c:pt idx="2">
                    <c:v>2019</c:v>
                  </c:pt>
                  <c:pt idx="3">
                    <c:v>2020</c:v>
                  </c:pt>
                  <c:pt idx="4">
                    <c:v>2021</c:v>
                  </c:pt>
                  <c:pt idx="5">
                    <c:v>2022</c:v>
                  </c:pt>
                  <c:pt idx="6">
                    <c:v>2023</c:v>
                  </c:pt>
                  <c:pt idx="7">
                    <c:v>2024</c:v>
                  </c:pt>
                  <c:pt idx="8">
                    <c:v>2025</c:v>
                  </c:pt>
                </c:lvl>
                <c:lvl>
                  <c:pt idx="0">
                    <c:v>Year 1</c:v>
                  </c:pt>
                  <c:pt idx="1">
                    <c:v>Year 2 </c:v>
                  </c:pt>
                  <c:pt idx="2">
                    <c:v>Year 3</c:v>
                  </c:pt>
                  <c:pt idx="3">
                    <c:v>Year 4</c:v>
                  </c:pt>
                  <c:pt idx="4">
                    <c:v>Year 5</c:v>
                  </c:pt>
                  <c:pt idx="5">
                    <c:v>Year 6</c:v>
                  </c:pt>
                  <c:pt idx="6">
                    <c:v>Year 7</c:v>
                  </c:pt>
                  <c:pt idx="7">
                    <c:v>Year 8</c:v>
                  </c:pt>
                  <c:pt idx="8">
                    <c:v>Year 9</c:v>
                  </c:pt>
                </c:lvl>
              </c:multiLvlStrCache>
            </c:multiLvlStrRef>
          </c:cat>
          <c:val>
            <c:numRef>
              <c:f>Gender!$L$83:$T$83</c:f>
              <c:numCache>
                <c:formatCode>0.00%</c:formatCode>
                <c:ptCount val="9"/>
                <c:pt idx="0">
                  <c:v>4.4999999999999998E-2</c:v>
                </c:pt>
                <c:pt idx="1">
                  <c:v>3.5999999999999997E-2</c:v>
                </c:pt>
                <c:pt idx="2">
                  <c:v>9.0999999999999998E-2</c:v>
                </c:pt>
                <c:pt idx="3">
                  <c:v>6.5000000000000002E-2</c:v>
                </c:pt>
                <c:pt idx="4">
                  <c:v>6.8000000000000005E-2</c:v>
                </c:pt>
                <c:pt idx="5">
                  <c:v>3.3000000000000002E-2</c:v>
                </c:pt>
                <c:pt idx="6">
                  <c:v>2.1000000000000001E-2</c:v>
                </c:pt>
                <c:pt idx="7">
                  <c:v>1.2999999999999999E-2</c:v>
                </c:pt>
                <c:pt idx="8">
                  <c:v>-1.23E-2</c:v>
                </c:pt>
              </c:numCache>
            </c:numRef>
          </c:val>
          <c:smooth val="0"/>
          <c:extLst>
            <c:ext xmlns:c16="http://schemas.microsoft.com/office/drawing/2014/chart" uri="{C3380CC4-5D6E-409C-BE32-E72D297353CC}">
              <c16:uniqueId val="{00000001-F999-4EE1-BFF5-76C906E3612F}"/>
            </c:ext>
          </c:extLst>
        </c:ser>
        <c:dLbls>
          <c:showLegendKey val="0"/>
          <c:showVal val="0"/>
          <c:showCatName val="0"/>
          <c:showSerName val="0"/>
          <c:showPercent val="0"/>
          <c:showBubbleSize val="0"/>
        </c:dLbls>
        <c:marker val="1"/>
        <c:smooth val="0"/>
        <c:axId val="626232072"/>
        <c:axId val="626233512"/>
      </c:lineChart>
      <c:catAx>
        <c:axId val="62623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6233512"/>
        <c:crosses val="autoZero"/>
        <c:auto val="1"/>
        <c:lblAlgn val="ctr"/>
        <c:lblOffset val="100"/>
        <c:noMultiLvlLbl val="0"/>
      </c:catAx>
      <c:valAx>
        <c:axId val="626233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6232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sz="1680" dirty="0"/>
              <a:t>Trust</a:t>
            </a:r>
            <a:r>
              <a:rPr lang="en-GB" sz="1680" baseline="0" dirty="0"/>
              <a:t> disability declaration rates (%), 2025</a:t>
            </a:r>
            <a:endParaRPr lang="en-GB" sz="168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DF-4646-88AB-5BAD9A57DC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DF-4646-88AB-5BAD9A57D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DF-4646-88AB-5BAD9A57DC90}"/>
              </c:ext>
            </c:extLst>
          </c:dPt>
          <c:dLbls>
            <c:dLbl>
              <c:idx val="0"/>
              <c:layout>
                <c:manualLayout>
                  <c:x val="7.4117837551958332E-2"/>
                  <c:y val="-4.9903369909803305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DF-4646-88AB-5BAD9A57DC90}"/>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BDF-4646-88AB-5BAD9A57DC90}"/>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BDF-4646-88AB-5BAD9A57DC9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Disability!$K$21:$K$23</c:f>
              <c:strCache>
                <c:ptCount val="3"/>
                <c:pt idx="0">
                  <c:v>No</c:v>
                </c:pt>
                <c:pt idx="1">
                  <c:v>Yes</c:v>
                </c:pt>
                <c:pt idx="2">
                  <c:v>Unknown</c:v>
                </c:pt>
              </c:strCache>
            </c:strRef>
          </c:cat>
          <c:val>
            <c:numRef>
              <c:f>Disability!$M$21:$M$23</c:f>
              <c:numCache>
                <c:formatCode>0.00%</c:formatCode>
                <c:ptCount val="3"/>
                <c:pt idx="0">
                  <c:v>0.8282387190684134</c:v>
                </c:pt>
                <c:pt idx="1">
                  <c:v>9.3158660844250368E-2</c:v>
                </c:pt>
                <c:pt idx="2">
                  <c:v>7.8602620087336247E-2</c:v>
                </c:pt>
              </c:numCache>
            </c:numRef>
          </c:val>
          <c:extLst>
            <c:ext xmlns:c16="http://schemas.microsoft.com/office/drawing/2014/chart" uri="{C3380CC4-5D6E-409C-BE32-E72D297353CC}">
              <c16:uniqueId val="{00000006-1BDF-4646-88AB-5BAD9A57D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Pay quartiles by disability status, 2025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Disability!$A$11</c:f>
              <c:strCache>
                <c:ptCount val="1"/>
                <c:pt idx="0">
                  <c:v>Quartile 1</c:v>
                </c:pt>
              </c:strCache>
            </c:strRef>
          </c:tx>
          <c:spPr>
            <a:solidFill>
              <a:srgbClr val="00B0F0"/>
            </a:solidFill>
            <a:ln>
              <a:noFill/>
            </a:ln>
            <a:effectLst/>
          </c:spPr>
          <c:invertIfNegative val="0"/>
          <c:dLbls>
            <c:spPr>
              <a:solidFill>
                <a:srgbClr val="00B0F0"/>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Disability!$D$10:$E$10</c:f>
              <c:strCache>
                <c:ptCount val="2"/>
                <c:pt idx="0">
                  <c:v>No %</c:v>
                </c:pt>
                <c:pt idx="1">
                  <c:v>Yes %</c:v>
                </c:pt>
              </c:strCache>
            </c:strRef>
          </c:cat>
          <c:val>
            <c:numRef>
              <c:f>Disability!$D$11:$E$11</c:f>
              <c:numCache>
                <c:formatCode>0.00</c:formatCode>
                <c:ptCount val="2"/>
                <c:pt idx="0">
                  <c:v>90.28697571743929</c:v>
                </c:pt>
                <c:pt idx="1">
                  <c:v>9.7130242825607063</c:v>
                </c:pt>
              </c:numCache>
            </c:numRef>
          </c:val>
          <c:extLst>
            <c:ext xmlns:c16="http://schemas.microsoft.com/office/drawing/2014/chart" uri="{C3380CC4-5D6E-409C-BE32-E72D297353CC}">
              <c16:uniqueId val="{00000000-4BB0-454F-B381-3E27458C3228}"/>
            </c:ext>
          </c:extLst>
        </c:ser>
        <c:ser>
          <c:idx val="1"/>
          <c:order val="1"/>
          <c:tx>
            <c:strRef>
              <c:f>Disability!$A$12</c:f>
              <c:strCache>
                <c:ptCount val="1"/>
                <c:pt idx="0">
                  <c:v>Quartile 2</c:v>
                </c:pt>
              </c:strCache>
            </c:strRef>
          </c:tx>
          <c:spPr>
            <a:solidFill>
              <a:srgbClr val="FF33CC"/>
            </a:solidFill>
            <a:ln>
              <a:noFill/>
            </a:ln>
            <a:effectLst/>
          </c:spPr>
          <c:invertIfNegative val="0"/>
          <c:dLbls>
            <c:spPr>
              <a:solidFill>
                <a:srgbClr val="FF33CC"/>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Disability!$D$10:$E$10</c:f>
              <c:strCache>
                <c:ptCount val="2"/>
                <c:pt idx="0">
                  <c:v>No %</c:v>
                </c:pt>
                <c:pt idx="1">
                  <c:v>Yes %</c:v>
                </c:pt>
              </c:strCache>
            </c:strRef>
          </c:cat>
          <c:val>
            <c:numRef>
              <c:f>Disability!$D$12:$E$12</c:f>
              <c:numCache>
                <c:formatCode>0.00</c:formatCode>
                <c:ptCount val="2"/>
                <c:pt idx="0">
                  <c:v>90.023752969121134</c:v>
                </c:pt>
                <c:pt idx="1">
                  <c:v>9.9762470308788593</c:v>
                </c:pt>
              </c:numCache>
            </c:numRef>
          </c:val>
          <c:extLst>
            <c:ext xmlns:c16="http://schemas.microsoft.com/office/drawing/2014/chart" uri="{C3380CC4-5D6E-409C-BE32-E72D297353CC}">
              <c16:uniqueId val="{00000001-4BB0-454F-B381-3E27458C3228}"/>
            </c:ext>
          </c:extLst>
        </c:ser>
        <c:ser>
          <c:idx val="2"/>
          <c:order val="2"/>
          <c:tx>
            <c:strRef>
              <c:f>Disability!$A$13</c:f>
              <c:strCache>
                <c:ptCount val="1"/>
                <c:pt idx="0">
                  <c:v>Quartile 3</c:v>
                </c:pt>
              </c:strCache>
            </c:strRef>
          </c:tx>
          <c:spPr>
            <a:solidFill>
              <a:srgbClr val="92D050"/>
            </a:solidFill>
            <a:ln>
              <a:noFill/>
            </a:ln>
            <a:effectLst/>
          </c:spPr>
          <c:invertIfNegative val="0"/>
          <c:dLbls>
            <c:spPr>
              <a:solidFill>
                <a:srgbClr val="92D050"/>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Disability!$D$10:$E$10</c:f>
              <c:strCache>
                <c:ptCount val="2"/>
                <c:pt idx="0">
                  <c:v>No %</c:v>
                </c:pt>
                <c:pt idx="1">
                  <c:v>Yes %</c:v>
                </c:pt>
              </c:strCache>
            </c:strRef>
          </c:cat>
          <c:val>
            <c:numRef>
              <c:f>Disability!$D$13:$E$13</c:f>
              <c:numCache>
                <c:formatCode>0.00</c:formatCode>
                <c:ptCount val="2"/>
                <c:pt idx="0">
                  <c:v>89.293361884368309</c:v>
                </c:pt>
                <c:pt idx="1">
                  <c:v>10.706638115631693</c:v>
                </c:pt>
              </c:numCache>
            </c:numRef>
          </c:val>
          <c:extLst>
            <c:ext xmlns:c16="http://schemas.microsoft.com/office/drawing/2014/chart" uri="{C3380CC4-5D6E-409C-BE32-E72D297353CC}">
              <c16:uniqueId val="{00000002-4BB0-454F-B381-3E27458C3228}"/>
            </c:ext>
          </c:extLst>
        </c:ser>
        <c:ser>
          <c:idx val="3"/>
          <c:order val="3"/>
          <c:tx>
            <c:strRef>
              <c:f>Disability!$A$14</c:f>
              <c:strCache>
                <c:ptCount val="1"/>
                <c:pt idx="0">
                  <c:v>Quartile 4</c:v>
                </c:pt>
              </c:strCache>
            </c:strRef>
          </c:tx>
          <c:spPr>
            <a:solidFill>
              <a:schemeClr val="accent4"/>
            </a:solidFill>
            <a:ln>
              <a:noFill/>
            </a:ln>
            <a:effectLst/>
          </c:spPr>
          <c:invertIfNegative val="0"/>
          <c:dLbls>
            <c:spPr>
              <a:solidFill>
                <a:srgbClr val="8064A2"/>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Disability!$D$10:$E$10</c:f>
              <c:strCache>
                <c:ptCount val="2"/>
                <c:pt idx="0">
                  <c:v>No %</c:v>
                </c:pt>
                <c:pt idx="1">
                  <c:v>Yes %</c:v>
                </c:pt>
              </c:strCache>
            </c:strRef>
          </c:cat>
          <c:val>
            <c:numRef>
              <c:f>Disability!$D$14:$E$14</c:f>
              <c:numCache>
                <c:formatCode>0.00</c:formatCode>
                <c:ptCount val="2"/>
                <c:pt idx="0">
                  <c:v>94.529540481400446</c:v>
                </c:pt>
                <c:pt idx="1">
                  <c:v>5.4704595185995624</c:v>
                </c:pt>
              </c:numCache>
            </c:numRef>
          </c:val>
          <c:extLst>
            <c:ext xmlns:c16="http://schemas.microsoft.com/office/drawing/2014/chart" uri="{C3380CC4-5D6E-409C-BE32-E72D297353CC}">
              <c16:uniqueId val="{00000003-4BB0-454F-B381-3E27458C3228}"/>
            </c:ext>
          </c:extLst>
        </c:ser>
        <c:dLbls>
          <c:showLegendKey val="0"/>
          <c:showVal val="0"/>
          <c:showCatName val="0"/>
          <c:showSerName val="0"/>
          <c:showPercent val="0"/>
          <c:showBubbleSize val="0"/>
        </c:dLbls>
        <c:gapWidth val="150"/>
        <c:overlap val="100"/>
        <c:axId val="1058588224"/>
        <c:axId val="1058589664"/>
      </c:barChart>
      <c:catAx>
        <c:axId val="105858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8589664"/>
        <c:crosses val="autoZero"/>
        <c:auto val="1"/>
        <c:lblAlgn val="ctr"/>
        <c:lblOffset val="100"/>
        <c:noMultiLvlLbl val="0"/>
      </c:catAx>
      <c:valAx>
        <c:axId val="1058589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858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4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ysClr val="windowText" lastClr="000000">
                    <a:lumMod val="65000"/>
                    <a:lumOff val="35000"/>
                  </a:sysClr>
                </a:solidFill>
              </a:rPr>
              <a:t>NSCHT Mean and Median Pay Gap % </a:t>
            </a:r>
          </a:p>
          <a:p>
            <a:pPr>
              <a:defRPr b="1"/>
            </a:pPr>
            <a:r>
              <a:rPr lang="en-GB" sz="1400" b="1" i="0" u="none" strike="noStrike" kern="1200" spc="0" baseline="0" dirty="0">
                <a:solidFill>
                  <a:sysClr val="windowText" lastClr="000000">
                    <a:lumMod val="65000"/>
                    <a:lumOff val="35000"/>
                  </a:sysClr>
                </a:solidFill>
              </a:rPr>
              <a:t>(with and </a:t>
            </a:r>
            <a:r>
              <a:rPr lang="en-GB" sz="1400" b="1" i="0" u="none" strike="noStrike" kern="1200" spc="0" baseline="0" dirty="0">
                <a:solidFill>
                  <a:srgbClr val="FF0000"/>
                </a:solidFill>
              </a:rPr>
              <a:t>without medical staff</a:t>
            </a:r>
            <a:r>
              <a:rPr lang="en-GB" sz="1400" b="1" i="0" u="none" strike="noStrike" kern="1200" spc="0" baseline="0" dirty="0">
                <a:solidFill>
                  <a:sysClr val="windowText" lastClr="000000">
                    <a:lumMod val="65000"/>
                    <a:lumOff val="35000"/>
                  </a:sysClr>
                </a:solidFill>
              </a:rPr>
              <a:t>) 2025</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Ethnicity!$B$36</c:f>
              <c:strCache>
                <c:ptCount val="1"/>
                <c:pt idx="0">
                  <c:v>Ethnicity Pay Gap - all staff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Ethnicity!$C$35:$D$35</c:f>
              <c:strCache>
                <c:ptCount val="2"/>
                <c:pt idx="0">
                  <c:v>Mean Gap %</c:v>
                </c:pt>
                <c:pt idx="1">
                  <c:v>Median Gap %</c:v>
                </c:pt>
              </c:strCache>
            </c:strRef>
          </c:cat>
          <c:val>
            <c:numRef>
              <c:f>Ethnicity!$C$36:$D$36</c:f>
              <c:numCache>
                <c:formatCode>0.00</c:formatCode>
                <c:ptCount val="2"/>
                <c:pt idx="0">
                  <c:v>-13.063253756421</c:v>
                </c:pt>
                <c:pt idx="1">
                  <c:v>4.3046486993628301</c:v>
                </c:pt>
              </c:numCache>
            </c:numRef>
          </c:val>
          <c:extLst>
            <c:ext xmlns:c16="http://schemas.microsoft.com/office/drawing/2014/chart" uri="{C3380CC4-5D6E-409C-BE32-E72D297353CC}">
              <c16:uniqueId val="{00000000-04F3-428B-8155-9DFE42B50657}"/>
            </c:ext>
          </c:extLst>
        </c:ser>
        <c:ser>
          <c:idx val="1"/>
          <c:order val="1"/>
          <c:tx>
            <c:strRef>
              <c:f>Ethnicity!$B$37</c:f>
              <c:strCache>
                <c:ptCount val="1"/>
                <c:pt idx="0">
                  <c:v>Ethnicity Pay Gap - excluding medical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Ethnicity!$C$35:$D$35</c:f>
              <c:strCache>
                <c:ptCount val="2"/>
                <c:pt idx="0">
                  <c:v>Mean Gap %</c:v>
                </c:pt>
                <c:pt idx="1">
                  <c:v>Median Gap %</c:v>
                </c:pt>
              </c:strCache>
            </c:strRef>
          </c:cat>
          <c:val>
            <c:numRef>
              <c:f>Ethnicity!$C$37:$D$37</c:f>
              <c:numCache>
                <c:formatCode>0.00</c:formatCode>
                <c:ptCount val="2"/>
                <c:pt idx="0">
                  <c:v>8.0834182276794699</c:v>
                </c:pt>
                <c:pt idx="1">
                  <c:v>10.2062189869894</c:v>
                </c:pt>
              </c:numCache>
            </c:numRef>
          </c:val>
          <c:extLst>
            <c:ext xmlns:c16="http://schemas.microsoft.com/office/drawing/2014/chart" uri="{C3380CC4-5D6E-409C-BE32-E72D297353CC}">
              <c16:uniqueId val="{00000001-04F3-428B-8155-9DFE42B50657}"/>
            </c:ext>
          </c:extLst>
        </c:ser>
        <c:dLbls>
          <c:showLegendKey val="0"/>
          <c:showVal val="0"/>
          <c:showCatName val="0"/>
          <c:showSerName val="0"/>
          <c:showPercent val="0"/>
          <c:showBubbleSize val="0"/>
        </c:dLbls>
        <c:gapWidth val="219"/>
        <c:overlap val="-27"/>
        <c:axId val="755805368"/>
        <c:axId val="755802488"/>
      </c:barChart>
      <c:catAx>
        <c:axId val="75580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5802488"/>
        <c:crosses val="autoZero"/>
        <c:auto val="1"/>
        <c:lblAlgn val="ctr"/>
        <c:lblOffset val="100"/>
        <c:noMultiLvlLbl val="0"/>
      </c:catAx>
      <c:valAx>
        <c:axId val="755802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80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ysClr val="windowText" lastClr="000000">
                    <a:lumMod val="65000"/>
                    <a:lumOff val="35000"/>
                  </a:sysClr>
                </a:solidFill>
              </a:rPr>
              <a:t>NSCHT Mean and Median Pay Gap % </a:t>
            </a:r>
          </a:p>
          <a:p>
            <a:pPr>
              <a:defRPr b="1"/>
            </a:pPr>
            <a:r>
              <a:rPr lang="en-GB" sz="1400" b="1" i="0" u="none" strike="noStrike" kern="1200" spc="0" baseline="0" dirty="0">
                <a:solidFill>
                  <a:sysClr val="windowText" lastClr="000000">
                    <a:lumMod val="65000"/>
                    <a:lumOff val="35000"/>
                  </a:sysClr>
                </a:solidFill>
              </a:rPr>
              <a:t>(with and </a:t>
            </a:r>
            <a:r>
              <a:rPr lang="en-GB" sz="1400" b="1" i="0" u="none" strike="noStrike" kern="1200" spc="0" baseline="0" dirty="0">
                <a:solidFill>
                  <a:srgbClr val="FF0000"/>
                </a:solidFill>
              </a:rPr>
              <a:t>without medical staff</a:t>
            </a:r>
            <a:r>
              <a:rPr lang="en-GB" sz="1400" b="1" i="0" u="none" strike="noStrike" kern="1200" spc="0" baseline="0" dirty="0">
                <a:solidFill>
                  <a:sysClr val="windowText" lastClr="000000">
                    <a:lumMod val="65000"/>
                    <a:lumOff val="35000"/>
                  </a:sysClr>
                </a:solidFill>
              </a:rPr>
              <a:t>) 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Ethnicity!$N$36</c:f>
              <c:strCache>
                <c:ptCount val="1"/>
                <c:pt idx="0">
                  <c:v>Ethnicity Pay Gap - all staff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Ethnicity!$O$35:$P$35</c:f>
              <c:strCache>
                <c:ptCount val="2"/>
                <c:pt idx="0">
                  <c:v>Mean Gap %</c:v>
                </c:pt>
                <c:pt idx="1">
                  <c:v>Median Gap %</c:v>
                </c:pt>
              </c:strCache>
            </c:strRef>
          </c:cat>
          <c:val>
            <c:numRef>
              <c:f>Ethnicity!$O$36:$P$36</c:f>
              <c:numCache>
                <c:formatCode>0.00</c:formatCode>
                <c:ptCount val="2"/>
                <c:pt idx="0" formatCode="General">
                  <c:v>-15.65</c:v>
                </c:pt>
                <c:pt idx="1">
                  <c:v>0</c:v>
                </c:pt>
              </c:numCache>
            </c:numRef>
          </c:val>
          <c:extLst>
            <c:ext xmlns:c16="http://schemas.microsoft.com/office/drawing/2014/chart" uri="{C3380CC4-5D6E-409C-BE32-E72D297353CC}">
              <c16:uniqueId val="{00000000-922F-4848-BACF-2C351F774037}"/>
            </c:ext>
          </c:extLst>
        </c:ser>
        <c:ser>
          <c:idx val="1"/>
          <c:order val="1"/>
          <c:tx>
            <c:strRef>
              <c:f>Ethnicity!$N$37</c:f>
              <c:strCache>
                <c:ptCount val="1"/>
                <c:pt idx="0">
                  <c:v>Ethnicity Pay Gap - excluding medical staff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Ethnicity!$O$35:$P$35</c:f>
              <c:strCache>
                <c:ptCount val="2"/>
                <c:pt idx="0">
                  <c:v>Mean Gap %</c:v>
                </c:pt>
                <c:pt idx="1">
                  <c:v>Median Gap %</c:v>
                </c:pt>
              </c:strCache>
            </c:strRef>
          </c:cat>
          <c:val>
            <c:numRef>
              <c:f>Ethnicity!$O$37:$P$37</c:f>
              <c:numCache>
                <c:formatCode>General</c:formatCode>
                <c:ptCount val="2"/>
                <c:pt idx="0">
                  <c:v>6.03</c:v>
                </c:pt>
                <c:pt idx="1">
                  <c:v>1.85</c:v>
                </c:pt>
              </c:numCache>
            </c:numRef>
          </c:val>
          <c:extLst>
            <c:ext xmlns:c16="http://schemas.microsoft.com/office/drawing/2014/chart" uri="{C3380CC4-5D6E-409C-BE32-E72D297353CC}">
              <c16:uniqueId val="{00000001-922F-4848-BACF-2C351F774037}"/>
            </c:ext>
          </c:extLst>
        </c:ser>
        <c:dLbls>
          <c:showLegendKey val="0"/>
          <c:showVal val="0"/>
          <c:showCatName val="0"/>
          <c:showSerName val="0"/>
          <c:showPercent val="0"/>
          <c:showBubbleSize val="0"/>
        </c:dLbls>
        <c:gapWidth val="219"/>
        <c:overlap val="-27"/>
        <c:axId val="768153224"/>
        <c:axId val="768153584"/>
      </c:barChart>
      <c:catAx>
        <c:axId val="76815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8153584"/>
        <c:crosses val="autoZero"/>
        <c:auto val="1"/>
        <c:lblAlgn val="ctr"/>
        <c:lblOffset val="100"/>
        <c:noMultiLvlLbl val="0"/>
      </c:catAx>
      <c:valAx>
        <c:axId val="76815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153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ysClr val="windowText" lastClr="000000">
                    <a:lumMod val="65000"/>
                    <a:lumOff val="35000"/>
                  </a:sysClr>
                </a:solidFill>
              </a:rPr>
              <a:t>NSCHT Mean and Median Ethnicity Pay Gaps (%),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Ethnicity!$E$73</c:f>
              <c:strCache>
                <c:ptCount val="1"/>
                <c:pt idx="0">
                  <c:v>Avg. Hourly Rate</c:v>
                </c:pt>
              </c:strCache>
            </c:strRef>
          </c:tx>
          <c:spPr>
            <a:solidFill>
              <a:srgbClr val="92D050"/>
            </a:solidFill>
            <a:ln>
              <a:noFill/>
            </a:ln>
            <a:effectLst/>
          </c:spPr>
          <c:invertIfNegative val="0"/>
          <c:dLbls>
            <c:dLbl>
              <c:idx val="1"/>
              <c:layout>
                <c:manualLayout>
                  <c:x val="-3.3333333333333361E-2"/>
                  <c:y val="-2.314814814814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7A-4545-87B4-44DD209F11A1}"/>
                </c:ext>
              </c:extLst>
            </c:dLbl>
            <c:dLbl>
              <c:idx val="2"/>
              <c:layout>
                <c:manualLayout>
                  <c:x val="-1.3888888888888888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7A-4545-87B4-44DD209F11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Ethnicity!$D$74:$D$81</c:f>
              <c:strCache>
                <c:ptCount val="8"/>
                <c:pt idx="0">
                  <c:v>White Other</c:v>
                </c:pt>
                <c:pt idx="1">
                  <c:v> Asian</c:v>
                </c:pt>
                <c:pt idx="2">
                  <c:v>Black</c:v>
                </c:pt>
                <c:pt idx="3">
                  <c:v>Mixed</c:v>
                </c:pt>
                <c:pt idx="4">
                  <c:v>Other</c:v>
                </c:pt>
                <c:pt idx="5">
                  <c:v>Not Stated</c:v>
                </c:pt>
                <c:pt idx="6">
                  <c:v>NULL</c:v>
                </c:pt>
                <c:pt idx="7">
                  <c:v>White British</c:v>
                </c:pt>
              </c:strCache>
            </c:strRef>
          </c:cat>
          <c:val>
            <c:numRef>
              <c:f>Ethnicity!$E$74:$E$81</c:f>
              <c:numCache>
                <c:formatCode>#,##0.00</c:formatCode>
                <c:ptCount val="8"/>
                <c:pt idx="0">
                  <c:v>-13.5330615907999</c:v>
                </c:pt>
                <c:pt idx="1">
                  <c:v>8.5632387005210298</c:v>
                </c:pt>
                <c:pt idx="2">
                  <c:v>8.7489183340387395</c:v>
                </c:pt>
                <c:pt idx="3">
                  <c:v>2.0807646653865701</c:v>
                </c:pt>
                <c:pt idx="4">
                  <c:v>5.4404970513261599</c:v>
                </c:pt>
                <c:pt idx="5">
                  <c:v>0.49546173145771799</c:v>
                </c:pt>
                <c:pt idx="6">
                  <c:v>-6.1180119706943898</c:v>
                </c:pt>
                <c:pt idx="7">
                  <c:v>0</c:v>
                </c:pt>
              </c:numCache>
            </c:numRef>
          </c:val>
          <c:extLst>
            <c:ext xmlns:c16="http://schemas.microsoft.com/office/drawing/2014/chart" uri="{C3380CC4-5D6E-409C-BE32-E72D297353CC}">
              <c16:uniqueId val="{00000000-DB7A-4545-87B4-44DD209F11A1}"/>
            </c:ext>
          </c:extLst>
        </c:ser>
        <c:ser>
          <c:idx val="1"/>
          <c:order val="1"/>
          <c:tx>
            <c:strRef>
              <c:f>Ethnicity!$F$73</c:f>
              <c:strCache>
                <c:ptCount val="1"/>
                <c:pt idx="0">
                  <c:v>Median Hourly Rate</c:v>
                </c:pt>
              </c:strCache>
            </c:strRef>
          </c:tx>
          <c:spPr>
            <a:solidFill>
              <a:srgbClr val="FFC000"/>
            </a:solidFill>
            <a:ln>
              <a:noFill/>
            </a:ln>
            <a:effectLst/>
          </c:spPr>
          <c:invertIfNegative val="0"/>
          <c:dLbls>
            <c:dLbl>
              <c:idx val="0"/>
              <c:layout>
                <c:manualLayout>
                  <c:x val="3.0555555555555555E-2"/>
                  <c:y val="-2.777777777777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7A-4545-87B4-44DD209F11A1}"/>
                </c:ext>
              </c:extLst>
            </c:dLbl>
            <c:dLbl>
              <c:idx val="1"/>
              <c:layout>
                <c:manualLayout>
                  <c:x val="1.1111111111111112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7A-4545-87B4-44DD209F11A1}"/>
                </c:ext>
              </c:extLst>
            </c:dLbl>
            <c:dLbl>
              <c:idx val="7"/>
              <c:layout>
                <c:manualLayout>
                  <c:x val="-1.6666666666666666E-2"/>
                  <c:y val="-7.7201535520304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DF-465E-8E65-1B506C9F6C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Ethnicity!$D$74:$D$81</c:f>
              <c:strCache>
                <c:ptCount val="8"/>
                <c:pt idx="0">
                  <c:v>White Other</c:v>
                </c:pt>
                <c:pt idx="1">
                  <c:v> Asian</c:v>
                </c:pt>
                <c:pt idx="2">
                  <c:v>Black</c:v>
                </c:pt>
                <c:pt idx="3">
                  <c:v>Mixed</c:v>
                </c:pt>
                <c:pt idx="4">
                  <c:v>Other</c:v>
                </c:pt>
                <c:pt idx="5">
                  <c:v>Not Stated</c:v>
                </c:pt>
                <c:pt idx="6">
                  <c:v>NULL</c:v>
                </c:pt>
                <c:pt idx="7">
                  <c:v>White British</c:v>
                </c:pt>
              </c:strCache>
            </c:strRef>
          </c:cat>
          <c:val>
            <c:numRef>
              <c:f>Ethnicity!$F$74:$F$81</c:f>
              <c:numCache>
                <c:formatCode>#,##0.00</c:formatCode>
                <c:ptCount val="8"/>
                <c:pt idx="0">
                  <c:v>-3.45118027345237</c:v>
                </c:pt>
                <c:pt idx="1">
                  <c:v>7.7288985388319897</c:v>
                </c:pt>
                <c:pt idx="2">
                  <c:v>11.9520609972638</c:v>
                </c:pt>
                <c:pt idx="3">
                  <c:v>-5.59190957763236</c:v>
                </c:pt>
                <c:pt idx="4">
                  <c:v>-2.0531093950596802</c:v>
                </c:pt>
                <c:pt idx="5">
                  <c:v>-12.4738287447922</c:v>
                </c:pt>
                <c:pt idx="6">
                  <c:v>-10.267858578387999</c:v>
                </c:pt>
                <c:pt idx="7">
                  <c:v>0</c:v>
                </c:pt>
              </c:numCache>
            </c:numRef>
          </c:val>
          <c:extLst>
            <c:ext xmlns:c16="http://schemas.microsoft.com/office/drawing/2014/chart" uri="{C3380CC4-5D6E-409C-BE32-E72D297353CC}">
              <c16:uniqueId val="{00000001-DB7A-4545-87B4-44DD209F11A1}"/>
            </c:ext>
          </c:extLst>
        </c:ser>
        <c:dLbls>
          <c:showLegendKey val="0"/>
          <c:showVal val="0"/>
          <c:showCatName val="0"/>
          <c:showSerName val="0"/>
          <c:showPercent val="0"/>
          <c:showBubbleSize val="0"/>
        </c:dLbls>
        <c:gapWidth val="219"/>
        <c:overlap val="-27"/>
        <c:axId val="856764592"/>
        <c:axId val="856766392"/>
      </c:barChart>
      <c:catAx>
        <c:axId val="85676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56766392"/>
        <c:crosses val="autoZero"/>
        <c:auto val="1"/>
        <c:lblAlgn val="ctr"/>
        <c:lblOffset val="100"/>
        <c:noMultiLvlLbl val="0"/>
      </c:catAx>
      <c:valAx>
        <c:axId val="856766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76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ysClr val="windowText" lastClr="000000">
                    <a:lumMod val="65000"/>
                    <a:lumOff val="35000"/>
                  </a:sysClr>
                </a:solidFill>
              </a:rPr>
              <a:t>NSCHT Mean and Median Ethnicity Pay Gaps (%), 2025 </a:t>
            </a:r>
            <a:r>
              <a:rPr lang="en-GB" sz="1400" b="1" i="0" u="none" strike="noStrike" kern="1200" spc="0" baseline="0" dirty="0">
                <a:solidFill>
                  <a:srgbClr val="FF0000"/>
                </a:solidFill>
              </a:rPr>
              <a:t>– without </a:t>
            </a:r>
            <a:r>
              <a:rPr lang="en-GB" sz="1400" b="1" i="0" u="none" strike="noStrike" kern="1200" spc="0" baseline="0">
                <a:solidFill>
                  <a:srgbClr val="FF0000"/>
                </a:solidFill>
              </a:rPr>
              <a:t>medical staff</a:t>
            </a:r>
            <a:endParaRPr lang="en-GB" sz="1400" b="1" i="0" u="none" strike="noStrike" kern="1200" spc="0" baseline="0" dirty="0">
              <a:solidFill>
                <a:srgbClr val="FF0000"/>
              </a:solidFill>
            </a:endParaRPr>
          </a:p>
        </c:rich>
      </c:tx>
      <c:overlay val="0"/>
      <c:spPr>
        <a:noFill/>
        <a:ln>
          <a:noFill/>
        </a:ln>
        <a:effectLst/>
      </c:spPr>
    </c:title>
    <c:autoTitleDeleted val="0"/>
    <c:plotArea>
      <c:layout/>
      <c:barChart>
        <c:barDir val="col"/>
        <c:grouping val="clustered"/>
        <c:varyColors val="0"/>
        <c:ser>
          <c:idx val="2"/>
          <c:order val="0"/>
          <c:tx>
            <c:strRef>
              <c:f>Ethnicity!$I$73</c:f>
              <c:strCache>
                <c:ptCount val="1"/>
                <c:pt idx="0">
                  <c:v>Avg. Hourly Rate</c:v>
                </c:pt>
              </c:strCache>
            </c:strRef>
          </c:tx>
          <c:spPr>
            <a:solidFill>
              <a:srgbClr val="92D050"/>
            </a:solidFill>
          </c:spPr>
          <c:invertIfNegative val="0"/>
          <c:dLbls>
            <c:dLbl>
              <c:idx val="2"/>
              <c:layout>
                <c:manualLayout>
                  <c:x val="-1.1111111111111112E-2"/>
                  <c:y val="-1.5440307104061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DF-4990-8B81-21EC84DDD5DA}"/>
                </c:ext>
              </c:extLst>
            </c:dLbl>
            <c:dLbl>
              <c:idx val="6"/>
              <c:layout>
                <c:manualLayout>
                  <c:x val="2.2222222222222223E-2"/>
                  <c:y val="-8.8781765848350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DF-4990-8B81-21EC84DDD5D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Ethnicity!$H$74:$H$81</c:f>
              <c:strCache>
                <c:ptCount val="8"/>
                <c:pt idx="0">
                  <c:v>White Other</c:v>
                </c:pt>
                <c:pt idx="1">
                  <c:v>Asian</c:v>
                </c:pt>
                <c:pt idx="2">
                  <c:v>Black</c:v>
                </c:pt>
                <c:pt idx="3">
                  <c:v>Mixed</c:v>
                </c:pt>
                <c:pt idx="4">
                  <c:v>Other</c:v>
                </c:pt>
                <c:pt idx="5">
                  <c:v>Not Stated</c:v>
                </c:pt>
                <c:pt idx="6">
                  <c:v>NULL</c:v>
                </c:pt>
                <c:pt idx="7">
                  <c:v>White British</c:v>
                </c:pt>
              </c:strCache>
            </c:strRef>
          </c:cat>
          <c:val>
            <c:numRef>
              <c:f>Ethnicity!$I$74:$I$81</c:f>
              <c:numCache>
                <c:formatCode>#,##0.00</c:formatCode>
                <c:ptCount val="8"/>
                <c:pt idx="0">
                  <c:v>-27.713596521697401</c:v>
                </c:pt>
                <c:pt idx="1">
                  <c:v>-34.943900050910898</c:v>
                </c:pt>
                <c:pt idx="2">
                  <c:v>0.43929177188373603</c:v>
                </c:pt>
                <c:pt idx="3">
                  <c:v>-4.6446306035212599</c:v>
                </c:pt>
                <c:pt idx="4">
                  <c:v>-49.286848897903901</c:v>
                </c:pt>
                <c:pt idx="5">
                  <c:v>2.3636471263837402</c:v>
                </c:pt>
                <c:pt idx="6">
                  <c:v>-19.404096348734701</c:v>
                </c:pt>
                <c:pt idx="7">
                  <c:v>0</c:v>
                </c:pt>
              </c:numCache>
            </c:numRef>
          </c:val>
          <c:extLst>
            <c:ext xmlns:c16="http://schemas.microsoft.com/office/drawing/2014/chart" uri="{C3380CC4-5D6E-409C-BE32-E72D297353CC}">
              <c16:uniqueId val="{00000000-8E14-4E4D-BD7A-C67F86314673}"/>
            </c:ext>
          </c:extLst>
        </c:ser>
        <c:ser>
          <c:idx val="3"/>
          <c:order val="1"/>
          <c:tx>
            <c:strRef>
              <c:f>Ethnicity!$J$73</c:f>
              <c:strCache>
                <c:ptCount val="1"/>
                <c:pt idx="0">
                  <c:v>Median Hourly Rate</c:v>
                </c:pt>
              </c:strCache>
            </c:strRef>
          </c:tx>
          <c:spPr>
            <a:solidFill>
              <a:srgbClr val="FFC000"/>
            </a:solidFill>
          </c:spPr>
          <c:invertIfNegative val="0"/>
          <c:dLbls>
            <c:dLbl>
              <c:idx val="0"/>
              <c:layout>
                <c:manualLayout>
                  <c:x val="2.7777777777777776E-2"/>
                  <c:y val="-1.5440307104060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DF-4990-8B81-21EC84DDD5DA}"/>
                </c:ext>
              </c:extLst>
            </c:dLbl>
            <c:dLbl>
              <c:idx val="1"/>
              <c:layout>
                <c:manualLayout>
                  <c:x val="3.0555555555555506E-2"/>
                  <c:y val="-8.1061308353266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DF-4990-8B81-21EC84DDD5DA}"/>
                </c:ext>
              </c:extLst>
            </c:dLbl>
            <c:dLbl>
              <c:idx val="3"/>
              <c:layout>
                <c:manualLayout>
                  <c:x val="-1.0185067526415994E-16"/>
                  <c:y val="-0.13124261038451834"/>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430664916885395E-2"/>
                      <c:h val="7.0272849678884169E-2"/>
                    </c:manualLayout>
                  </c15:layout>
                </c:ext>
                <c:ext xmlns:c16="http://schemas.microsoft.com/office/drawing/2014/chart" uri="{C3380CC4-5D6E-409C-BE32-E72D297353CC}">
                  <c16:uniqueId val="{00000001-D5DF-4990-8B81-21EC84DDD5DA}"/>
                </c:ext>
              </c:extLst>
            </c:dLbl>
            <c:dLbl>
              <c:idx val="4"/>
              <c:layout>
                <c:manualLayout>
                  <c:x val="3.6111111111111011E-2"/>
                  <c:y val="-4.6320921312182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DF-4990-8B81-21EC84DDD5DA}"/>
                </c:ext>
              </c:extLst>
            </c:dLbl>
            <c:dLbl>
              <c:idx val="6"/>
              <c:layout>
                <c:manualLayout>
                  <c:x val="4.4444444444444543E-2"/>
                  <c:y val="-6.5621305192259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DF-4990-8B81-21EC84DDD5DA}"/>
                </c:ext>
              </c:extLst>
            </c:dLbl>
            <c:dLbl>
              <c:idx val="7"/>
              <c:layout>
                <c:manualLayout>
                  <c:x val="-0.05"/>
                  <c:y val="-8.4921689072335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DF-4990-8B81-21EC84DDD5D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Ethnicity!$H$74:$H$81</c:f>
              <c:strCache>
                <c:ptCount val="8"/>
                <c:pt idx="0">
                  <c:v>White Other</c:v>
                </c:pt>
                <c:pt idx="1">
                  <c:v>Asian</c:v>
                </c:pt>
                <c:pt idx="2">
                  <c:v>Black</c:v>
                </c:pt>
                <c:pt idx="3">
                  <c:v>Mixed</c:v>
                </c:pt>
                <c:pt idx="4">
                  <c:v>Other</c:v>
                </c:pt>
                <c:pt idx="5">
                  <c:v>Not Stated</c:v>
                </c:pt>
                <c:pt idx="6">
                  <c:v>NULL</c:v>
                </c:pt>
                <c:pt idx="7">
                  <c:v>White British</c:v>
                </c:pt>
              </c:strCache>
            </c:strRef>
          </c:cat>
          <c:val>
            <c:numRef>
              <c:f>Ethnicity!$J$74:$J$81</c:f>
              <c:numCache>
                <c:formatCode>#,##0.00</c:formatCode>
                <c:ptCount val="8"/>
                <c:pt idx="0">
                  <c:v>-13.575971178344099</c:v>
                </c:pt>
                <c:pt idx="1">
                  <c:v>-3.4821219457687701E-2</c:v>
                </c:pt>
                <c:pt idx="2">
                  <c:v>10.0369797195644</c:v>
                </c:pt>
                <c:pt idx="3">
                  <c:v>-5.5359151534629403</c:v>
                </c:pt>
                <c:pt idx="4">
                  <c:v>-12.603086056068401</c:v>
                </c:pt>
                <c:pt idx="5">
                  <c:v>-12.4141849018133</c:v>
                </c:pt>
                <c:pt idx="6">
                  <c:v>-10.2093845412181</c:v>
                </c:pt>
                <c:pt idx="7">
                  <c:v>0</c:v>
                </c:pt>
              </c:numCache>
            </c:numRef>
          </c:val>
          <c:extLst>
            <c:ext xmlns:c16="http://schemas.microsoft.com/office/drawing/2014/chart" uri="{C3380CC4-5D6E-409C-BE32-E72D297353CC}">
              <c16:uniqueId val="{00000001-8E14-4E4D-BD7A-C67F86314673}"/>
            </c:ext>
          </c:extLst>
        </c:ser>
        <c:dLbls>
          <c:showLegendKey val="0"/>
          <c:showVal val="0"/>
          <c:showCatName val="0"/>
          <c:showSerName val="0"/>
          <c:showPercent val="0"/>
          <c:showBubbleSize val="0"/>
        </c:dLbls>
        <c:gapWidth val="219"/>
        <c:overlap val="-27"/>
        <c:axId val="856764592"/>
        <c:axId val="856766392"/>
      </c:barChart>
      <c:catAx>
        <c:axId val="85676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56766392"/>
        <c:crosses val="autoZero"/>
        <c:auto val="1"/>
        <c:lblAlgn val="ctr"/>
        <c:lblOffset val="100"/>
        <c:noMultiLvlLbl val="0"/>
      </c:catAx>
      <c:valAx>
        <c:axId val="856766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76459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a:solidFill>
        <a:srgbClr val="000000"/>
      </a:solidFill>
    </a:ln>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ysClr val="windowText" lastClr="000000">
                    <a:lumMod val="65000"/>
                    <a:lumOff val="35000"/>
                  </a:sysClr>
                </a:solidFill>
              </a:rPr>
              <a:t>Pay Quartiles by ethnic group, 2025</a:t>
            </a:r>
          </a:p>
          <a:p>
            <a:pPr>
              <a:defRPr b="1"/>
            </a:pPr>
            <a:r>
              <a:rPr lang="en-GB" sz="1400" b="1" i="0" u="none" strike="noStrike" kern="1200" spc="0" baseline="0" dirty="0">
                <a:solidFill>
                  <a:srgbClr val="FF0000"/>
                </a:solidFill>
              </a:rPr>
              <a:t>-Medical staff excluded</a:t>
            </a:r>
            <a:endParaRPr lang="en-GB" sz="1400" b="1" i="0" u="none" strike="noStrike" kern="1200" spc="0" baseline="0" dirty="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Ethnicity!$N$68</c:f>
              <c:strCache>
                <c:ptCount val="1"/>
                <c:pt idx="0">
                  <c:v>Quartile 1</c:v>
                </c:pt>
              </c:strCache>
            </c:strRef>
          </c:tx>
          <c:spPr>
            <a:solidFill>
              <a:srgbClr val="00A2FF"/>
            </a:solidFill>
            <a:ln>
              <a:noFill/>
            </a:ln>
            <a:effectLst/>
          </c:spPr>
          <c:invertIfNegative val="0"/>
          <c:dLbls>
            <c:spPr>
              <a:solidFill>
                <a:srgbClr val="00A2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Ethnicity!$O$67:$V$67</c:f>
              <c:strCache>
                <c:ptCount val="8"/>
                <c:pt idx="0">
                  <c:v>Asian</c:v>
                </c:pt>
                <c:pt idx="1">
                  <c:v>Black</c:v>
                </c:pt>
                <c:pt idx="2">
                  <c:v>Mixed</c:v>
                </c:pt>
                <c:pt idx="3">
                  <c:v>NULL</c:v>
                </c:pt>
                <c:pt idx="4">
                  <c:v>Not Stated</c:v>
                </c:pt>
                <c:pt idx="5">
                  <c:v>Other</c:v>
                </c:pt>
                <c:pt idx="6">
                  <c:v>White British</c:v>
                </c:pt>
                <c:pt idx="7">
                  <c:v>White Other</c:v>
                </c:pt>
              </c:strCache>
            </c:strRef>
          </c:cat>
          <c:val>
            <c:numRef>
              <c:f>Ethnicity!$O$68:$V$68</c:f>
              <c:numCache>
                <c:formatCode>0.00%</c:formatCode>
                <c:ptCount val="8"/>
                <c:pt idx="0">
                  <c:v>0.19439999999999999</c:v>
                </c:pt>
                <c:pt idx="1">
                  <c:v>0.22370000000000001</c:v>
                </c:pt>
                <c:pt idx="2">
                  <c:v>0.2258</c:v>
                </c:pt>
                <c:pt idx="3">
                  <c:v>0.16669999999999999</c:v>
                </c:pt>
                <c:pt idx="5">
                  <c:v>0.25</c:v>
                </c:pt>
                <c:pt idx="6">
                  <c:v>0.25750000000000001</c:v>
                </c:pt>
                <c:pt idx="7">
                  <c:v>0.21429999999999999</c:v>
                </c:pt>
              </c:numCache>
            </c:numRef>
          </c:val>
          <c:extLst>
            <c:ext xmlns:c16="http://schemas.microsoft.com/office/drawing/2014/chart" uri="{C3380CC4-5D6E-409C-BE32-E72D297353CC}">
              <c16:uniqueId val="{00000000-6D7A-46E2-BF08-04DBEE578704}"/>
            </c:ext>
          </c:extLst>
        </c:ser>
        <c:ser>
          <c:idx val="1"/>
          <c:order val="1"/>
          <c:tx>
            <c:strRef>
              <c:f>Ethnicity!$N$69</c:f>
              <c:strCache>
                <c:ptCount val="1"/>
                <c:pt idx="0">
                  <c:v>Quartile 2</c:v>
                </c:pt>
              </c:strCache>
            </c:strRef>
          </c:tx>
          <c:spPr>
            <a:solidFill>
              <a:srgbClr val="FF33CC"/>
            </a:solidFill>
            <a:ln>
              <a:noFill/>
            </a:ln>
            <a:effectLst/>
          </c:spPr>
          <c:invertIfNegative val="0"/>
          <c:dLbls>
            <c:spPr>
              <a:solidFill>
                <a:srgbClr val="FF33CC"/>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Ethnicity!$O$67:$V$67</c:f>
              <c:strCache>
                <c:ptCount val="8"/>
                <c:pt idx="0">
                  <c:v>Asian</c:v>
                </c:pt>
                <c:pt idx="1">
                  <c:v>Black</c:v>
                </c:pt>
                <c:pt idx="2">
                  <c:v>Mixed</c:v>
                </c:pt>
                <c:pt idx="3">
                  <c:v>NULL</c:v>
                </c:pt>
                <c:pt idx="4">
                  <c:v>Not Stated</c:v>
                </c:pt>
                <c:pt idx="5">
                  <c:v>Other</c:v>
                </c:pt>
                <c:pt idx="6">
                  <c:v>White British</c:v>
                </c:pt>
                <c:pt idx="7">
                  <c:v>White Other</c:v>
                </c:pt>
              </c:strCache>
            </c:strRef>
          </c:cat>
          <c:val>
            <c:numRef>
              <c:f>Ethnicity!$O$69:$V$69</c:f>
              <c:numCache>
                <c:formatCode>0.00%</c:formatCode>
                <c:ptCount val="8"/>
                <c:pt idx="0">
                  <c:v>0.41670000000000001</c:v>
                </c:pt>
                <c:pt idx="1">
                  <c:v>0.46850000000000003</c:v>
                </c:pt>
                <c:pt idx="2">
                  <c:v>0.19350000000000001</c:v>
                </c:pt>
                <c:pt idx="4">
                  <c:v>0.3</c:v>
                </c:pt>
                <c:pt idx="5">
                  <c:v>0.125</c:v>
                </c:pt>
                <c:pt idx="6">
                  <c:v>0.2102</c:v>
                </c:pt>
                <c:pt idx="7">
                  <c:v>0.1429</c:v>
                </c:pt>
              </c:numCache>
            </c:numRef>
          </c:val>
          <c:extLst>
            <c:ext xmlns:c16="http://schemas.microsoft.com/office/drawing/2014/chart" uri="{C3380CC4-5D6E-409C-BE32-E72D297353CC}">
              <c16:uniqueId val="{00000001-6D7A-46E2-BF08-04DBEE578704}"/>
            </c:ext>
          </c:extLst>
        </c:ser>
        <c:ser>
          <c:idx val="2"/>
          <c:order val="2"/>
          <c:tx>
            <c:strRef>
              <c:f>Ethnicity!$N$70</c:f>
              <c:strCache>
                <c:ptCount val="1"/>
                <c:pt idx="0">
                  <c:v>Quartile 3</c:v>
                </c:pt>
              </c:strCache>
            </c:strRef>
          </c:tx>
          <c:spPr>
            <a:solidFill>
              <a:srgbClr val="92D050"/>
            </a:solidFill>
            <a:ln>
              <a:noFill/>
            </a:ln>
            <a:effectLst/>
          </c:spPr>
          <c:invertIfNegative val="0"/>
          <c:dLbls>
            <c:spPr>
              <a:solidFill>
                <a:srgbClr val="92D050"/>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Ethnicity!$O$67:$V$67</c:f>
              <c:strCache>
                <c:ptCount val="8"/>
                <c:pt idx="0">
                  <c:v>Asian</c:v>
                </c:pt>
                <c:pt idx="1">
                  <c:v>Black</c:v>
                </c:pt>
                <c:pt idx="2">
                  <c:v>Mixed</c:v>
                </c:pt>
                <c:pt idx="3">
                  <c:v>NULL</c:v>
                </c:pt>
                <c:pt idx="4">
                  <c:v>Not Stated</c:v>
                </c:pt>
                <c:pt idx="5">
                  <c:v>Other</c:v>
                </c:pt>
                <c:pt idx="6">
                  <c:v>White British</c:v>
                </c:pt>
                <c:pt idx="7">
                  <c:v>White Other</c:v>
                </c:pt>
              </c:strCache>
            </c:strRef>
          </c:cat>
          <c:val>
            <c:numRef>
              <c:f>Ethnicity!$O$70:$V$70</c:f>
              <c:numCache>
                <c:formatCode>0.00%</c:formatCode>
                <c:ptCount val="8"/>
                <c:pt idx="0">
                  <c:v>0.25</c:v>
                </c:pt>
                <c:pt idx="1">
                  <c:v>0.20979999999999999</c:v>
                </c:pt>
                <c:pt idx="2">
                  <c:v>0.3226</c:v>
                </c:pt>
                <c:pt idx="3">
                  <c:v>0.5</c:v>
                </c:pt>
                <c:pt idx="4">
                  <c:v>0.5</c:v>
                </c:pt>
                <c:pt idx="5">
                  <c:v>0.5</c:v>
                </c:pt>
                <c:pt idx="6">
                  <c:v>0.2545</c:v>
                </c:pt>
                <c:pt idx="7">
                  <c:v>0.3095</c:v>
                </c:pt>
              </c:numCache>
            </c:numRef>
          </c:val>
          <c:extLst>
            <c:ext xmlns:c16="http://schemas.microsoft.com/office/drawing/2014/chart" uri="{C3380CC4-5D6E-409C-BE32-E72D297353CC}">
              <c16:uniqueId val="{00000002-6D7A-46E2-BF08-04DBEE578704}"/>
            </c:ext>
          </c:extLst>
        </c:ser>
        <c:ser>
          <c:idx val="3"/>
          <c:order val="3"/>
          <c:tx>
            <c:strRef>
              <c:f>Ethnicity!$N$71</c:f>
              <c:strCache>
                <c:ptCount val="1"/>
                <c:pt idx="0">
                  <c:v>Quartile 4</c:v>
                </c:pt>
              </c:strCache>
            </c:strRef>
          </c:tx>
          <c:spPr>
            <a:solidFill>
              <a:schemeClr val="accent4"/>
            </a:solidFill>
            <a:ln>
              <a:noFill/>
            </a:ln>
            <a:effectLst/>
          </c:spPr>
          <c:invertIfNegative val="0"/>
          <c:dLbls>
            <c:spPr>
              <a:solidFill>
                <a:srgbClr val="8064A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Ethnicity!$O$67:$V$67</c:f>
              <c:strCache>
                <c:ptCount val="8"/>
                <c:pt idx="0">
                  <c:v>Asian</c:v>
                </c:pt>
                <c:pt idx="1">
                  <c:v>Black</c:v>
                </c:pt>
                <c:pt idx="2">
                  <c:v>Mixed</c:v>
                </c:pt>
                <c:pt idx="3">
                  <c:v>NULL</c:v>
                </c:pt>
                <c:pt idx="4">
                  <c:v>Not Stated</c:v>
                </c:pt>
                <c:pt idx="5">
                  <c:v>Other</c:v>
                </c:pt>
                <c:pt idx="6">
                  <c:v>White British</c:v>
                </c:pt>
                <c:pt idx="7">
                  <c:v>White Other</c:v>
                </c:pt>
              </c:strCache>
            </c:strRef>
          </c:cat>
          <c:val>
            <c:numRef>
              <c:f>Ethnicity!$O$71:$V$71</c:f>
              <c:numCache>
                <c:formatCode>0.00%</c:formatCode>
                <c:ptCount val="8"/>
                <c:pt idx="0">
                  <c:v>0.1389</c:v>
                </c:pt>
                <c:pt idx="1">
                  <c:v>9.7900000000000001E-2</c:v>
                </c:pt>
                <c:pt idx="2">
                  <c:v>0.2581</c:v>
                </c:pt>
                <c:pt idx="3">
                  <c:v>0.33329999999999999</c:v>
                </c:pt>
                <c:pt idx="4">
                  <c:v>0.2</c:v>
                </c:pt>
                <c:pt idx="5">
                  <c:v>0.125</c:v>
                </c:pt>
                <c:pt idx="6">
                  <c:v>0.27779999999999999</c:v>
                </c:pt>
                <c:pt idx="7">
                  <c:v>0.33329999999999999</c:v>
                </c:pt>
              </c:numCache>
            </c:numRef>
          </c:val>
          <c:extLst>
            <c:ext xmlns:c16="http://schemas.microsoft.com/office/drawing/2014/chart" uri="{C3380CC4-5D6E-409C-BE32-E72D297353CC}">
              <c16:uniqueId val="{00000003-6D7A-46E2-BF08-04DBEE578704}"/>
            </c:ext>
          </c:extLst>
        </c:ser>
        <c:dLbls>
          <c:showLegendKey val="0"/>
          <c:showVal val="0"/>
          <c:showCatName val="0"/>
          <c:showSerName val="0"/>
          <c:showPercent val="0"/>
          <c:showBubbleSize val="0"/>
        </c:dLbls>
        <c:gapWidth val="150"/>
        <c:overlap val="100"/>
        <c:axId val="1084246688"/>
        <c:axId val="1084247048"/>
      </c:barChart>
      <c:catAx>
        <c:axId val="108424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247048"/>
        <c:crosses val="autoZero"/>
        <c:auto val="1"/>
        <c:lblAlgn val="ctr"/>
        <c:lblOffset val="100"/>
        <c:noMultiLvlLbl val="0"/>
      </c:catAx>
      <c:valAx>
        <c:axId val="10842470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24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dirty="0"/>
              <a:t>Pay Quartiles by ethnic group, 2025</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Ethnicity!$O$45</c:f>
              <c:strCache>
                <c:ptCount val="1"/>
                <c:pt idx="0">
                  <c:v>Quartile 1</c:v>
                </c:pt>
              </c:strCache>
            </c:strRef>
          </c:tx>
          <c:spPr>
            <a:solidFill>
              <a:srgbClr val="00B0F0"/>
            </a:solidFill>
            <a:ln>
              <a:noFill/>
            </a:ln>
            <a:effectLst/>
          </c:spPr>
          <c:invertIfNegative val="0"/>
          <c:dLbls>
            <c:spPr>
              <a:solidFill>
                <a:srgbClr val="00B0F0"/>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Ethnicity!$O$46:$O$53</c:f>
              <c:numCache>
                <c:formatCode>0.00%</c:formatCode>
                <c:ptCount val="8"/>
                <c:pt idx="0">
                  <c:v>0.15690000000000001</c:v>
                </c:pt>
                <c:pt idx="1">
                  <c:v>0.2051</c:v>
                </c:pt>
                <c:pt idx="2">
                  <c:v>0.2059</c:v>
                </c:pt>
                <c:pt idx="3">
                  <c:v>0.25</c:v>
                </c:pt>
                <c:pt idx="5">
                  <c:v>0.16669999999999999</c:v>
                </c:pt>
                <c:pt idx="6">
                  <c:v>0.26350000000000001</c:v>
                </c:pt>
                <c:pt idx="7">
                  <c:v>0.18</c:v>
                </c:pt>
              </c:numCache>
            </c:numRef>
          </c:val>
          <c:extLst>
            <c:ext xmlns:c16="http://schemas.microsoft.com/office/drawing/2014/chart" uri="{C3380CC4-5D6E-409C-BE32-E72D297353CC}">
              <c16:uniqueId val="{00000000-73A3-42F4-98F9-CE61D30F5C62}"/>
            </c:ext>
          </c:extLst>
        </c:ser>
        <c:ser>
          <c:idx val="1"/>
          <c:order val="1"/>
          <c:tx>
            <c:strRef>
              <c:f>Ethnicity!$P$45</c:f>
              <c:strCache>
                <c:ptCount val="1"/>
                <c:pt idx="0">
                  <c:v>Quartile 2</c:v>
                </c:pt>
              </c:strCache>
            </c:strRef>
          </c:tx>
          <c:spPr>
            <a:solidFill>
              <a:srgbClr val="FF33CC"/>
            </a:solidFill>
            <a:ln>
              <a:noFill/>
            </a:ln>
            <a:effectLst/>
          </c:spPr>
          <c:invertIfNegative val="0"/>
          <c:dLbls>
            <c:spPr>
              <a:solidFill>
                <a:srgbClr val="FF33CC"/>
              </a:solid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Ethnicity!$P$46:$P$53</c:f>
              <c:numCache>
                <c:formatCode>0.00%</c:formatCode>
                <c:ptCount val="8"/>
                <c:pt idx="0">
                  <c:v>0.3039</c:v>
                </c:pt>
                <c:pt idx="1">
                  <c:v>0.46789999999999998</c:v>
                </c:pt>
                <c:pt idx="2">
                  <c:v>0.17649999999999999</c:v>
                </c:pt>
                <c:pt idx="4">
                  <c:v>0.4</c:v>
                </c:pt>
                <c:pt idx="5">
                  <c:v>0.16669999999999999</c:v>
                </c:pt>
                <c:pt idx="6">
                  <c:v>0.23269999999999999</c:v>
                </c:pt>
                <c:pt idx="7">
                  <c:v>0.18</c:v>
                </c:pt>
              </c:numCache>
            </c:numRef>
          </c:val>
          <c:extLst>
            <c:ext xmlns:c16="http://schemas.microsoft.com/office/drawing/2014/chart" uri="{C3380CC4-5D6E-409C-BE32-E72D297353CC}">
              <c16:uniqueId val="{00000001-73A3-42F4-98F9-CE61D30F5C62}"/>
            </c:ext>
          </c:extLst>
        </c:ser>
        <c:ser>
          <c:idx val="2"/>
          <c:order val="2"/>
          <c:tx>
            <c:strRef>
              <c:f>Ethnicity!$Q$45</c:f>
              <c:strCache>
                <c:ptCount val="1"/>
                <c:pt idx="0">
                  <c:v>Quartile 3</c:v>
                </c:pt>
              </c:strCache>
            </c:strRef>
          </c:tx>
          <c:spPr>
            <a:solidFill>
              <a:srgbClr val="92D050"/>
            </a:solidFill>
            <a:ln>
              <a:noFill/>
            </a:ln>
            <a:effectLst/>
          </c:spPr>
          <c:invertIfNegative val="0"/>
          <c:dLbls>
            <c:spPr>
              <a:solidFill>
                <a:srgbClr val="92D050"/>
              </a:solid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Ethnicity!$Q$46:$Q$53</c:f>
              <c:numCache>
                <c:formatCode>0.00%</c:formatCode>
                <c:ptCount val="8"/>
                <c:pt idx="0">
                  <c:v>0.17649999999999999</c:v>
                </c:pt>
                <c:pt idx="1">
                  <c:v>0.18590000000000001</c:v>
                </c:pt>
                <c:pt idx="2">
                  <c:v>0.35289999999999999</c:v>
                </c:pt>
                <c:pt idx="3">
                  <c:v>0.375</c:v>
                </c:pt>
                <c:pt idx="4">
                  <c:v>0.6</c:v>
                </c:pt>
                <c:pt idx="5">
                  <c:v>0.25</c:v>
                </c:pt>
                <c:pt idx="6">
                  <c:v>0.25459999999999999</c:v>
                </c:pt>
                <c:pt idx="7">
                  <c:v>0.24</c:v>
                </c:pt>
              </c:numCache>
            </c:numRef>
          </c:val>
          <c:extLst>
            <c:ext xmlns:c16="http://schemas.microsoft.com/office/drawing/2014/chart" uri="{C3380CC4-5D6E-409C-BE32-E72D297353CC}">
              <c16:uniqueId val="{00000002-73A3-42F4-98F9-CE61D30F5C62}"/>
            </c:ext>
          </c:extLst>
        </c:ser>
        <c:ser>
          <c:idx val="3"/>
          <c:order val="3"/>
          <c:tx>
            <c:strRef>
              <c:f>Ethnicity!$R$45</c:f>
              <c:strCache>
                <c:ptCount val="1"/>
                <c:pt idx="0">
                  <c:v>Quartile 4</c:v>
                </c:pt>
              </c:strCache>
            </c:strRef>
          </c:tx>
          <c:spPr>
            <a:solidFill>
              <a:schemeClr val="accent4"/>
            </a:solidFill>
            <a:ln>
              <a:noFill/>
            </a:ln>
            <a:effectLst/>
          </c:spPr>
          <c:invertIfNegative val="0"/>
          <c:dPt>
            <c:idx val="0"/>
            <c:invertIfNegative val="0"/>
            <c:bubble3D val="0"/>
            <c:spPr>
              <a:solidFill>
                <a:srgbClr val="8064A2"/>
              </a:solidFill>
              <a:ln>
                <a:noFill/>
              </a:ln>
              <a:effectLst/>
            </c:spPr>
            <c:extLst>
              <c:ext xmlns:c16="http://schemas.microsoft.com/office/drawing/2014/chart" uri="{C3380CC4-5D6E-409C-BE32-E72D297353CC}">
                <c16:uniqueId val="{00000004-73A3-42F4-98F9-CE61D30F5C62}"/>
              </c:ext>
            </c:extLst>
          </c:dPt>
          <c:dLbls>
            <c:spPr>
              <a:solidFill>
                <a:srgbClr val="8064A2"/>
              </a:solid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Ethnicity!$R$46:$R$53</c:f>
              <c:numCache>
                <c:formatCode>0.00%</c:formatCode>
                <c:ptCount val="8"/>
                <c:pt idx="0">
                  <c:v>0.36270000000000002</c:v>
                </c:pt>
                <c:pt idx="1">
                  <c:v>0.14099999999999999</c:v>
                </c:pt>
                <c:pt idx="2">
                  <c:v>0.26469999999999999</c:v>
                </c:pt>
                <c:pt idx="3">
                  <c:v>0.375</c:v>
                </c:pt>
                <c:pt idx="5">
                  <c:v>0.41670000000000001</c:v>
                </c:pt>
                <c:pt idx="6">
                  <c:v>0.24929999999999999</c:v>
                </c:pt>
                <c:pt idx="7">
                  <c:v>0.4</c:v>
                </c:pt>
              </c:numCache>
            </c:numRef>
          </c:val>
          <c:extLst>
            <c:ext xmlns:c16="http://schemas.microsoft.com/office/drawing/2014/chart" uri="{C3380CC4-5D6E-409C-BE32-E72D297353CC}">
              <c16:uniqueId val="{00000005-73A3-42F4-98F9-CE61D30F5C62}"/>
            </c:ext>
          </c:extLst>
        </c:ser>
        <c:dLbls>
          <c:showLegendKey val="0"/>
          <c:showVal val="0"/>
          <c:showCatName val="0"/>
          <c:showSerName val="0"/>
          <c:showPercent val="0"/>
          <c:showBubbleSize val="0"/>
        </c:dLbls>
        <c:gapWidth val="150"/>
        <c:overlap val="100"/>
        <c:axId val="868477152"/>
        <c:axId val="868477512"/>
      </c:barChart>
      <c:catAx>
        <c:axId val="86847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477512"/>
        <c:crosses val="autoZero"/>
        <c:auto val="1"/>
        <c:lblAlgn val="ctr"/>
        <c:lblOffset val="100"/>
        <c:noMultiLvlLbl val="0"/>
      </c:catAx>
      <c:valAx>
        <c:axId val="868477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47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Trust gender declarations (31.03.2025)</a:t>
            </a:r>
            <a:endParaRPr lang="en-GB"/>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0.1257160040335919"/>
          <c:y val="0.11829860342572689"/>
          <c:w val="0.87071320152228304"/>
          <c:h val="0.73739070146269881"/>
        </c:manualLayout>
      </c:layout>
      <c:lineChart>
        <c:grouping val="standard"/>
        <c:varyColors val="0"/>
        <c:ser>
          <c:idx val="0"/>
          <c:order val="0"/>
          <c:tx>
            <c:strRef>
              <c:f>Gender!$E$69</c:f>
              <c:strCache>
                <c:ptCount val="1"/>
                <c:pt idx="0">
                  <c:v>Women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51A1-42EE-A152-29B288D93BF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Gender!$D$70:$D$78</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Gender!$E$70:$E$78</c:f>
              <c:numCache>
                <c:formatCode>0.00%</c:formatCode>
                <c:ptCount val="9"/>
                <c:pt idx="0">
                  <c:v>0.77200000000000002</c:v>
                </c:pt>
                <c:pt idx="1">
                  <c:v>0.77400000000000002</c:v>
                </c:pt>
                <c:pt idx="2">
                  <c:v>0.78600000000000003</c:v>
                </c:pt>
                <c:pt idx="3">
                  <c:v>0.79</c:v>
                </c:pt>
                <c:pt idx="4">
                  <c:v>0.79300000000000004</c:v>
                </c:pt>
                <c:pt idx="5">
                  <c:v>0.78600000000000003</c:v>
                </c:pt>
                <c:pt idx="6">
                  <c:v>0.79</c:v>
                </c:pt>
                <c:pt idx="7">
                  <c:v>0.77</c:v>
                </c:pt>
                <c:pt idx="8">
                  <c:v>0.78110000000000002</c:v>
                </c:pt>
              </c:numCache>
            </c:numRef>
          </c:val>
          <c:smooth val="0"/>
          <c:extLst>
            <c:ext xmlns:c16="http://schemas.microsoft.com/office/drawing/2014/chart" uri="{C3380CC4-5D6E-409C-BE32-E72D297353CC}">
              <c16:uniqueId val="{00000000-51A1-42EE-A152-29B288D93BF1}"/>
            </c:ext>
          </c:extLst>
        </c:ser>
        <c:ser>
          <c:idx val="1"/>
          <c:order val="1"/>
          <c:tx>
            <c:strRef>
              <c:f>Gender!$F$69</c:f>
              <c:strCache>
                <c:ptCount val="1"/>
                <c:pt idx="0">
                  <c:v>Men</c:v>
                </c:pt>
              </c:strCache>
            </c:strRef>
          </c:tx>
          <c:spPr>
            <a:ln w="28575" cap="rnd">
              <a:solidFill>
                <a:srgbClr val="CC0099"/>
              </a:solidFill>
              <a:round/>
            </a:ln>
            <a:effectLst/>
          </c:spPr>
          <c:marker>
            <c:symbol val="circle"/>
            <c:size val="5"/>
            <c:spPr>
              <a:solidFill>
                <a:srgbClr val="B11FA0"/>
              </a:solidFill>
              <a:ln w="9525">
                <a:solidFill>
                  <a:srgbClr val="CC0099"/>
                </a:solidFill>
              </a:ln>
              <a:effectLst/>
            </c:spPr>
          </c:marker>
          <c:dLbls>
            <c:dLbl>
              <c:idx val="8"/>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51A1-42EE-A152-29B288D93BF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Gender!$D$70:$D$78</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Gender!$F$70:$F$78</c:f>
              <c:numCache>
                <c:formatCode>0.00%</c:formatCode>
                <c:ptCount val="9"/>
                <c:pt idx="0">
                  <c:v>0.22800000000000001</c:v>
                </c:pt>
                <c:pt idx="1">
                  <c:v>0.22600000000000001</c:v>
                </c:pt>
                <c:pt idx="2">
                  <c:v>0.214</c:v>
                </c:pt>
                <c:pt idx="3">
                  <c:v>0.21</c:v>
                </c:pt>
                <c:pt idx="4">
                  <c:v>0.20699999999999999</c:v>
                </c:pt>
                <c:pt idx="5">
                  <c:v>0.214</c:v>
                </c:pt>
                <c:pt idx="6">
                  <c:v>0.21</c:v>
                </c:pt>
                <c:pt idx="7">
                  <c:v>0.23</c:v>
                </c:pt>
                <c:pt idx="8">
                  <c:v>0.21879999999999999</c:v>
                </c:pt>
              </c:numCache>
            </c:numRef>
          </c:val>
          <c:smooth val="0"/>
          <c:extLst>
            <c:ext xmlns:c16="http://schemas.microsoft.com/office/drawing/2014/chart" uri="{C3380CC4-5D6E-409C-BE32-E72D297353CC}">
              <c16:uniqueId val="{00000001-51A1-42EE-A152-29B288D93BF1}"/>
            </c:ext>
          </c:extLst>
        </c:ser>
        <c:dLbls>
          <c:showLegendKey val="0"/>
          <c:showVal val="0"/>
          <c:showCatName val="0"/>
          <c:showSerName val="0"/>
          <c:showPercent val="0"/>
          <c:showBubbleSize val="0"/>
        </c:dLbls>
        <c:marker val="1"/>
        <c:smooth val="0"/>
        <c:axId val="1108348976"/>
        <c:axId val="1108349696"/>
      </c:lineChart>
      <c:catAx>
        <c:axId val="110834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8349696"/>
        <c:crosses val="autoZero"/>
        <c:auto val="1"/>
        <c:lblAlgn val="ctr"/>
        <c:lblOffset val="100"/>
        <c:noMultiLvlLbl val="0"/>
      </c:catAx>
      <c:valAx>
        <c:axId val="1108349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834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Gender!$A$49</c:f>
              <c:strCache>
                <c:ptCount val="1"/>
                <c:pt idx="0">
                  <c:v>Q1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Gender!$B$47:$H$48</c:f>
              <c:multiLvlStrCache>
                <c:ptCount val="7"/>
                <c:lvl>
                  <c:pt idx="1">
                    <c:v>Female %</c:v>
                  </c:pt>
                  <c:pt idx="2">
                    <c:v>Male %</c:v>
                  </c:pt>
                  <c:pt idx="3">
                    <c:v>Female %</c:v>
                  </c:pt>
                  <c:pt idx="4">
                    <c:v>Male %</c:v>
                  </c:pt>
                  <c:pt idx="5">
                    <c:v>Female %</c:v>
                  </c:pt>
                  <c:pt idx="6">
                    <c:v>Male %</c:v>
                  </c:pt>
                </c:lvl>
                <c:lvl>
                  <c:pt idx="1">
                    <c:v>2025</c:v>
                  </c:pt>
                  <c:pt idx="3">
                    <c:v>2024</c:v>
                  </c:pt>
                  <c:pt idx="5">
                    <c:v>2017</c:v>
                  </c:pt>
                </c:lvl>
              </c:multiLvlStrCache>
            </c:multiLvlStrRef>
          </c:cat>
          <c:val>
            <c:numRef>
              <c:f>Gender!$B$49:$H$49</c:f>
              <c:numCache>
                <c:formatCode>0.00</c:formatCode>
                <c:ptCount val="7"/>
                <c:pt idx="1">
                  <c:v>82.65</c:v>
                </c:pt>
                <c:pt idx="2">
                  <c:v>17.350000000000001</c:v>
                </c:pt>
                <c:pt idx="3">
                  <c:v>82</c:v>
                </c:pt>
                <c:pt idx="4">
                  <c:v>18.2</c:v>
                </c:pt>
                <c:pt idx="5">
                  <c:v>81</c:v>
                </c:pt>
                <c:pt idx="6">
                  <c:v>19</c:v>
                </c:pt>
              </c:numCache>
            </c:numRef>
          </c:val>
          <c:extLst>
            <c:ext xmlns:c16="http://schemas.microsoft.com/office/drawing/2014/chart" uri="{C3380CC4-5D6E-409C-BE32-E72D297353CC}">
              <c16:uniqueId val="{00000000-CBE1-4FCC-B0D3-D65593A88BE3}"/>
            </c:ext>
          </c:extLst>
        </c:ser>
        <c:ser>
          <c:idx val="1"/>
          <c:order val="1"/>
          <c:tx>
            <c:strRef>
              <c:f>Gender!$A$50</c:f>
              <c:strCache>
                <c:ptCount val="1"/>
                <c:pt idx="0">
                  <c:v>Q2</c:v>
                </c:pt>
              </c:strCache>
            </c:strRef>
          </c:tx>
          <c:spPr>
            <a:solidFill>
              <a:srgbClr val="FF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Gender!$B$47:$H$48</c:f>
              <c:multiLvlStrCache>
                <c:ptCount val="7"/>
                <c:lvl>
                  <c:pt idx="1">
                    <c:v>Female %</c:v>
                  </c:pt>
                  <c:pt idx="2">
                    <c:v>Male %</c:v>
                  </c:pt>
                  <c:pt idx="3">
                    <c:v>Female %</c:v>
                  </c:pt>
                  <c:pt idx="4">
                    <c:v>Male %</c:v>
                  </c:pt>
                  <c:pt idx="5">
                    <c:v>Female %</c:v>
                  </c:pt>
                  <c:pt idx="6">
                    <c:v>Male %</c:v>
                  </c:pt>
                </c:lvl>
                <c:lvl>
                  <c:pt idx="1">
                    <c:v>2025</c:v>
                  </c:pt>
                  <c:pt idx="3">
                    <c:v>2024</c:v>
                  </c:pt>
                  <c:pt idx="5">
                    <c:v>2017</c:v>
                  </c:pt>
                </c:lvl>
              </c:multiLvlStrCache>
            </c:multiLvlStrRef>
          </c:cat>
          <c:val>
            <c:numRef>
              <c:f>Gender!$B$50:$H$50</c:f>
              <c:numCache>
                <c:formatCode>0.00</c:formatCode>
                <c:ptCount val="7"/>
                <c:pt idx="1">
                  <c:v>72.78</c:v>
                </c:pt>
                <c:pt idx="2">
                  <c:v>27.22</c:v>
                </c:pt>
                <c:pt idx="3">
                  <c:v>76.3</c:v>
                </c:pt>
                <c:pt idx="4">
                  <c:v>23.7</c:v>
                </c:pt>
                <c:pt idx="5">
                  <c:v>78.099999999999994</c:v>
                </c:pt>
                <c:pt idx="6">
                  <c:v>21.900000000000006</c:v>
                </c:pt>
              </c:numCache>
            </c:numRef>
          </c:val>
          <c:extLst>
            <c:ext xmlns:c16="http://schemas.microsoft.com/office/drawing/2014/chart" uri="{C3380CC4-5D6E-409C-BE32-E72D297353CC}">
              <c16:uniqueId val="{00000001-CBE1-4FCC-B0D3-D65593A88BE3}"/>
            </c:ext>
          </c:extLst>
        </c:ser>
        <c:ser>
          <c:idx val="2"/>
          <c:order val="2"/>
          <c:tx>
            <c:strRef>
              <c:f>Gender!$A$51</c:f>
              <c:strCache>
                <c:ptCount val="1"/>
                <c:pt idx="0">
                  <c:v>Q3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Gender!$B$47:$H$48</c:f>
              <c:multiLvlStrCache>
                <c:ptCount val="7"/>
                <c:lvl>
                  <c:pt idx="1">
                    <c:v>Female %</c:v>
                  </c:pt>
                  <c:pt idx="2">
                    <c:v>Male %</c:v>
                  </c:pt>
                  <c:pt idx="3">
                    <c:v>Female %</c:v>
                  </c:pt>
                  <c:pt idx="4">
                    <c:v>Male %</c:v>
                  </c:pt>
                  <c:pt idx="5">
                    <c:v>Female %</c:v>
                  </c:pt>
                  <c:pt idx="6">
                    <c:v>Male %</c:v>
                  </c:pt>
                </c:lvl>
                <c:lvl>
                  <c:pt idx="1">
                    <c:v>2025</c:v>
                  </c:pt>
                  <c:pt idx="3">
                    <c:v>2024</c:v>
                  </c:pt>
                  <c:pt idx="5">
                    <c:v>2017</c:v>
                  </c:pt>
                </c:lvl>
              </c:multiLvlStrCache>
            </c:multiLvlStrRef>
          </c:cat>
          <c:val>
            <c:numRef>
              <c:f>Gender!$B$51:$H$51</c:f>
              <c:numCache>
                <c:formatCode>0.00</c:formatCode>
                <c:ptCount val="7"/>
                <c:pt idx="1">
                  <c:v>83.04</c:v>
                </c:pt>
                <c:pt idx="2">
                  <c:v>16.96</c:v>
                </c:pt>
                <c:pt idx="3">
                  <c:v>79</c:v>
                </c:pt>
                <c:pt idx="4">
                  <c:v>21</c:v>
                </c:pt>
                <c:pt idx="5">
                  <c:v>77.7</c:v>
                </c:pt>
                <c:pt idx="6">
                  <c:v>22.299999999999997</c:v>
                </c:pt>
              </c:numCache>
            </c:numRef>
          </c:val>
          <c:extLst>
            <c:ext xmlns:c16="http://schemas.microsoft.com/office/drawing/2014/chart" uri="{C3380CC4-5D6E-409C-BE32-E72D297353CC}">
              <c16:uniqueId val="{00000002-CBE1-4FCC-B0D3-D65593A88BE3}"/>
            </c:ext>
          </c:extLst>
        </c:ser>
        <c:ser>
          <c:idx val="3"/>
          <c:order val="3"/>
          <c:tx>
            <c:strRef>
              <c:f>Gender!$A$52</c:f>
              <c:strCache>
                <c:ptCount val="1"/>
                <c:pt idx="0">
                  <c:v>Q4</c:v>
                </c:pt>
              </c:strCache>
            </c:strRef>
          </c:tx>
          <c:spPr>
            <a:solidFill>
              <a:srgbClr val="6E6699"/>
            </a:solidFill>
            <a:ln>
              <a:solidFill>
                <a:srgbClr val="D6D5D5">
                  <a:lumMod val="90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Gender!$B$47:$H$48</c:f>
              <c:multiLvlStrCache>
                <c:ptCount val="7"/>
                <c:lvl>
                  <c:pt idx="1">
                    <c:v>Female %</c:v>
                  </c:pt>
                  <c:pt idx="2">
                    <c:v>Male %</c:v>
                  </c:pt>
                  <c:pt idx="3">
                    <c:v>Female %</c:v>
                  </c:pt>
                  <c:pt idx="4">
                    <c:v>Male %</c:v>
                  </c:pt>
                  <c:pt idx="5">
                    <c:v>Female %</c:v>
                  </c:pt>
                  <c:pt idx="6">
                    <c:v>Male %</c:v>
                  </c:pt>
                </c:lvl>
                <c:lvl>
                  <c:pt idx="1">
                    <c:v>2025</c:v>
                  </c:pt>
                  <c:pt idx="3">
                    <c:v>2024</c:v>
                  </c:pt>
                  <c:pt idx="5">
                    <c:v>2017</c:v>
                  </c:pt>
                </c:lvl>
              </c:multiLvlStrCache>
            </c:multiLvlStrRef>
          </c:cat>
          <c:val>
            <c:numRef>
              <c:f>Gender!$B$52:$H$52</c:f>
              <c:numCache>
                <c:formatCode>0.00</c:formatCode>
                <c:ptCount val="7"/>
                <c:pt idx="1">
                  <c:v>74.08</c:v>
                </c:pt>
                <c:pt idx="2">
                  <c:v>25.92</c:v>
                </c:pt>
                <c:pt idx="3">
                  <c:v>72.8</c:v>
                </c:pt>
                <c:pt idx="4">
                  <c:v>27.2</c:v>
                </c:pt>
                <c:pt idx="5">
                  <c:v>71.3</c:v>
                </c:pt>
                <c:pt idx="6">
                  <c:v>28.700000000000003</c:v>
                </c:pt>
              </c:numCache>
            </c:numRef>
          </c:val>
          <c:extLst>
            <c:ext xmlns:c16="http://schemas.microsoft.com/office/drawing/2014/chart" uri="{C3380CC4-5D6E-409C-BE32-E72D297353CC}">
              <c16:uniqueId val="{00000003-CBE1-4FCC-B0D3-D65593A88BE3}"/>
            </c:ext>
          </c:extLst>
        </c:ser>
        <c:dLbls>
          <c:showLegendKey val="0"/>
          <c:showVal val="1"/>
          <c:showCatName val="0"/>
          <c:showSerName val="0"/>
          <c:showPercent val="0"/>
          <c:showBubbleSize val="0"/>
        </c:dLbls>
        <c:gapWidth val="95"/>
        <c:overlap val="100"/>
        <c:axId val="1302809576"/>
        <c:axId val="1302800216"/>
      </c:barChart>
      <c:catAx>
        <c:axId val="1302809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2800216"/>
        <c:crosses val="autoZero"/>
        <c:auto val="1"/>
        <c:lblAlgn val="ctr"/>
        <c:lblOffset val="100"/>
        <c:noMultiLvlLbl val="0"/>
      </c:catAx>
      <c:valAx>
        <c:axId val="1302800216"/>
        <c:scaling>
          <c:orientation val="minMax"/>
        </c:scaling>
        <c:delete val="1"/>
        <c:axPos val="b"/>
        <c:numFmt formatCode="0%" sourceLinked="1"/>
        <c:majorTickMark val="none"/>
        <c:minorTickMark val="none"/>
        <c:tickLblPos val="nextTo"/>
        <c:crossAx val="1302809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t>Bonus pay recepients by gender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GB"/>
        </a:p>
      </c:txPr>
    </c:title>
    <c:autoTitleDeleted val="0"/>
    <c:plotArea>
      <c:layout/>
      <c:barChart>
        <c:barDir val="col"/>
        <c:grouping val="clustered"/>
        <c:varyColors val="0"/>
        <c:ser>
          <c:idx val="0"/>
          <c:order val="0"/>
          <c:tx>
            <c:strRef>
              <c:f>Gender!$B$98</c:f>
              <c:strCache>
                <c:ptCount val="1"/>
                <c:pt idx="0">
                  <c:v>2024</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C8-4ACB-A6C5-3027D21FB29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8-4ACB-A6C5-3027D21FB29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Gender!$C$97:$D$97</c:f>
              <c:strCache>
                <c:ptCount val="2"/>
                <c:pt idx="0">
                  <c:v>Women</c:v>
                </c:pt>
                <c:pt idx="1">
                  <c:v>Men</c:v>
                </c:pt>
              </c:strCache>
            </c:strRef>
          </c:cat>
          <c:val>
            <c:numRef>
              <c:f>Gender!$C$98:$D$98</c:f>
              <c:numCache>
                <c:formatCode>General</c:formatCode>
                <c:ptCount val="2"/>
                <c:pt idx="0">
                  <c:v>7</c:v>
                </c:pt>
                <c:pt idx="1">
                  <c:v>14</c:v>
                </c:pt>
              </c:numCache>
            </c:numRef>
          </c:val>
          <c:extLst>
            <c:ext xmlns:c16="http://schemas.microsoft.com/office/drawing/2014/chart" uri="{C3380CC4-5D6E-409C-BE32-E72D297353CC}">
              <c16:uniqueId val="{00000002-95C8-4ACB-A6C5-3027D21FB29E}"/>
            </c:ext>
          </c:extLst>
        </c:ser>
        <c:ser>
          <c:idx val="1"/>
          <c:order val="1"/>
          <c:tx>
            <c:strRef>
              <c:f>Gender!$B$99</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Gender!$C$97:$D$97</c:f>
              <c:strCache>
                <c:ptCount val="2"/>
                <c:pt idx="0">
                  <c:v>Women</c:v>
                </c:pt>
                <c:pt idx="1">
                  <c:v>Men</c:v>
                </c:pt>
              </c:strCache>
            </c:strRef>
          </c:cat>
          <c:val>
            <c:numRef>
              <c:f>Gender!$C$99:$D$99</c:f>
              <c:numCache>
                <c:formatCode>General</c:formatCode>
                <c:ptCount val="2"/>
                <c:pt idx="0">
                  <c:v>2</c:v>
                </c:pt>
                <c:pt idx="1">
                  <c:v>7</c:v>
                </c:pt>
              </c:numCache>
            </c:numRef>
          </c:val>
          <c:extLst>
            <c:ext xmlns:c16="http://schemas.microsoft.com/office/drawing/2014/chart" uri="{C3380CC4-5D6E-409C-BE32-E72D297353CC}">
              <c16:uniqueId val="{00000003-95C8-4ACB-A6C5-3027D21FB29E}"/>
            </c:ext>
          </c:extLst>
        </c:ser>
        <c:dLbls>
          <c:showLegendKey val="0"/>
          <c:showVal val="0"/>
          <c:showCatName val="0"/>
          <c:showSerName val="0"/>
          <c:showPercent val="0"/>
          <c:showBubbleSize val="0"/>
        </c:dLbls>
        <c:gapWidth val="219"/>
        <c:overlap val="-27"/>
        <c:axId val="848918160"/>
        <c:axId val="848920320"/>
      </c:barChart>
      <c:catAx>
        <c:axId val="84891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8920320"/>
        <c:crosses val="autoZero"/>
        <c:auto val="1"/>
        <c:lblAlgn val="ctr"/>
        <c:lblOffset val="100"/>
        <c:noMultiLvlLbl val="0"/>
      </c:catAx>
      <c:valAx>
        <c:axId val="84892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891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rgbClr val="002060"/>
      </a:solid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r>
              <a:rPr lang="en-GB" sz="1600" b="1" i="0" u="none" strike="noStrike" kern="1200" spc="0" baseline="0" dirty="0">
                <a:solidFill>
                  <a:srgbClr val="000000">
                    <a:lumMod val="65000"/>
                    <a:lumOff val="35000"/>
                  </a:srgbClr>
                </a:solidFill>
              </a:rPr>
              <a:t>Mean and Median Hourly Pay (£'s) by Ethnicity, 2025</a:t>
            </a:r>
            <a:endParaRPr lang="en-GB" sz="160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ysClr val="windowText" lastClr="000000">
                  <a:lumMod val="65000"/>
                  <a:lumOff val="35000"/>
                </a:sysClr>
              </a:solidFill>
              <a:latin typeface="+mn-lt"/>
              <a:ea typeface="+mn-ea"/>
              <a:cs typeface="+mn-cs"/>
            </a:defRPr>
          </a:pPr>
          <a:endParaRPr lang="en-GB"/>
        </a:p>
      </c:txPr>
    </c:title>
    <c:autoTitleDeleted val="0"/>
    <c:plotArea>
      <c:layout/>
      <c:barChart>
        <c:barDir val="col"/>
        <c:grouping val="clustered"/>
        <c:varyColors val="0"/>
        <c:ser>
          <c:idx val="0"/>
          <c:order val="0"/>
          <c:tx>
            <c:strRef>
              <c:f>Ethnicity!$C$2</c:f>
              <c:strCache>
                <c:ptCount val="1"/>
                <c:pt idx="0">
                  <c:v>Mean Hourly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Ethnicity!$B$3:$B$5</c:f>
              <c:strCache>
                <c:ptCount val="3"/>
                <c:pt idx="0">
                  <c:v>Global Majority</c:v>
                </c:pt>
                <c:pt idx="1">
                  <c:v>Not Known</c:v>
                </c:pt>
                <c:pt idx="2">
                  <c:v>White</c:v>
                </c:pt>
              </c:strCache>
            </c:strRef>
          </c:cat>
          <c:val>
            <c:numRef>
              <c:f>Ethnicity!$C$3:$C$5</c:f>
              <c:numCache>
                <c:formatCode>#,##0.00</c:formatCode>
                <c:ptCount val="3"/>
                <c:pt idx="0">
                  <c:v>23.4407010049718</c:v>
                </c:pt>
                <c:pt idx="1">
                  <c:v>22.072225278725501</c:v>
                </c:pt>
                <c:pt idx="2">
                  <c:v>20.732377873602999</c:v>
                </c:pt>
              </c:numCache>
            </c:numRef>
          </c:val>
          <c:extLst>
            <c:ext xmlns:c16="http://schemas.microsoft.com/office/drawing/2014/chart" uri="{C3380CC4-5D6E-409C-BE32-E72D297353CC}">
              <c16:uniqueId val="{00000000-DA59-4AA7-99B6-DE695924BAD3}"/>
            </c:ext>
          </c:extLst>
        </c:ser>
        <c:ser>
          <c:idx val="1"/>
          <c:order val="1"/>
          <c:tx>
            <c:strRef>
              <c:f>Ethnicity!$D$2</c:f>
              <c:strCache>
                <c:ptCount val="1"/>
                <c:pt idx="0">
                  <c:v>Median Hourly Rate</c:v>
                </c:pt>
              </c:strCache>
            </c:strRef>
          </c:tx>
          <c:spPr>
            <a:solidFill>
              <a:schemeClr val="accent2"/>
            </a:solidFill>
            <a:ln>
              <a:noFill/>
            </a:ln>
            <a:effectLst/>
          </c:spPr>
          <c:invertIfNegative val="0"/>
          <c:dLbls>
            <c:dLbl>
              <c:idx val="1"/>
              <c:layout>
                <c:manualLayout>
                  <c:x val="2.500000000000005E-2"/>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59-4AA7-99B6-DE695924BAD3}"/>
                </c:ext>
              </c:extLst>
            </c:dLbl>
            <c:dLbl>
              <c:idx val="2"/>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59-4AA7-99B6-DE695924BA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Ethnicity!$B$3:$B$5</c:f>
              <c:strCache>
                <c:ptCount val="3"/>
                <c:pt idx="0">
                  <c:v>Global Majority</c:v>
                </c:pt>
                <c:pt idx="1">
                  <c:v>Not Known</c:v>
                </c:pt>
                <c:pt idx="2">
                  <c:v>White</c:v>
                </c:pt>
              </c:strCache>
            </c:strRef>
          </c:cat>
          <c:val>
            <c:numRef>
              <c:f>Ethnicity!$D$3:$D$5</c:f>
              <c:numCache>
                <c:formatCode>#,##0.00</c:formatCode>
                <c:ptCount val="3"/>
                <c:pt idx="0">
                  <c:v>18.272849682229701</c:v>
                </c:pt>
                <c:pt idx="1">
                  <c:v>21.465279921570499</c:v>
                </c:pt>
                <c:pt idx="2">
                  <c:v>19.094814360233201</c:v>
                </c:pt>
              </c:numCache>
            </c:numRef>
          </c:val>
          <c:extLst>
            <c:ext xmlns:c16="http://schemas.microsoft.com/office/drawing/2014/chart" uri="{C3380CC4-5D6E-409C-BE32-E72D297353CC}">
              <c16:uniqueId val="{00000003-DA59-4AA7-99B6-DE695924BAD3}"/>
            </c:ext>
          </c:extLst>
        </c:ser>
        <c:dLbls>
          <c:showLegendKey val="0"/>
          <c:showVal val="0"/>
          <c:showCatName val="0"/>
          <c:showSerName val="0"/>
          <c:showPercent val="0"/>
          <c:showBubbleSize val="0"/>
        </c:dLbls>
        <c:gapWidth val="219"/>
        <c:overlap val="-27"/>
        <c:axId val="965479064"/>
        <c:axId val="965485904"/>
      </c:barChart>
      <c:catAx>
        <c:axId val="96547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5485904"/>
        <c:crosses val="autoZero"/>
        <c:auto val="1"/>
        <c:lblAlgn val="ctr"/>
        <c:lblOffset val="100"/>
        <c:noMultiLvlLbl val="0"/>
      </c:catAx>
      <c:valAx>
        <c:axId val="965485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5479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b="1" dirty="0"/>
              <a:t>Mean and Median by Ethnic Groupings (£), 2025</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Ethnicity!$B$9</c:f>
              <c:strCache>
                <c:ptCount val="1"/>
                <c:pt idx="0">
                  <c:v>Mean Hourly Rate</c:v>
                </c:pt>
              </c:strCache>
            </c:strRef>
          </c:tx>
          <c:spPr>
            <a:solidFill>
              <a:schemeClr val="accent1"/>
            </a:solidFill>
            <a:ln>
              <a:noFill/>
            </a:ln>
            <a:effectLst/>
          </c:spPr>
          <c:invertIfNegative val="0"/>
          <c:dLbls>
            <c:dLbl>
              <c:idx val="1"/>
              <c:layout>
                <c:manualLayout>
                  <c:x val="-2.5462668816039986E-17"/>
                  <c:y val="-2.314814814814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94-4F85-AC90-E4C7D72CAF0B}"/>
                </c:ext>
              </c:extLst>
            </c:dLbl>
            <c:dLbl>
              <c:idx val="2"/>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94-4F85-AC90-E4C7D72CAF0B}"/>
                </c:ext>
              </c:extLst>
            </c:dLbl>
            <c:dLbl>
              <c:idx val="3"/>
              <c:layout>
                <c:manualLayout>
                  <c:x val="5.0925337632079971E-17"/>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94-4F85-AC90-E4C7D72CAF0B}"/>
                </c:ext>
              </c:extLst>
            </c:dLbl>
            <c:dLbl>
              <c:idx val="4"/>
              <c:layout>
                <c:manualLayout>
                  <c:x val="-6.1911098100573521E-3"/>
                  <c:y val="-7.6142784837741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E8-49E0-B866-F69D3CF322E4}"/>
                </c:ext>
              </c:extLst>
            </c:dLbl>
            <c:dLbl>
              <c:idx val="6"/>
              <c:layout>
                <c:manualLayout>
                  <c:x val="-1.0185067526415994E-16"/>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94-4F85-AC90-E4C7D72CAF0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Ethnicity!$A$10:$A$17</c:f>
              <c:strCache>
                <c:ptCount val="8"/>
                <c:pt idx="0">
                  <c:v>Asian</c:v>
                </c:pt>
                <c:pt idx="1">
                  <c:v>Black</c:v>
                </c:pt>
                <c:pt idx="2">
                  <c:v>Mixed</c:v>
                </c:pt>
                <c:pt idx="3">
                  <c:v>NULL</c:v>
                </c:pt>
                <c:pt idx="4">
                  <c:v>Not Stated</c:v>
                </c:pt>
                <c:pt idx="5">
                  <c:v>Other</c:v>
                </c:pt>
                <c:pt idx="6">
                  <c:v>White British</c:v>
                </c:pt>
                <c:pt idx="7">
                  <c:v>White Other</c:v>
                </c:pt>
              </c:strCache>
            </c:strRef>
          </c:cat>
          <c:val>
            <c:numRef>
              <c:f>Ethnicity!$B$10:$B$17</c:f>
              <c:numCache>
                <c:formatCode>#,##0.00</c:formatCode>
                <c:ptCount val="8"/>
                <c:pt idx="0">
                  <c:v>27.7559130381429</c:v>
                </c:pt>
                <c:pt idx="1">
                  <c:v>20.478127270317099</c:v>
                </c:pt>
                <c:pt idx="2">
                  <c:v>21.523812975941301</c:v>
                </c:pt>
                <c:pt idx="3">
                  <c:v>24.559611167330701</c:v>
                </c:pt>
                <c:pt idx="4">
                  <c:v>20.0823165678413</c:v>
                </c:pt>
                <c:pt idx="5">
                  <c:v>30.7060400224488</c:v>
                </c:pt>
                <c:pt idx="6">
                  <c:v>20.568482923401</c:v>
                </c:pt>
                <c:pt idx="7">
                  <c:v>26.268749291426499</c:v>
                </c:pt>
              </c:numCache>
            </c:numRef>
          </c:val>
          <c:extLst>
            <c:ext xmlns:c16="http://schemas.microsoft.com/office/drawing/2014/chart" uri="{C3380CC4-5D6E-409C-BE32-E72D297353CC}">
              <c16:uniqueId val="{00000004-FF94-4F85-AC90-E4C7D72CAF0B}"/>
            </c:ext>
          </c:extLst>
        </c:ser>
        <c:ser>
          <c:idx val="1"/>
          <c:order val="1"/>
          <c:tx>
            <c:strRef>
              <c:f>Ethnicity!$C$9</c:f>
              <c:strCache>
                <c:ptCount val="1"/>
                <c:pt idx="0">
                  <c:v>Median Hourly Rate</c:v>
                </c:pt>
              </c:strCache>
            </c:strRef>
          </c:tx>
          <c:spPr>
            <a:solidFill>
              <a:schemeClr val="accent2"/>
            </a:solidFill>
            <a:ln>
              <a:noFill/>
            </a:ln>
            <a:effectLst/>
          </c:spPr>
          <c:invertIfNegative val="0"/>
          <c:dLbls>
            <c:dLbl>
              <c:idx val="0"/>
              <c:layout>
                <c:manualLayout>
                  <c:x val="8.3333333333333072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94-4F85-AC90-E4C7D72CAF0B}"/>
                </c:ext>
              </c:extLst>
            </c:dLbl>
            <c:dLbl>
              <c:idx val="1"/>
              <c:layout>
                <c:manualLayout>
                  <c:x val="1.2087777284005482E-2"/>
                  <c:y val="-5.2098674068234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94-4F85-AC90-E4C7D72CAF0B}"/>
                </c:ext>
              </c:extLst>
            </c:dLbl>
            <c:dLbl>
              <c:idx val="3"/>
              <c:layout>
                <c:manualLayout>
                  <c:x val="1.38888888888887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94-4F85-AC90-E4C7D72CAF0B}"/>
                </c:ext>
              </c:extLst>
            </c:dLbl>
            <c:dLbl>
              <c:idx val="5"/>
              <c:layout>
                <c:manualLayout>
                  <c:x val="1.9444444444444445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94-4F85-AC90-E4C7D72CAF0B}"/>
                </c:ext>
              </c:extLst>
            </c:dLbl>
            <c:dLbl>
              <c:idx val="7"/>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94-4F85-AC90-E4C7D72CAF0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Ethnicity!$A$10:$A$17</c:f>
              <c:strCache>
                <c:ptCount val="8"/>
                <c:pt idx="0">
                  <c:v>Asian</c:v>
                </c:pt>
                <c:pt idx="1">
                  <c:v>Black</c:v>
                </c:pt>
                <c:pt idx="2">
                  <c:v>Mixed</c:v>
                </c:pt>
                <c:pt idx="3">
                  <c:v>NULL</c:v>
                </c:pt>
                <c:pt idx="4">
                  <c:v>Not Stated</c:v>
                </c:pt>
                <c:pt idx="5">
                  <c:v>Other</c:v>
                </c:pt>
                <c:pt idx="6">
                  <c:v>White British</c:v>
                </c:pt>
                <c:pt idx="7">
                  <c:v>White Other</c:v>
                </c:pt>
              </c:strCache>
            </c:strRef>
          </c:cat>
          <c:val>
            <c:numRef>
              <c:f>Ethnicity!$C$10:$C$17</c:f>
              <c:numCache>
                <c:formatCode>#,##0.00</c:formatCode>
                <c:ptCount val="8"/>
                <c:pt idx="0">
                  <c:v>19.101463407446602</c:v>
                </c:pt>
                <c:pt idx="1">
                  <c:v>17.178271715408101</c:v>
                </c:pt>
                <c:pt idx="2">
                  <c:v>20.151887081927001</c:v>
                </c:pt>
                <c:pt idx="3">
                  <c:v>21.044277385701101</c:v>
                </c:pt>
                <c:pt idx="4">
                  <c:v>21.465279921570499</c:v>
                </c:pt>
                <c:pt idx="5">
                  <c:v>21.5013502462999</c:v>
                </c:pt>
                <c:pt idx="6">
                  <c:v>19.094814360233201</c:v>
                </c:pt>
                <c:pt idx="7">
                  <c:v>21.687120854336801</c:v>
                </c:pt>
              </c:numCache>
            </c:numRef>
          </c:val>
          <c:extLst>
            <c:ext xmlns:c16="http://schemas.microsoft.com/office/drawing/2014/chart" uri="{C3380CC4-5D6E-409C-BE32-E72D297353CC}">
              <c16:uniqueId val="{0000000A-FF94-4F85-AC90-E4C7D72CAF0B}"/>
            </c:ext>
          </c:extLst>
        </c:ser>
        <c:dLbls>
          <c:showLegendKey val="0"/>
          <c:showVal val="0"/>
          <c:showCatName val="0"/>
          <c:showSerName val="0"/>
          <c:showPercent val="0"/>
          <c:showBubbleSize val="0"/>
        </c:dLbls>
        <c:gapWidth val="219"/>
        <c:overlap val="-27"/>
        <c:axId val="963190744"/>
        <c:axId val="963191104"/>
      </c:barChart>
      <c:catAx>
        <c:axId val="96319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3191104"/>
        <c:crosses val="autoZero"/>
        <c:auto val="1"/>
        <c:lblAlgn val="ctr"/>
        <c:lblOffset val="100"/>
        <c:noMultiLvlLbl val="0"/>
      </c:catAx>
      <c:valAx>
        <c:axId val="963191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3190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AACEFF">
          <a:lumMod val="25000"/>
        </a:srgbClr>
      </a:solidFill>
    </a:ln>
    <a:effectLst/>
  </c:spPr>
  <c:txPr>
    <a:bodyPr/>
    <a:lstStyle/>
    <a:p>
      <a:pPr>
        <a:defRPr sz="14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rgbClr val="000000"/>
                </a:solidFill>
                <a:latin typeface="+mn-lt"/>
                <a:ea typeface="+mn-ea"/>
                <a:cs typeface="+mn-cs"/>
              </a:defRPr>
            </a:pPr>
            <a:r>
              <a:rPr lang="en-GB" b="1" dirty="0"/>
              <a:t>Pay Quartile Summary, 2025 (inc. Medics)</a:t>
            </a:r>
          </a:p>
        </c:rich>
      </c:tx>
      <c:overlay val="0"/>
      <c:spPr>
        <a:noFill/>
        <a:ln>
          <a:noFill/>
        </a:ln>
        <a:effectLst/>
      </c:spPr>
      <c:txPr>
        <a:bodyPr rot="0" spcFirstLastPara="1" vertOverflow="ellipsis" vert="horz" wrap="square" anchor="ctr" anchorCtr="1"/>
        <a:lstStyle/>
        <a:p>
          <a:pPr>
            <a:defRPr sz="1680" b="1" i="0" u="none" strike="noStrike" kern="1200" spc="0" baseline="0">
              <a:solidFill>
                <a:srgbClr val="000000"/>
              </a:solidFill>
              <a:latin typeface="+mn-lt"/>
              <a:ea typeface="+mn-ea"/>
              <a:cs typeface="+mn-cs"/>
            </a:defRPr>
          </a:pPr>
          <a:endParaRPr lang="en-US"/>
        </a:p>
      </c:txPr>
    </c:title>
    <c:autoTitleDeleted val="0"/>
    <c:plotArea>
      <c:layout/>
      <c:barChart>
        <c:barDir val="bar"/>
        <c:grouping val="percentStacked"/>
        <c:varyColors val="0"/>
        <c:ser>
          <c:idx val="0"/>
          <c:order val="0"/>
          <c:tx>
            <c:strRef>
              <c:f>'[Workings ALL 2025 Pay Gap Reports_SEE TABS.xlsx]Ethnicity'!$A$43</c:f>
              <c:strCache>
                <c:ptCount val="1"/>
                <c:pt idx="0">
                  <c:v>Q1 (Lower)</c:v>
                </c:pt>
              </c:strCache>
            </c:strRef>
          </c:tx>
          <c:spPr>
            <a:solidFill>
              <a:srgbClr val="00A2FF"/>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'[Workings ALL 2025 Pay Gap Reports_SEE TABS.xlsx]Ethnicity'!$B$42:$C$42</c:f>
              <c:strCache>
                <c:ptCount val="2"/>
                <c:pt idx="0">
                  <c:v>Global Majority </c:v>
                </c:pt>
                <c:pt idx="1">
                  <c:v>White </c:v>
                </c:pt>
              </c:strCache>
            </c:strRef>
          </c:cat>
          <c:val>
            <c:numRef>
              <c:f>'[Workings ALL 2025 Pay Gap Reports_SEE TABS.xlsx]Ethnicity'!$B$43:$C$43</c:f>
              <c:numCache>
                <c:formatCode>0.00%</c:formatCode>
                <c:ptCount val="2"/>
                <c:pt idx="0">
                  <c:v>0.115</c:v>
                </c:pt>
                <c:pt idx="1">
                  <c:v>0.88500000000000001</c:v>
                </c:pt>
              </c:numCache>
            </c:numRef>
          </c:val>
          <c:extLst>
            <c:ext xmlns:c16="http://schemas.microsoft.com/office/drawing/2014/chart" uri="{C3380CC4-5D6E-409C-BE32-E72D297353CC}">
              <c16:uniqueId val="{00000000-DCDD-4EFE-B7AF-636989EA9606}"/>
            </c:ext>
          </c:extLst>
        </c:ser>
        <c:ser>
          <c:idx val="1"/>
          <c:order val="1"/>
          <c:tx>
            <c:strRef>
              <c:f>'[Workings ALL 2025 Pay Gap Reports_SEE TABS.xlsx]Ethnicity'!$A$44</c:f>
              <c:strCache>
                <c:ptCount val="1"/>
                <c:pt idx="0">
                  <c:v>Q2 (Lower middle)</c:v>
                </c:pt>
              </c:strCache>
            </c:strRef>
          </c:tx>
          <c:spPr>
            <a:solidFill>
              <a:srgbClr val="FF33CC"/>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DD-4EFE-B7AF-636989EA960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DD-4EFE-B7AF-636989EA9606}"/>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'[Workings ALL 2025 Pay Gap Reports_SEE TABS.xlsx]Ethnicity'!$B$42:$C$42</c:f>
              <c:strCache>
                <c:ptCount val="2"/>
                <c:pt idx="0">
                  <c:v>Global Majority </c:v>
                </c:pt>
                <c:pt idx="1">
                  <c:v>White </c:v>
                </c:pt>
              </c:strCache>
            </c:strRef>
          </c:cat>
          <c:val>
            <c:numRef>
              <c:f>'[Workings ALL 2025 Pay Gap Reports_SEE TABS.xlsx]Ethnicity'!$B$44:$C$44</c:f>
              <c:numCache>
                <c:formatCode>0.00%</c:formatCode>
                <c:ptCount val="2"/>
                <c:pt idx="0">
                  <c:v>0.22389999999999999</c:v>
                </c:pt>
                <c:pt idx="1">
                  <c:v>0.77610000000000001</c:v>
                </c:pt>
              </c:numCache>
            </c:numRef>
          </c:val>
          <c:extLst>
            <c:ext xmlns:c16="http://schemas.microsoft.com/office/drawing/2014/chart" uri="{C3380CC4-5D6E-409C-BE32-E72D297353CC}">
              <c16:uniqueId val="{00000003-DCDD-4EFE-B7AF-636989EA9606}"/>
            </c:ext>
          </c:extLst>
        </c:ser>
        <c:ser>
          <c:idx val="2"/>
          <c:order val="2"/>
          <c:tx>
            <c:strRef>
              <c:f>'[Workings ALL 2025 Pay Gap Reports_SEE TABS.xlsx]Ethnicity'!$A$45</c:f>
              <c:strCache>
                <c:ptCount val="1"/>
                <c:pt idx="0">
                  <c:v>Q3 (Upper middle)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'[Workings ALL 2025 Pay Gap Reports_SEE TABS.xlsx]Ethnicity'!$B$42:$C$42</c:f>
              <c:strCache>
                <c:ptCount val="2"/>
                <c:pt idx="0">
                  <c:v>Global Majority </c:v>
                </c:pt>
                <c:pt idx="1">
                  <c:v>White </c:v>
                </c:pt>
              </c:strCache>
            </c:strRef>
          </c:cat>
          <c:val>
            <c:numRef>
              <c:f>'[Workings ALL 2025 Pay Gap Reports_SEE TABS.xlsx]Ethnicity'!$B$45:$C$45</c:f>
              <c:numCache>
                <c:formatCode>0.00%</c:formatCode>
                <c:ptCount val="2"/>
                <c:pt idx="0">
                  <c:v>0.1384</c:v>
                </c:pt>
                <c:pt idx="1">
                  <c:v>0.86160000000000003</c:v>
                </c:pt>
              </c:numCache>
            </c:numRef>
          </c:val>
          <c:extLst>
            <c:ext xmlns:c16="http://schemas.microsoft.com/office/drawing/2014/chart" uri="{C3380CC4-5D6E-409C-BE32-E72D297353CC}">
              <c16:uniqueId val="{00000004-DCDD-4EFE-B7AF-636989EA9606}"/>
            </c:ext>
          </c:extLst>
        </c:ser>
        <c:ser>
          <c:idx val="3"/>
          <c:order val="3"/>
          <c:tx>
            <c:strRef>
              <c:f>'[Workings ALL 2025 Pay Gap Reports_SEE TABS.xlsx]Ethnicity'!$A$46</c:f>
              <c:strCache>
                <c:ptCount val="1"/>
                <c:pt idx="0">
                  <c:v>Q4 (Upper)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'[Workings ALL 2025 Pay Gap Reports_SEE TABS.xlsx]Ethnicity'!$B$42:$C$42</c:f>
              <c:strCache>
                <c:ptCount val="2"/>
                <c:pt idx="0">
                  <c:v>Global Majority </c:v>
                </c:pt>
                <c:pt idx="1">
                  <c:v>White </c:v>
                </c:pt>
              </c:strCache>
            </c:strRef>
          </c:cat>
          <c:val>
            <c:numRef>
              <c:f>'[Workings ALL 2025 Pay Gap Reports_SEE TABS.xlsx]Ethnicity'!$B$46:$C$46</c:f>
              <c:numCache>
                <c:formatCode>0.00%</c:formatCode>
                <c:ptCount val="2"/>
                <c:pt idx="0">
                  <c:v>0.14699999999999999</c:v>
                </c:pt>
                <c:pt idx="1">
                  <c:v>0.85299999999999998</c:v>
                </c:pt>
              </c:numCache>
            </c:numRef>
          </c:val>
          <c:extLst>
            <c:ext xmlns:c16="http://schemas.microsoft.com/office/drawing/2014/chart" uri="{C3380CC4-5D6E-409C-BE32-E72D297353CC}">
              <c16:uniqueId val="{00000005-DCDD-4EFE-B7AF-636989EA9606}"/>
            </c:ext>
          </c:extLst>
        </c:ser>
        <c:dLbls>
          <c:showLegendKey val="0"/>
          <c:showVal val="0"/>
          <c:showCatName val="0"/>
          <c:showSerName val="0"/>
          <c:showPercent val="0"/>
          <c:showBubbleSize val="0"/>
        </c:dLbls>
        <c:gapWidth val="150"/>
        <c:overlap val="100"/>
        <c:axId val="767030416"/>
        <c:axId val="767029336"/>
      </c:barChart>
      <c:catAx>
        <c:axId val="767030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767029336"/>
        <c:crosses val="autoZero"/>
        <c:auto val="1"/>
        <c:lblAlgn val="ctr"/>
        <c:lblOffset val="100"/>
        <c:noMultiLvlLbl val="0"/>
      </c:catAx>
      <c:valAx>
        <c:axId val="767029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76703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400">
          <a:solidFill>
            <a:srgbClr val="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b="1" dirty="0"/>
              <a:t>Pay Quartiles by ethnic group, 2025</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Ethnicity!$O$45</c:f>
              <c:strCache>
                <c:ptCount val="1"/>
                <c:pt idx="0">
                  <c:v>Quartile 1</c:v>
                </c:pt>
              </c:strCache>
            </c:strRef>
          </c:tx>
          <c:spPr>
            <a:solidFill>
              <a:srgbClr val="00B0F0"/>
            </a:solidFill>
            <a:ln>
              <a:noFill/>
            </a:ln>
            <a:effectLst/>
          </c:spPr>
          <c:invertIfNegative val="0"/>
          <c:dLbls>
            <c:spPr>
              <a:solidFill>
                <a:srgbClr val="00B0F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Ethnicity!$O$46:$O$53</c:f>
              <c:numCache>
                <c:formatCode>0.00%</c:formatCode>
                <c:ptCount val="8"/>
                <c:pt idx="0">
                  <c:v>0.15690000000000001</c:v>
                </c:pt>
                <c:pt idx="1">
                  <c:v>0.2051</c:v>
                </c:pt>
                <c:pt idx="2">
                  <c:v>0.2059</c:v>
                </c:pt>
                <c:pt idx="3">
                  <c:v>0.25</c:v>
                </c:pt>
                <c:pt idx="5">
                  <c:v>0.16669999999999999</c:v>
                </c:pt>
                <c:pt idx="6">
                  <c:v>0.26350000000000001</c:v>
                </c:pt>
                <c:pt idx="7">
                  <c:v>0.18</c:v>
                </c:pt>
              </c:numCache>
            </c:numRef>
          </c:val>
          <c:extLst>
            <c:ext xmlns:c16="http://schemas.microsoft.com/office/drawing/2014/chart" uri="{C3380CC4-5D6E-409C-BE32-E72D297353CC}">
              <c16:uniqueId val="{00000000-C46D-4628-A096-1126B2396A43}"/>
            </c:ext>
          </c:extLst>
        </c:ser>
        <c:ser>
          <c:idx val="1"/>
          <c:order val="1"/>
          <c:tx>
            <c:strRef>
              <c:f>Ethnicity!$P$45</c:f>
              <c:strCache>
                <c:ptCount val="1"/>
                <c:pt idx="0">
                  <c:v>Quartile 2</c:v>
                </c:pt>
              </c:strCache>
            </c:strRef>
          </c:tx>
          <c:spPr>
            <a:solidFill>
              <a:srgbClr val="FF33CC"/>
            </a:solidFill>
            <a:ln>
              <a:noFill/>
            </a:ln>
            <a:effectLst/>
          </c:spPr>
          <c:invertIfNegative val="0"/>
          <c:dLbls>
            <c:spPr>
              <a:solidFill>
                <a:srgbClr val="FF33CC"/>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Ethnicity!$P$46:$P$53</c:f>
              <c:numCache>
                <c:formatCode>0.00%</c:formatCode>
                <c:ptCount val="8"/>
                <c:pt idx="0">
                  <c:v>0.3039</c:v>
                </c:pt>
                <c:pt idx="1">
                  <c:v>0.46789999999999998</c:v>
                </c:pt>
                <c:pt idx="2">
                  <c:v>0.17649999999999999</c:v>
                </c:pt>
                <c:pt idx="4">
                  <c:v>0.4</c:v>
                </c:pt>
                <c:pt idx="5">
                  <c:v>0.16669999999999999</c:v>
                </c:pt>
                <c:pt idx="6">
                  <c:v>0.23269999999999999</c:v>
                </c:pt>
                <c:pt idx="7">
                  <c:v>0.18</c:v>
                </c:pt>
              </c:numCache>
            </c:numRef>
          </c:val>
          <c:extLst>
            <c:ext xmlns:c16="http://schemas.microsoft.com/office/drawing/2014/chart" uri="{C3380CC4-5D6E-409C-BE32-E72D297353CC}">
              <c16:uniqueId val="{00000001-C46D-4628-A096-1126B2396A43}"/>
            </c:ext>
          </c:extLst>
        </c:ser>
        <c:ser>
          <c:idx val="2"/>
          <c:order val="2"/>
          <c:tx>
            <c:strRef>
              <c:f>Ethnicity!$Q$45</c:f>
              <c:strCache>
                <c:ptCount val="1"/>
                <c:pt idx="0">
                  <c:v>Quartile 3</c:v>
                </c:pt>
              </c:strCache>
            </c:strRef>
          </c:tx>
          <c:spPr>
            <a:solidFill>
              <a:srgbClr val="92D050"/>
            </a:solidFill>
            <a:ln>
              <a:noFill/>
            </a:ln>
            <a:effectLst/>
          </c:spPr>
          <c:invertIfNegative val="0"/>
          <c:dLbls>
            <c:spPr>
              <a:solidFill>
                <a:srgbClr val="92D050"/>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Ethnicity!$Q$46:$Q$53</c:f>
              <c:numCache>
                <c:formatCode>0.00%</c:formatCode>
                <c:ptCount val="8"/>
                <c:pt idx="0">
                  <c:v>0.17649999999999999</c:v>
                </c:pt>
                <c:pt idx="1">
                  <c:v>0.18590000000000001</c:v>
                </c:pt>
                <c:pt idx="2">
                  <c:v>0.35289999999999999</c:v>
                </c:pt>
                <c:pt idx="3">
                  <c:v>0.375</c:v>
                </c:pt>
                <c:pt idx="4">
                  <c:v>0.6</c:v>
                </c:pt>
                <c:pt idx="5">
                  <c:v>0.25</c:v>
                </c:pt>
                <c:pt idx="6">
                  <c:v>0.25459999999999999</c:v>
                </c:pt>
                <c:pt idx="7">
                  <c:v>0.24</c:v>
                </c:pt>
              </c:numCache>
            </c:numRef>
          </c:val>
          <c:extLst>
            <c:ext xmlns:c16="http://schemas.microsoft.com/office/drawing/2014/chart" uri="{C3380CC4-5D6E-409C-BE32-E72D297353CC}">
              <c16:uniqueId val="{00000002-C46D-4628-A096-1126B2396A43}"/>
            </c:ext>
          </c:extLst>
        </c:ser>
        <c:ser>
          <c:idx val="3"/>
          <c:order val="3"/>
          <c:tx>
            <c:strRef>
              <c:f>Ethnicity!$R$45</c:f>
              <c:strCache>
                <c:ptCount val="1"/>
                <c:pt idx="0">
                  <c:v>Quartile 4</c:v>
                </c:pt>
              </c:strCache>
            </c:strRef>
          </c:tx>
          <c:spPr>
            <a:solidFill>
              <a:schemeClr val="accent4"/>
            </a:solidFill>
            <a:ln>
              <a:noFill/>
            </a:ln>
            <a:effectLst/>
          </c:spPr>
          <c:invertIfNegative val="0"/>
          <c:dPt>
            <c:idx val="0"/>
            <c:invertIfNegative val="0"/>
            <c:bubble3D val="0"/>
            <c:spPr>
              <a:solidFill>
                <a:srgbClr val="8064A2"/>
              </a:solidFill>
              <a:ln>
                <a:noFill/>
              </a:ln>
              <a:effectLst/>
            </c:spPr>
            <c:extLst>
              <c:ext xmlns:c16="http://schemas.microsoft.com/office/drawing/2014/chart" uri="{C3380CC4-5D6E-409C-BE32-E72D297353CC}">
                <c16:uniqueId val="{00000004-C46D-4628-A096-1126B2396A43}"/>
              </c:ext>
            </c:extLst>
          </c:dPt>
          <c:dLbls>
            <c:spPr>
              <a:solidFill>
                <a:srgbClr val="8064A2"/>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Ethnicity!$N$46:$N$53</c:f>
              <c:strCache>
                <c:ptCount val="8"/>
                <c:pt idx="0">
                  <c:v>Asian</c:v>
                </c:pt>
                <c:pt idx="1">
                  <c:v>Black</c:v>
                </c:pt>
                <c:pt idx="2">
                  <c:v>Mixed</c:v>
                </c:pt>
                <c:pt idx="3">
                  <c:v>NULL</c:v>
                </c:pt>
                <c:pt idx="4">
                  <c:v>Not Stated</c:v>
                </c:pt>
                <c:pt idx="5">
                  <c:v>Other</c:v>
                </c:pt>
                <c:pt idx="6">
                  <c:v>White British</c:v>
                </c:pt>
                <c:pt idx="7">
                  <c:v>White Other</c:v>
                </c:pt>
              </c:strCache>
            </c:strRef>
          </c:cat>
          <c:val>
            <c:numRef>
              <c:f>Ethnicity!$R$46:$R$53</c:f>
              <c:numCache>
                <c:formatCode>0.00%</c:formatCode>
                <c:ptCount val="8"/>
                <c:pt idx="0">
                  <c:v>0.36270000000000002</c:v>
                </c:pt>
                <c:pt idx="1">
                  <c:v>0.14099999999999999</c:v>
                </c:pt>
                <c:pt idx="2">
                  <c:v>0.26469999999999999</c:v>
                </c:pt>
                <c:pt idx="3">
                  <c:v>0.375</c:v>
                </c:pt>
                <c:pt idx="5">
                  <c:v>0.41670000000000001</c:v>
                </c:pt>
                <c:pt idx="6">
                  <c:v>0.24929999999999999</c:v>
                </c:pt>
                <c:pt idx="7">
                  <c:v>0.4</c:v>
                </c:pt>
              </c:numCache>
            </c:numRef>
          </c:val>
          <c:extLst>
            <c:ext xmlns:c16="http://schemas.microsoft.com/office/drawing/2014/chart" uri="{C3380CC4-5D6E-409C-BE32-E72D297353CC}">
              <c16:uniqueId val="{00000003-C46D-4628-A096-1126B2396A43}"/>
            </c:ext>
          </c:extLst>
        </c:ser>
        <c:dLbls>
          <c:showLegendKey val="0"/>
          <c:showVal val="0"/>
          <c:showCatName val="0"/>
          <c:showSerName val="0"/>
          <c:showPercent val="0"/>
          <c:showBubbleSize val="0"/>
        </c:dLbls>
        <c:gapWidth val="150"/>
        <c:overlap val="100"/>
        <c:axId val="868477152"/>
        <c:axId val="868477512"/>
      </c:barChart>
      <c:catAx>
        <c:axId val="86847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8477512"/>
        <c:crosses val="autoZero"/>
        <c:auto val="1"/>
        <c:lblAlgn val="ctr"/>
        <c:lblOffset val="100"/>
        <c:noMultiLvlLbl val="0"/>
      </c:catAx>
      <c:valAx>
        <c:axId val="868477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847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dirty="0"/>
              <a:t>Sum of bonus pay (Average per ethnic grouping) 2024 and 2025 comparison </a:t>
            </a:r>
          </a:p>
          <a:p>
            <a:pPr>
              <a:defRPr/>
            </a:pPr>
            <a:endParaRPr lang="en-GB"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Ethnicity!$O$12</c:f>
              <c:strCache>
                <c:ptCount val="1"/>
                <c:pt idx="0">
                  <c:v>2024</c:v>
                </c:pt>
              </c:strCache>
            </c:strRef>
          </c:tx>
          <c:spPr>
            <a:solidFill>
              <a:schemeClr val="accent1"/>
            </a:solidFill>
            <a:ln>
              <a:noFill/>
            </a:ln>
            <a:effectLst/>
          </c:spPr>
          <c:invertIfNegative val="0"/>
          <c:dLbls>
            <c:dLbl>
              <c:idx val="0"/>
              <c:layout>
                <c:manualLayout>
                  <c:x val="-2.9319426522131178E-2"/>
                  <c:y val="-8.3885574706741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78-4411-A2F3-F01FC08AF614}"/>
                </c:ext>
              </c:extLst>
            </c:dLbl>
            <c:dLbl>
              <c:idx val="2"/>
              <c:layout>
                <c:manualLayout>
                  <c:x val="-1.3888888888888888E-2"/>
                  <c:y val="-7.4074074074074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8-4411-A2F3-F01FC08AF614}"/>
                </c:ext>
              </c:extLst>
            </c:dLbl>
            <c:dLbl>
              <c:idx val="3"/>
              <c:layout>
                <c:manualLayout>
                  <c:x val="-3.350791602529276E-2"/>
                  <c:y val="-5.1413739336389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29-49AC-A70A-FEA1839300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Ethnicity!$P$11:$T$11</c:f>
              <c:strCache>
                <c:ptCount val="5"/>
                <c:pt idx="0">
                  <c:v>Asian</c:v>
                </c:pt>
                <c:pt idx="1">
                  <c:v>Black</c:v>
                </c:pt>
                <c:pt idx="2">
                  <c:v>Other</c:v>
                </c:pt>
                <c:pt idx="3">
                  <c:v>White British</c:v>
                </c:pt>
                <c:pt idx="4">
                  <c:v>White Other</c:v>
                </c:pt>
              </c:strCache>
            </c:strRef>
          </c:cat>
          <c:val>
            <c:numRef>
              <c:f>Ethnicity!$P$12:$T$12</c:f>
              <c:numCache>
                <c:formatCode>_-[$£-809]* #,##0.00_-;\-[$£-809]* #,##0.00_-;_-[$£-809]* "-"??_-;_-@_-</c:formatCode>
                <c:ptCount val="5"/>
                <c:pt idx="0">
                  <c:v>6850.84</c:v>
                </c:pt>
                <c:pt idx="1">
                  <c:v>17993.09</c:v>
                </c:pt>
                <c:pt idx="2">
                  <c:v>36192</c:v>
                </c:pt>
                <c:pt idx="3">
                  <c:v>3895.84</c:v>
                </c:pt>
                <c:pt idx="4">
                  <c:v>858</c:v>
                </c:pt>
              </c:numCache>
            </c:numRef>
          </c:val>
          <c:extLst>
            <c:ext xmlns:c16="http://schemas.microsoft.com/office/drawing/2014/chart" uri="{C3380CC4-5D6E-409C-BE32-E72D297353CC}">
              <c16:uniqueId val="{00000001-B378-4411-A2F3-F01FC08AF614}"/>
            </c:ext>
          </c:extLst>
        </c:ser>
        <c:ser>
          <c:idx val="1"/>
          <c:order val="1"/>
          <c:tx>
            <c:strRef>
              <c:f>Ethnicity!$O$13</c:f>
              <c:strCache>
                <c:ptCount val="1"/>
                <c:pt idx="0">
                  <c:v>2025</c:v>
                </c:pt>
              </c:strCache>
            </c:strRef>
          </c:tx>
          <c:spPr>
            <a:solidFill>
              <a:schemeClr val="accent2"/>
            </a:solidFill>
            <a:ln>
              <a:noFill/>
            </a:ln>
            <a:effectLst/>
          </c:spPr>
          <c:invertIfNegative val="0"/>
          <c:dLbls>
            <c:dLbl>
              <c:idx val="1"/>
              <c:layout>
                <c:manualLayout>
                  <c:x val="2.6527100186690102E-2"/>
                  <c:y val="-6.7649657021565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78-4411-A2F3-F01FC08AF614}"/>
                </c:ext>
              </c:extLst>
            </c:dLbl>
            <c:dLbl>
              <c:idx val="2"/>
              <c:layout>
                <c:manualLayout>
                  <c:x val="1.3888888888888888E-2"/>
                  <c:y val="-9.2592592592593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78-4411-A2F3-F01FC08AF614}"/>
                </c:ext>
              </c:extLst>
            </c:dLbl>
            <c:dLbl>
              <c:idx val="3"/>
              <c:layout>
                <c:manualLayout>
                  <c:x val="2.6527100186690102E-2"/>
                  <c:y val="-2.2893112598061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D8-47D0-896E-99105D86F21F}"/>
                </c:ext>
              </c:extLst>
            </c:dLbl>
            <c:dLbl>
              <c:idx val="4"/>
              <c:layout>
                <c:manualLayout>
                  <c:x val="2.09424475158079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D8-47D0-896E-99105D86F21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Ethnicity!$P$11:$T$11</c:f>
              <c:strCache>
                <c:ptCount val="5"/>
                <c:pt idx="0">
                  <c:v>Asian</c:v>
                </c:pt>
                <c:pt idx="1">
                  <c:v>Black</c:v>
                </c:pt>
                <c:pt idx="2">
                  <c:v>Other</c:v>
                </c:pt>
                <c:pt idx="3">
                  <c:v>White British</c:v>
                </c:pt>
                <c:pt idx="4">
                  <c:v>White Other</c:v>
                </c:pt>
              </c:strCache>
            </c:strRef>
          </c:cat>
          <c:val>
            <c:numRef>
              <c:f>Ethnicity!$P$13:$T$13</c:f>
              <c:numCache>
                <c:formatCode>_-[$£-809]* #,##0.00_-;\-[$£-809]* #,##0.00_-;_-[$£-809]* "-"??_-;_-@_-</c:formatCode>
                <c:ptCount val="5"/>
                <c:pt idx="0">
                  <c:v>14313.34</c:v>
                </c:pt>
                <c:pt idx="1">
                  <c:v>16588.02</c:v>
                </c:pt>
                <c:pt idx="2">
                  <c:v>36192</c:v>
                </c:pt>
                <c:pt idx="3">
                  <c:v>10036.61</c:v>
                </c:pt>
              </c:numCache>
            </c:numRef>
          </c:val>
          <c:extLst>
            <c:ext xmlns:c16="http://schemas.microsoft.com/office/drawing/2014/chart" uri="{C3380CC4-5D6E-409C-BE32-E72D297353CC}">
              <c16:uniqueId val="{00000003-B378-4411-A2F3-F01FC08AF614}"/>
            </c:ext>
          </c:extLst>
        </c:ser>
        <c:dLbls>
          <c:showLegendKey val="0"/>
          <c:showVal val="0"/>
          <c:showCatName val="0"/>
          <c:showSerName val="0"/>
          <c:showPercent val="0"/>
          <c:showBubbleSize val="0"/>
        </c:dLbls>
        <c:gapWidth val="219"/>
        <c:axId val="1084244696"/>
        <c:axId val="1084240376"/>
      </c:barChart>
      <c:catAx>
        <c:axId val="108424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4240376"/>
        <c:crosses val="autoZero"/>
        <c:auto val="1"/>
        <c:lblAlgn val="ctr"/>
        <c:lblOffset val="100"/>
        <c:noMultiLvlLbl val="0"/>
      </c:catAx>
      <c:valAx>
        <c:axId val="1084240376"/>
        <c:scaling>
          <c:orientation val="minMax"/>
        </c:scaling>
        <c:delete val="0"/>
        <c:axPos val="l"/>
        <c:majorGridlines>
          <c:spPr>
            <a:ln w="9525" cap="flat" cmpd="sng" algn="ctr">
              <a:solidFill>
                <a:schemeClr val="tx1">
                  <a:lumMod val="15000"/>
                  <a:lumOff val="85000"/>
                </a:schemeClr>
              </a:solidFill>
              <a:round/>
            </a:ln>
            <a:effectLst/>
          </c:spPr>
        </c:majorGridlines>
        <c:numFmt formatCode="_-[$£-809]* #,##0.00_-;\-[$£-809]* #,##0.00_-;_-[$£-809]*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424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eaLnBrk="1">
              <a:defRPr sz="1200"/>
            </a:lvl1pPr>
          </a:lstStyle>
          <a:p>
            <a:pPr>
              <a:defRPr/>
            </a:pPr>
            <a:endParaRPr lang="en-GB"/>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eaLnBrk="1">
              <a:defRPr sz="1200"/>
            </a:lvl1pPr>
          </a:lstStyle>
          <a:p>
            <a:pPr>
              <a:defRPr/>
            </a:pPr>
            <a:fld id="{4B156A4F-AC43-4CF1-BB86-D2EA52D9C7E6}" type="datetimeFigureOut">
              <a:rPr lang="en-GB"/>
              <a:pPr>
                <a:defRPr/>
              </a:pPr>
              <a:t>04/03/2026</a:t>
            </a:fld>
            <a:endParaRPr lang="en-GB"/>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eaLnBrk="1">
              <a:defRPr sz="1200"/>
            </a:lvl1pPr>
          </a:lstStyle>
          <a:p>
            <a:pPr>
              <a:defRPr/>
            </a:pPr>
            <a:endParaRPr lang="en-GB"/>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pPr>
              <a:defRPr/>
            </a:pPr>
            <a:fld id="{DE67F7A4-1B69-4B88-B50A-DAB9719B30F0}"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901700" y="739775"/>
            <a:ext cx="4938713"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898525" y="4689475"/>
            <a:ext cx="4945063" cy="444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Helvetica Neue" charset="0"/>
              </a:rPr>
              <a:t>Click to edit Master text styles</a:t>
            </a:r>
          </a:p>
          <a:p>
            <a:pPr lvl="1"/>
            <a:r>
              <a:rPr lang="en-US" altLang="en-US" noProof="0">
                <a:sym typeface="Helvetica Neue" charset="0"/>
              </a:rPr>
              <a:t>Second level</a:t>
            </a:r>
          </a:p>
          <a:p>
            <a:pPr lvl="2"/>
            <a:r>
              <a:rPr lang="en-US" altLang="en-US" noProof="0">
                <a:sym typeface="Helvetica Neue" charset="0"/>
              </a:rPr>
              <a:t>Third level</a:t>
            </a:r>
          </a:p>
          <a:p>
            <a:pPr lvl="3"/>
            <a:r>
              <a:rPr lang="en-US" altLang="en-US" noProof="0">
                <a:sym typeface="Helvetica Neue" charset="0"/>
              </a:rPr>
              <a:t>Fourth level</a:t>
            </a:r>
          </a:p>
          <a:p>
            <a:pPr lvl="4"/>
            <a:r>
              <a:rPr lang="en-US" altLang="en-US"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47C8-4CFB-7364-7849-A78165254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0A858-0847-3F1C-ED1F-074BB48BD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A051E-26FE-0E18-B553-13D6A8512A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775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721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1"/>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41" y="5527681"/>
            <a:ext cx="9102725" cy="2492375"/>
          </a:xfrm>
        </p:spPr>
        <p:txBody>
          <a:bodyPr/>
          <a:lstStyle>
            <a:lvl1pPr marL="0" indent="0" algn="ctr">
              <a:buNone/>
              <a:defRPr/>
            </a:lvl1pPr>
            <a:lvl2pPr marL="457246" indent="0" algn="ctr">
              <a:buNone/>
              <a:defRPr/>
            </a:lvl2pPr>
            <a:lvl3pPr marL="914492" indent="0" algn="ctr">
              <a:buNone/>
              <a:defRPr/>
            </a:lvl3pPr>
            <a:lvl4pPr marL="1371737" indent="0" algn="ctr">
              <a:buNone/>
              <a:defRPr/>
            </a:lvl4pPr>
            <a:lvl5pPr marL="1828984" indent="0" algn="ctr">
              <a:buNone/>
              <a:defRPr/>
            </a:lvl5pPr>
            <a:lvl6pPr marL="2286228" indent="0" algn="ctr">
              <a:buNone/>
              <a:defRPr/>
            </a:lvl6pPr>
            <a:lvl7pPr marL="2743475" indent="0" algn="ctr">
              <a:buNone/>
              <a:defRPr/>
            </a:lvl7pPr>
            <a:lvl8pPr marL="3200720" indent="0" algn="ctr">
              <a:buNone/>
              <a:defRPr/>
            </a:lvl8pPr>
            <a:lvl9pPr marL="3657966" indent="0" algn="ctr">
              <a:buNone/>
              <a:defRPr/>
            </a:lvl9pPr>
          </a:lstStyle>
          <a:p>
            <a:r>
              <a:rPr lang="en-US"/>
              <a:t>Click to edit Master subtitle style</a:t>
            </a:r>
            <a:endParaRPr lang="en-GB"/>
          </a:p>
        </p:txBody>
      </p:sp>
      <p:sp>
        <p:nvSpPr>
          <p:cNvPr id="4" name="Rectangle 3"/>
          <p:cNvSpPr>
            <a:spLocks noGrp="1"/>
          </p:cNvSpPr>
          <p:nvPr>
            <p:ph type="sldNum" sz="quarter" idx="10"/>
          </p:nvPr>
        </p:nvSpPr>
        <p:spPr>
          <a:ln/>
        </p:spPr>
        <p:txBody>
          <a:bodyPr/>
          <a:lstStyle>
            <a:lvl1pPr>
              <a:defRPr/>
            </a:lvl1pPr>
          </a:lstStyle>
          <a:p>
            <a:pPr>
              <a:defRPr/>
            </a:pPr>
            <a:fld id="{8FC9651D-4A16-4268-98FB-EEAD4FFC2CB4}" type="slidenum">
              <a:rPr lang="en-US" altLang="en-US"/>
              <a:pPr>
                <a:defRPr/>
              </a:pPr>
              <a:t>‹#›</a:t>
            </a:fld>
            <a:endParaRPr lang="en-US" altLang="en-US"/>
          </a:p>
        </p:txBody>
      </p:sp>
    </p:spTree>
    <p:extLst>
      <p:ext uri="{BB962C8B-B14F-4D97-AF65-F5344CB8AC3E}">
        <p14:creationId xmlns:p14="http://schemas.microsoft.com/office/powerpoint/2010/main" val="271655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p:cNvSpPr>
          <p:nvPr>
            <p:ph type="sldNum" sz="quarter" idx="10"/>
          </p:nvPr>
        </p:nvSpPr>
        <p:spPr>
          <a:ln/>
        </p:spPr>
        <p:txBody>
          <a:bodyPr/>
          <a:lstStyle>
            <a:lvl1pPr>
              <a:defRPr/>
            </a:lvl1pPr>
          </a:lstStyle>
          <a:p>
            <a:pPr>
              <a:defRPr/>
            </a:pPr>
            <a:fld id="{C674A72C-93A2-4CDA-91F4-A56AB4E0D997}" type="slidenum">
              <a:rPr lang="en-US" altLang="en-US"/>
              <a:pPr>
                <a:defRPr/>
              </a:pPr>
              <a:t>‹#›</a:t>
            </a:fld>
            <a:endParaRPr lang="en-US" altLang="en-US"/>
          </a:p>
        </p:txBody>
      </p:sp>
    </p:spTree>
    <p:extLst>
      <p:ext uri="{BB962C8B-B14F-4D97-AF65-F5344CB8AC3E}">
        <p14:creationId xmlns:p14="http://schemas.microsoft.com/office/powerpoint/2010/main" val="53306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254000"/>
            <a:ext cx="2774950" cy="8623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52501" y="254000"/>
            <a:ext cx="8172450" cy="862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p:cNvSpPr>
          <p:nvPr>
            <p:ph type="sldNum" sz="quarter" idx="10"/>
          </p:nvPr>
        </p:nvSpPr>
        <p:spPr>
          <a:ln/>
        </p:spPr>
        <p:txBody>
          <a:bodyPr/>
          <a:lstStyle>
            <a:lvl1pPr>
              <a:defRPr/>
            </a:lvl1pPr>
          </a:lstStyle>
          <a:p>
            <a:pPr>
              <a:defRPr/>
            </a:pPr>
            <a:fld id="{3AE2A6D3-B0E1-41FE-B5FC-A0D7F360FF1A}" type="slidenum">
              <a:rPr lang="en-US" altLang="en-US"/>
              <a:pPr>
                <a:defRPr/>
              </a:pPr>
              <a:t>‹#›</a:t>
            </a:fld>
            <a:endParaRPr lang="en-US" altLang="en-US"/>
          </a:p>
        </p:txBody>
      </p:sp>
    </p:spTree>
    <p:extLst>
      <p:ext uri="{BB962C8B-B14F-4D97-AF65-F5344CB8AC3E}">
        <p14:creationId xmlns:p14="http://schemas.microsoft.com/office/powerpoint/2010/main" val="2265727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p:cNvSpPr>
            <a:spLocks noGrp="1"/>
          </p:cNvSpPr>
          <p:nvPr>
            <p:ph type="ctrTitle"/>
          </p:nvPr>
        </p:nvSpPr>
        <p:spPr>
          <a:xfrm>
            <a:off x="1300480" y="3959519"/>
            <a:ext cx="7261013" cy="1994786"/>
          </a:xfrm>
        </p:spPr>
        <p:txBody>
          <a:bodyPr>
            <a:normAutofit/>
          </a:bodyPr>
          <a:lstStyle>
            <a:lvl1pPr algn="l">
              <a:defRPr sz="3413">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300480" y="6050224"/>
            <a:ext cx="7261013" cy="1199580"/>
          </a:xfrm>
        </p:spPr>
        <p:txBody>
          <a:bodyPr>
            <a:normAutofit/>
          </a:bodyPr>
          <a:lstStyle>
            <a:lvl1pPr marL="0" indent="0" algn="l">
              <a:buNone/>
              <a:defRPr sz="2561">
                <a:solidFill>
                  <a:schemeClr val="tx1">
                    <a:tint val="75000"/>
                  </a:schemeClr>
                </a:solidFill>
                <a:latin typeface="Calibri"/>
                <a:cs typeface="Calibri"/>
              </a:defRPr>
            </a:lvl1pPr>
            <a:lvl2pPr marL="487745" indent="0" algn="ctr">
              <a:buNone/>
              <a:defRPr>
                <a:solidFill>
                  <a:schemeClr val="tx1">
                    <a:tint val="75000"/>
                  </a:schemeClr>
                </a:solidFill>
              </a:defRPr>
            </a:lvl2pPr>
            <a:lvl3pPr marL="975488" indent="0" algn="ctr">
              <a:buNone/>
              <a:defRPr>
                <a:solidFill>
                  <a:schemeClr val="tx1">
                    <a:tint val="75000"/>
                  </a:schemeClr>
                </a:solidFill>
              </a:defRPr>
            </a:lvl3pPr>
            <a:lvl4pPr marL="1463232" indent="0" algn="ctr">
              <a:buNone/>
              <a:defRPr>
                <a:solidFill>
                  <a:schemeClr val="tx1">
                    <a:tint val="75000"/>
                  </a:schemeClr>
                </a:solidFill>
              </a:defRPr>
            </a:lvl4pPr>
            <a:lvl5pPr marL="1950976" indent="0" algn="ctr">
              <a:buNone/>
              <a:defRPr>
                <a:solidFill>
                  <a:schemeClr val="tx1">
                    <a:tint val="75000"/>
                  </a:schemeClr>
                </a:solidFill>
              </a:defRPr>
            </a:lvl5pPr>
            <a:lvl6pPr marL="2438720" indent="0" algn="ctr">
              <a:buNone/>
              <a:defRPr>
                <a:solidFill>
                  <a:schemeClr val="tx1">
                    <a:tint val="75000"/>
                  </a:schemeClr>
                </a:solidFill>
              </a:defRPr>
            </a:lvl6pPr>
            <a:lvl7pPr marL="2926463" indent="0" algn="ctr">
              <a:buNone/>
              <a:defRPr>
                <a:solidFill>
                  <a:schemeClr val="tx1">
                    <a:tint val="75000"/>
                  </a:schemeClr>
                </a:solidFill>
              </a:defRPr>
            </a:lvl7pPr>
            <a:lvl8pPr marL="3414209" indent="0" algn="ctr">
              <a:buNone/>
              <a:defRPr>
                <a:solidFill>
                  <a:schemeClr val="tx1">
                    <a:tint val="75000"/>
                  </a:schemeClr>
                </a:solidFill>
              </a:defRPr>
            </a:lvl8pPr>
            <a:lvl9pPr marL="390195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092" y="8377319"/>
            <a:ext cx="906944" cy="1199046"/>
          </a:xfrm>
          <a:prstGeom prst="rect">
            <a:avLst/>
          </a:prstGeom>
        </p:spPr>
      </p:pic>
      <p:pic>
        <p:nvPicPr>
          <p:cNvPr id="12" name="Picture 11" descr="SPAR-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05000" y="8406974"/>
            <a:ext cx="1262866" cy="1081168"/>
          </a:xfrm>
          <a:prstGeom prst="rect">
            <a:avLst/>
          </a:prstGeom>
        </p:spPr>
      </p:pic>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27562" t="1976" r="-2306" b="-1"/>
          <a:stretch/>
        </p:blipFill>
        <p:spPr>
          <a:xfrm>
            <a:off x="9742760" y="194167"/>
            <a:ext cx="3262040" cy="2317741"/>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3094" y="8617138"/>
            <a:ext cx="2498179" cy="1082544"/>
          </a:xfrm>
          <a:prstGeom prst="rect">
            <a:avLst/>
          </a:prstGeom>
        </p:spPr>
      </p:pic>
    </p:spTree>
    <p:extLst>
      <p:ext uri="{BB962C8B-B14F-4D97-AF65-F5344CB8AC3E}">
        <p14:creationId xmlns:p14="http://schemas.microsoft.com/office/powerpoint/2010/main" val="4272715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pic>
        <p:nvPicPr>
          <p:cNvPr id="9" name="Picture 8" descr="SPA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05000" y="8373419"/>
            <a:ext cx="1262866" cy="111472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092" y="8373420"/>
            <a:ext cx="906944" cy="1148705"/>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508" y="8565618"/>
            <a:ext cx="2448763" cy="1061130"/>
          </a:xfrm>
          <a:prstGeom prst="rect">
            <a:avLst/>
          </a:prstGeom>
        </p:spPr>
      </p:pic>
      <p:pic>
        <p:nvPicPr>
          <p:cNvPr id="7" name="Picture 6"/>
          <p:cNvPicPr>
            <a:picLocks noChangeAspect="1"/>
          </p:cNvPicPr>
          <p:nvPr userDrawn="1"/>
        </p:nvPicPr>
        <p:blipFill rotWithShape="1">
          <a:blip r:embed="rId5"/>
          <a:srcRect l="27444" t="1913"/>
          <a:stretch/>
        </p:blipFill>
        <p:spPr>
          <a:xfrm>
            <a:off x="9814766" y="265457"/>
            <a:ext cx="3015646" cy="1939094"/>
          </a:xfrm>
          <a:prstGeom prst="rect">
            <a:avLst/>
          </a:prstGeom>
        </p:spPr>
      </p:pic>
    </p:spTree>
    <p:extLst>
      <p:ext uri="{BB962C8B-B14F-4D97-AF65-F5344CB8AC3E}">
        <p14:creationId xmlns:p14="http://schemas.microsoft.com/office/powerpoint/2010/main" val="382664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4268" b="1" cap="all"/>
            </a:lvl1pPr>
          </a:lstStyle>
          <a:p>
            <a:r>
              <a:rPr lang="en-US"/>
              <a:t>Click to edit Master title style</a:t>
            </a:r>
            <a:endParaRPr lang="en-US" dirty="0"/>
          </a:p>
        </p:txBody>
      </p:sp>
      <p:sp>
        <p:nvSpPr>
          <p:cNvPr id="3" name="Text Placeholder 2"/>
          <p:cNvSpPr>
            <a:spLocks noGrp="1"/>
          </p:cNvSpPr>
          <p:nvPr>
            <p:ph type="body" idx="1"/>
          </p:nvPr>
        </p:nvSpPr>
        <p:spPr>
          <a:xfrm>
            <a:off x="1027290" y="4133999"/>
            <a:ext cx="11054080" cy="2133599"/>
          </a:xfrm>
        </p:spPr>
        <p:txBody>
          <a:bodyPr anchor="b"/>
          <a:lstStyle>
            <a:lvl1pPr marL="0" indent="0">
              <a:buNone/>
              <a:defRPr sz="2133">
                <a:solidFill>
                  <a:schemeClr val="tx1">
                    <a:tint val="75000"/>
                  </a:schemeClr>
                </a:solidFill>
              </a:defRPr>
            </a:lvl1pPr>
            <a:lvl2pPr marL="487745" indent="0">
              <a:buNone/>
              <a:defRPr sz="1920">
                <a:solidFill>
                  <a:schemeClr val="tx1">
                    <a:tint val="75000"/>
                  </a:schemeClr>
                </a:solidFill>
              </a:defRPr>
            </a:lvl2pPr>
            <a:lvl3pPr marL="975488" indent="0">
              <a:buNone/>
              <a:defRPr sz="1707">
                <a:solidFill>
                  <a:schemeClr val="tx1">
                    <a:tint val="75000"/>
                  </a:schemeClr>
                </a:solidFill>
              </a:defRPr>
            </a:lvl3pPr>
            <a:lvl4pPr marL="1463232" indent="0">
              <a:buNone/>
              <a:defRPr sz="1493">
                <a:solidFill>
                  <a:schemeClr val="tx1">
                    <a:tint val="75000"/>
                  </a:schemeClr>
                </a:solidFill>
              </a:defRPr>
            </a:lvl4pPr>
            <a:lvl5pPr marL="1950976" indent="0">
              <a:buNone/>
              <a:defRPr sz="1493">
                <a:solidFill>
                  <a:schemeClr val="tx1">
                    <a:tint val="75000"/>
                  </a:schemeClr>
                </a:solidFill>
              </a:defRPr>
            </a:lvl5pPr>
            <a:lvl6pPr marL="2438720" indent="0">
              <a:buNone/>
              <a:defRPr sz="1493">
                <a:solidFill>
                  <a:schemeClr val="tx1">
                    <a:tint val="75000"/>
                  </a:schemeClr>
                </a:solidFill>
              </a:defRPr>
            </a:lvl6pPr>
            <a:lvl7pPr marL="2926463" indent="0">
              <a:buNone/>
              <a:defRPr sz="1493">
                <a:solidFill>
                  <a:schemeClr val="tx1">
                    <a:tint val="75000"/>
                  </a:schemeClr>
                </a:solidFill>
              </a:defRPr>
            </a:lvl7pPr>
            <a:lvl8pPr marL="3414209" indent="0">
              <a:buNone/>
              <a:defRPr sz="1493">
                <a:solidFill>
                  <a:schemeClr val="tx1">
                    <a:tint val="75000"/>
                  </a:schemeClr>
                </a:solidFill>
              </a:defRPr>
            </a:lvl8pPr>
            <a:lvl9pPr marL="390195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357515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3" y="2275848"/>
            <a:ext cx="5743787" cy="6436925"/>
          </a:xfrm>
        </p:spPr>
        <p:txBody>
          <a:bodyPr/>
          <a:lstStyle>
            <a:lvl1pPr>
              <a:defRPr sz="2987"/>
            </a:lvl1pPr>
            <a:lvl2pPr>
              <a:defRPr sz="2561"/>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6" y="2275848"/>
            <a:ext cx="5743787" cy="6436925"/>
          </a:xfrm>
        </p:spPr>
        <p:txBody>
          <a:bodyPr/>
          <a:lstStyle>
            <a:lvl1pPr>
              <a:defRPr sz="2987"/>
            </a:lvl1pPr>
            <a:lvl2pPr>
              <a:defRPr sz="2561"/>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6B63E-462D-A64A-8F4D-D177AD8FDFCE}" type="slidenum">
              <a:rPr lang="en-US" smtClean="0"/>
              <a:t>‹#›</a:t>
            </a:fld>
            <a:endParaRPr lang="en-US"/>
          </a:p>
        </p:txBody>
      </p:sp>
      <p:pic>
        <p:nvPicPr>
          <p:cNvPr id="8" name="Picture 7"/>
          <p:cNvPicPr>
            <a:picLocks noChangeAspect="1"/>
          </p:cNvPicPr>
          <p:nvPr userDrawn="1"/>
        </p:nvPicPr>
        <p:blipFill rotWithShape="1">
          <a:blip r:embed="rId2"/>
          <a:srcRect l="29141" t="1267" b="-1"/>
          <a:stretch/>
        </p:blipFill>
        <p:spPr>
          <a:xfrm>
            <a:off x="9947449" y="194173"/>
            <a:ext cx="2832623" cy="1822029"/>
          </a:xfrm>
          <a:prstGeom prst="rect">
            <a:avLst/>
          </a:prstGeom>
        </p:spPr>
      </p:pic>
    </p:spTree>
    <p:extLst>
      <p:ext uri="{BB962C8B-B14F-4D97-AF65-F5344CB8AC3E}">
        <p14:creationId xmlns:p14="http://schemas.microsoft.com/office/powerpoint/2010/main" val="27510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2183272"/>
            <a:ext cx="5746045" cy="909884"/>
          </a:xfrm>
        </p:spPr>
        <p:txBody>
          <a:bodyPr anchor="b"/>
          <a:lstStyle>
            <a:lvl1pPr marL="0" indent="0">
              <a:buNone/>
              <a:defRPr sz="2561" b="1"/>
            </a:lvl1pPr>
            <a:lvl2pPr marL="487745" indent="0">
              <a:buNone/>
              <a:defRPr sz="2133" b="1"/>
            </a:lvl2pPr>
            <a:lvl3pPr marL="975488" indent="0">
              <a:buNone/>
              <a:defRPr sz="1920" b="1"/>
            </a:lvl3pPr>
            <a:lvl4pPr marL="1463232" indent="0">
              <a:buNone/>
              <a:defRPr sz="1707" b="1"/>
            </a:lvl4pPr>
            <a:lvl5pPr marL="1950976" indent="0">
              <a:buNone/>
              <a:defRPr sz="1707" b="1"/>
            </a:lvl5pPr>
            <a:lvl6pPr marL="2438720" indent="0">
              <a:buNone/>
              <a:defRPr sz="1707" b="1"/>
            </a:lvl6pPr>
            <a:lvl7pPr marL="2926463" indent="0">
              <a:buNone/>
              <a:defRPr sz="1707" b="1"/>
            </a:lvl7pPr>
            <a:lvl8pPr marL="3414209" indent="0">
              <a:buNone/>
              <a:defRPr sz="1707" b="1"/>
            </a:lvl8pPr>
            <a:lvl9pPr marL="3901952"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3093155"/>
            <a:ext cx="5746045" cy="5619610"/>
          </a:xfrm>
        </p:spPr>
        <p:txBody>
          <a:bodyPr/>
          <a:lstStyle>
            <a:lvl1pPr>
              <a:defRPr sz="2561"/>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2183272"/>
            <a:ext cx="5748302" cy="909884"/>
          </a:xfrm>
        </p:spPr>
        <p:txBody>
          <a:bodyPr anchor="b"/>
          <a:lstStyle>
            <a:lvl1pPr marL="0" indent="0">
              <a:buNone/>
              <a:defRPr sz="2561" b="1"/>
            </a:lvl1pPr>
            <a:lvl2pPr marL="487745" indent="0">
              <a:buNone/>
              <a:defRPr sz="2133" b="1"/>
            </a:lvl2pPr>
            <a:lvl3pPr marL="975488" indent="0">
              <a:buNone/>
              <a:defRPr sz="1920" b="1"/>
            </a:lvl3pPr>
            <a:lvl4pPr marL="1463232" indent="0">
              <a:buNone/>
              <a:defRPr sz="1707" b="1"/>
            </a:lvl4pPr>
            <a:lvl5pPr marL="1950976" indent="0">
              <a:buNone/>
              <a:defRPr sz="1707" b="1"/>
            </a:lvl5pPr>
            <a:lvl6pPr marL="2438720" indent="0">
              <a:buNone/>
              <a:defRPr sz="1707" b="1"/>
            </a:lvl6pPr>
            <a:lvl7pPr marL="2926463" indent="0">
              <a:buNone/>
              <a:defRPr sz="1707" b="1"/>
            </a:lvl7pPr>
            <a:lvl8pPr marL="3414209" indent="0">
              <a:buNone/>
              <a:defRPr sz="1707" b="1"/>
            </a:lvl8pPr>
            <a:lvl9pPr marL="390195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3093155"/>
            <a:ext cx="5748302" cy="5619610"/>
          </a:xfrm>
        </p:spPr>
        <p:txBody>
          <a:bodyPr/>
          <a:lstStyle>
            <a:lvl1pPr>
              <a:defRPr sz="2561"/>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334377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153339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00503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44"/>
            <a:ext cx="4278490" cy="1652693"/>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9" y="388346"/>
            <a:ext cx="7270045" cy="8324427"/>
          </a:xfrm>
        </p:spPr>
        <p:txBody>
          <a:bodyPr/>
          <a:lstStyle>
            <a:lvl1pPr>
              <a:defRPr sz="3413"/>
            </a:lvl1pPr>
            <a:lvl2pPr>
              <a:defRPr sz="2987"/>
            </a:lvl2pPr>
            <a:lvl3pPr>
              <a:defRPr sz="2561"/>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3"/>
            <a:ext cx="4278490" cy="6671734"/>
          </a:xfrm>
        </p:spPr>
        <p:txBody>
          <a:bodyPr/>
          <a:lstStyle>
            <a:lvl1pPr marL="0" indent="0">
              <a:buNone/>
              <a:defRPr sz="1493"/>
            </a:lvl1pPr>
            <a:lvl2pPr marL="487745" indent="0">
              <a:buNone/>
              <a:defRPr sz="1280"/>
            </a:lvl2pPr>
            <a:lvl3pPr marL="975488" indent="0">
              <a:buNone/>
              <a:defRPr sz="1067"/>
            </a:lvl3pPr>
            <a:lvl4pPr marL="1463232" indent="0">
              <a:buNone/>
              <a:defRPr sz="960"/>
            </a:lvl4pPr>
            <a:lvl5pPr marL="1950976" indent="0">
              <a:buNone/>
              <a:defRPr sz="960"/>
            </a:lvl5pPr>
            <a:lvl6pPr marL="2438720" indent="0">
              <a:buNone/>
              <a:defRPr sz="960"/>
            </a:lvl6pPr>
            <a:lvl7pPr marL="2926463" indent="0">
              <a:buNone/>
              <a:defRPr sz="960"/>
            </a:lvl7pPr>
            <a:lvl8pPr marL="3414209" indent="0">
              <a:buNone/>
              <a:defRPr sz="960"/>
            </a:lvl8pPr>
            <a:lvl9pPr marL="390195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422983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1" y="254000"/>
            <a:ext cx="8430220" cy="2159000"/>
          </a:xfrm>
        </p:spPr>
        <p:txBody>
          <a:bodyPr/>
          <a:lstStyle/>
          <a:p>
            <a:r>
              <a:rPr lang="en-US"/>
              <a:t>Click to edit Master title style</a:t>
            </a:r>
            <a:endParaRPr lang="en-GB"/>
          </a:p>
        </p:txBody>
      </p:sp>
      <p:sp>
        <p:nvSpPr>
          <p:cNvPr id="3" name="Content Placeholder 2"/>
          <p:cNvSpPr>
            <a:spLocks noGrp="1"/>
          </p:cNvSpPr>
          <p:nvPr>
            <p:ph idx="1"/>
          </p:nvPr>
        </p:nvSpPr>
        <p:spPr>
          <a:xfrm>
            <a:off x="952500" y="2716560"/>
            <a:ext cx="11099800" cy="628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p:cNvSpPr>
          <p:nvPr>
            <p:ph type="sldNum" sz="quarter" idx="10"/>
          </p:nvPr>
        </p:nvSpPr>
        <p:spPr>
          <a:ln/>
        </p:spPr>
        <p:txBody>
          <a:bodyPr/>
          <a:lstStyle>
            <a:lvl1pPr>
              <a:defRPr/>
            </a:lvl1pPr>
          </a:lstStyle>
          <a:p>
            <a:pPr>
              <a:defRPr/>
            </a:pPr>
            <a:fld id="{27A65ECD-D668-481A-8544-C281DF9D46E9}" type="slidenum">
              <a:rPr lang="en-US" altLang="en-US"/>
              <a:pPr>
                <a:defRPr/>
              </a:pPr>
              <a:t>‹#›</a:t>
            </a:fld>
            <a:endParaRPr lang="en-US" altLang="en-US"/>
          </a:p>
        </p:txBody>
      </p:sp>
      <p:pic>
        <p:nvPicPr>
          <p:cNvPr id="5" name="Picture 4"/>
          <p:cNvPicPr>
            <a:picLocks noChangeAspect="1"/>
          </p:cNvPicPr>
          <p:nvPr userDrawn="1"/>
        </p:nvPicPr>
        <p:blipFill rotWithShape="1">
          <a:blip r:embed="rId2"/>
          <a:srcRect l="27630" t="13293" b="6885"/>
          <a:stretch/>
        </p:blipFill>
        <p:spPr>
          <a:xfrm>
            <a:off x="10102800" y="254000"/>
            <a:ext cx="2902000" cy="1598464"/>
          </a:xfrm>
          <a:prstGeom prst="rect">
            <a:avLst/>
          </a:prstGeom>
        </p:spPr>
      </p:pic>
    </p:spTree>
    <p:extLst>
      <p:ext uri="{BB962C8B-B14F-4D97-AF65-F5344CB8AC3E}">
        <p14:creationId xmlns:p14="http://schemas.microsoft.com/office/powerpoint/2010/main" val="149589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6827526"/>
            <a:ext cx="7802880" cy="806027"/>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871502"/>
            <a:ext cx="7802880" cy="5852160"/>
          </a:xfrm>
        </p:spPr>
        <p:txBody>
          <a:bodyPr/>
          <a:lstStyle>
            <a:lvl1pPr marL="0" indent="0">
              <a:buNone/>
              <a:defRPr sz="3413"/>
            </a:lvl1pPr>
            <a:lvl2pPr marL="487745" indent="0">
              <a:buNone/>
              <a:defRPr sz="2987"/>
            </a:lvl2pPr>
            <a:lvl3pPr marL="975488" indent="0">
              <a:buNone/>
              <a:defRPr sz="2561"/>
            </a:lvl3pPr>
            <a:lvl4pPr marL="1463232" indent="0">
              <a:buNone/>
              <a:defRPr sz="2133"/>
            </a:lvl4pPr>
            <a:lvl5pPr marL="1950976" indent="0">
              <a:buNone/>
              <a:defRPr sz="2133"/>
            </a:lvl5pPr>
            <a:lvl6pPr marL="2438720" indent="0">
              <a:buNone/>
              <a:defRPr sz="2133"/>
            </a:lvl6pPr>
            <a:lvl7pPr marL="2926463" indent="0">
              <a:buNone/>
              <a:defRPr sz="2133"/>
            </a:lvl7pPr>
            <a:lvl8pPr marL="3414209" indent="0">
              <a:buNone/>
              <a:defRPr sz="2133"/>
            </a:lvl8pPr>
            <a:lvl9pPr marL="3901952" indent="0">
              <a:buNone/>
              <a:defRPr sz="2133"/>
            </a:lvl9pPr>
          </a:lstStyle>
          <a:p>
            <a:r>
              <a:rPr lang="en-US"/>
              <a:t>Click icon to add picture</a:t>
            </a:r>
          </a:p>
        </p:txBody>
      </p:sp>
      <p:sp>
        <p:nvSpPr>
          <p:cNvPr id="4" name="Text Placeholder 3"/>
          <p:cNvSpPr>
            <a:spLocks noGrp="1"/>
          </p:cNvSpPr>
          <p:nvPr>
            <p:ph type="body" sz="half" idx="2"/>
          </p:nvPr>
        </p:nvSpPr>
        <p:spPr>
          <a:xfrm>
            <a:off x="2549031" y="7633553"/>
            <a:ext cx="7802880" cy="1144693"/>
          </a:xfrm>
        </p:spPr>
        <p:txBody>
          <a:bodyPr/>
          <a:lstStyle>
            <a:lvl1pPr marL="0" indent="0">
              <a:buNone/>
              <a:defRPr sz="1493"/>
            </a:lvl1pPr>
            <a:lvl2pPr marL="487745" indent="0">
              <a:buNone/>
              <a:defRPr sz="1280"/>
            </a:lvl2pPr>
            <a:lvl3pPr marL="975488" indent="0">
              <a:buNone/>
              <a:defRPr sz="1067"/>
            </a:lvl3pPr>
            <a:lvl4pPr marL="1463232" indent="0">
              <a:buNone/>
              <a:defRPr sz="960"/>
            </a:lvl4pPr>
            <a:lvl5pPr marL="1950976" indent="0">
              <a:buNone/>
              <a:defRPr sz="960"/>
            </a:lvl5pPr>
            <a:lvl6pPr marL="2438720" indent="0">
              <a:buNone/>
              <a:defRPr sz="960"/>
            </a:lvl6pPr>
            <a:lvl7pPr marL="2926463" indent="0">
              <a:buNone/>
              <a:defRPr sz="960"/>
            </a:lvl7pPr>
            <a:lvl8pPr marL="3414209" indent="0">
              <a:buNone/>
              <a:defRPr sz="960"/>
            </a:lvl8pPr>
            <a:lvl9pPr marL="390195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1157505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385408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1" y="390604"/>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3" y="390604"/>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6B63E-462D-A64A-8F4D-D177AD8FDFCE}" type="slidenum">
              <a:rPr lang="en-US" smtClean="0"/>
              <a:t>‹#›</a:t>
            </a:fld>
            <a:endParaRPr lang="en-US"/>
          </a:p>
        </p:txBody>
      </p:sp>
    </p:spTree>
    <p:extLst>
      <p:ext uri="{BB962C8B-B14F-4D97-AF65-F5344CB8AC3E}">
        <p14:creationId xmlns:p14="http://schemas.microsoft.com/office/powerpoint/2010/main" val="2318281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DCC71D-E365-4F7A-8A76-BBA3ABBC8EAF}"/>
              </a:ext>
            </a:extLst>
          </p:cNvPr>
          <p:cNvSpPr/>
          <p:nvPr userDrawn="1"/>
        </p:nvSpPr>
        <p:spPr>
          <a:xfrm>
            <a:off x="0" y="0"/>
            <a:ext cx="13004800" cy="97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61"/>
          </a:p>
        </p:txBody>
      </p:sp>
      <p:sp>
        <p:nvSpPr>
          <p:cNvPr id="2" name="Title 1"/>
          <p:cNvSpPr>
            <a:spLocks noGrp="1"/>
          </p:cNvSpPr>
          <p:nvPr>
            <p:ph type="ctrTitle"/>
          </p:nvPr>
        </p:nvSpPr>
        <p:spPr>
          <a:xfrm>
            <a:off x="580249" y="562944"/>
            <a:ext cx="11771298" cy="568961"/>
          </a:xfrm>
          <a:prstGeom prst="rect">
            <a:avLst/>
          </a:prstGeom>
        </p:spPr>
        <p:txBody>
          <a:bodyPr lIns="0" tIns="0" rIns="0" bIns="0"/>
          <a:lstStyle>
            <a:lvl1pPr>
              <a:lnSpc>
                <a:spcPts val="2400"/>
              </a:lnSpc>
              <a:defRPr sz="2987" b="1">
                <a:solidFill>
                  <a:schemeClr val="tx2"/>
                </a:solidFill>
                <a:latin typeface="+mj-lt"/>
              </a:defRPr>
            </a:lvl1pPr>
          </a:lstStyle>
          <a:p>
            <a:r>
              <a:rPr lang="en-US" dirty="0"/>
              <a:t>Click to edit Master title style</a:t>
            </a:r>
            <a:endParaRPr lang="en-GB" dirty="0"/>
          </a:p>
        </p:txBody>
      </p:sp>
      <p:sp>
        <p:nvSpPr>
          <p:cNvPr id="9" name="Text Placeholder 8"/>
          <p:cNvSpPr>
            <a:spLocks noGrp="1"/>
          </p:cNvSpPr>
          <p:nvPr>
            <p:ph type="body" sz="quarter" idx="13"/>
          </p:nvPr>
        </p:nvSpPr>
        <p:spPr>
          <a:xfrm>
            <a:off x="574227" y="2861697"/>
            <a:ext cx="11783342" cy="5712182"/>
          </a:xfrm>
          <a:prstGeom prst="rect">
            <a:avLst/>
          </a:prstGeom>
        </p:spPr>
        <p:txBody>
          <a:bodyPr lIns="0" tIns="0" rIns="0" bIns="0"/>
          <a:lstStyle>
            <a:lvl1pPr marL="0" indent="-144020">
              <a:lnSpc>
                <a:spcPts val="2080"/>
              </a:lnSpc>
              <a:spcBef>
                <a:spcPts val="0"/>
              </a:spcBef>
              <a:spcAft>
                <a:spcPts val="960"/>
              </a:spcAft>
              <a:buClr>
                <a:schemeClr val="tx2"/>
              </a:buClr>
              <a:buFont typeface="Arial" pitchFamily="34" charset="0"/>
              <a:buChar char="•"/>
              <a:defRPr sz="1920">
                <a:solidFill>
                  <a:schemeClr val="tx1"/>
                </a:solidFill>
              </a:defRPr>
            </a:lvl1pPr>
            <a:lvl2pPr marL="365807" indent="-182904">
              <a:buClr>
                <a:schemeClr val="tx2"/>
              </a:buClr>
              <a:buFont typeface="Arial" pitchFamily="34" charset="0"/>
              <a:buChar char="•"/>
              <a:defRPr sz="1920">
                <a:solidFill>
                  <a:schemeClr val="tx1"/>
                </a:solidFill>
              </a:defRPr>
            </a:lvl2pPr>
            <a:lvl3pPr marL="570305" indent="-190526">
              <a:buClr>
                <a:schemeClr val="tx2"/>
              </a:buClr>
              <a:buFont typeface="Arial" pitchFamily="34" charset="0"/>
              <a:buChar char="•"/>
              <a:defRPr sz="1920">
                <a:solidFill>
                  <a:schemeClr val="tx1"/>
                </a:solidFill>
              </a:defRPr>
            </a:lvl3pPr>
            <a:lvl4pPr marL="365807" indent="-182904">
              <a:buClr>
                <a:schemeClr val="tx2"/>
              </a:buClr>
              <a:buFont typeface="Arial" pitchFamily="34" charset="0"/>
              <a:buChar char="•"/>
              <a:defRPr sz="1920">
                <a:solidFill>
                  <a:schemeClr val="tx1"/>
                </a:solidFill>
              </a:defRPr>
            </a:lvl4pPr>
            <a:lvl5pPr marL="365807" indent="-182904">
              <a:buClr>
                <a:schemeClr val="tx2"/>
              </a:buClr>
              <a:buFont typeface="Arial" pitchFamily="34" charset="0"/>
              <a:buChar char="•"/>
              <a:defRPr sz="1920">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6243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1"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46" indent="0">
              <a:buNone/>
              <a:defRPr sz="1800"/>
            </a:lvl2pPr>
            <a:lvl3pPr marL="914492" indent="0">
              <a:buNone/>
              <a:defRPr sz="1600"/>
            </a:lvl3pPr>
            <a:lvl4pPr marL="1371737" indent="0">
              <a:buNone/>
              <a:defRPr sz="1400"/>
            </a:lvl4pPr>
            <a:lvl5pPr marL="1828984" indent="0">
              <a:buNone/>
              <a:defRPr sz="1400"/>
            </a:lvl5pPr>
            <a:lvl6pPr marL="2286228" indent="0">
              <a:buNone/>
              <a:defRPr sz="1400"/>
            </a:lvl6pPr>
            <a:lvl7pPr marL="2743475" indent="0">
              <a:buNone/>
              <a:defRPr sz="1400"/>
            </a:lvl7pPr>
            <a:lvl8pPr marL="3200720" indent="0">
              <a:buNone/>
              <a:defRPr sz="1400"/>
            </a:lvl8pPr>
            <a:lvl9pPr marL="3657966" indent="0">
              <a:buNone/>
              <a:defRPr sz="1400"/>
            </a:lvl9pPr>
          </a:lstStyle>
          <a:p>
            <a:pPr lvl="0"/>
            <a:r>
              <a:rPr lang="en-US"/>
              <a:t>Click to edit Master text styles</a:t>
            </a:r>
          </a:p>
        </p:txBody>
      </p:sp>
      <p:sp>
        <p:nvSpPr>
          <p:cNvPr id="4" name="Rectangle 3"/>
          <p:cNvSpPr>
            <a:spLocks noGrp="1"/>
          </p:cNvSpPr>
          <p:nvPr>
            <p:ph type="sldNum" sz="quarter" idx="10"/>
          </p:nvPr>
        </p:nvSpPr>
        <p:spPr>
          <a:ln/>
        </p:spPr>
        <p:txBody>
          <a:bodyPr/>
          <a:lstStyle>
            <a:lvl1pPr>
              <a:defRPr/>
            </a:lvl1pPr>
          </a:lstStyle>
          <a:p>
            <a:pPr>
              <a:defRPr/>
            </a:pPr>
            <a:fld id="{2574FD6C-B663-40F2-9A2D-331D4197BCD9}" type="slidenum">
              <a:rPr lang="en-US" altLang="en-US"/>
              <a:pPr>
                <a:defRPr/>
              </a:pPr>
              <a:t>‹#›</a:t>
            </a:fld>
            <a:endParaRPr lang="en-US" altLang="en-US"/>
          </a:p>
        </p:txBody>
      </p:sp>
    </p:spTree>
    <p:extLst>
      <p:ext uri="{BB962C8B-B14F-4D97-AF65-F5344CB8AC3E}">
        <p14:creationId xmlns:p14="http://schemas.microsoft.com/office/powerpoint/2010/main" val="413152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52500" y="2590800"/>
            <a:ext cx="5473700" cy="6286500"/>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590800"/>
            <a:ext cx="5473700" cy="6286500"/>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p:cNvSpPr>
          <p:nvPr>
            <p:ph type="sldNum" sz="quarter" idx="10"/>
          </p:nvPr>
        </p:nvSpPr>
        <p:spPr>
          <a:ln/>
        </p:spPr>
        <p:txBody>
          <a:bodyPr/>
          <a:lstStyle>
            <a:lvl1pPr>
              <a:defRPr/>
            </a:lvl1pPr>
          </a:lstStyle>
          <a:p>
            <a:pPr>
              <a:defRPr/>
            </a:pPr>
            <a:fld id="{67CC2FA5-8C64-49A9-A2E0-2B445C7A4893}" type="slidenum">
              <a:rPr lang="en-US" altLang="en-US"/>
              <a:pPr>
                <a:defRPr/>
              </a:pPr>
              <a:t>‹#›</a:t>
            </a:fld>
            <a:endParaRPr lang="en-US" altLang="en-US"/>
          </a:p>
        </p:txBody>
      </p:sp>
    </p:spTree>
    <p:extLst>
      <p:ext uri="{BB962C8B-B14F-4D97-AF65-F5344CB8AC3E}">
        <p14:creationId xmlns:p14="http://schemas.microsoft.com/office/powerpoint/2010/main" val="83249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8" y="2182816"/>
            <a:ext cx="5745163" cy="909637"/>
          </a:xfrm>
        </p:spPr>
        <p:txBody>
          <a:bodyPr anchor="b"/>
          <a:lstStyle>
            <a:lvl1pPr marL="0" indent="0">
              <a:buNone/>
              <a:defRPr sz="2400" b="1"/>
            </a:lvl1pPr>
            <a:lvl2pPr marL="457246" indent="0">
              <a:buNone/>
              <a:defRPr sz="2000" b="1"/>
            </a:lvl2pPr>
            <a:lvl3pPr marL="914492" indent="0">
              <a:buNone/>
              <a:defRPr sz="1800" b="1"/>
            </a:lvl3pPr>
            <a:lvl4pPr marL="1371737" indent="0">
              <a:buNone/>
              <a:defRPr sz="1600" b="1"/>
            </a:lvl4pPr>
            <a:lvl5pPr marL="1828984"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8"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91" y="2182816"/>
            <a:ext cx="5748337" cy="909637"/>
          </a:xfrm>
        </p:spPr>
        <p:txBody>
          <a:bodyPr anchor="b"/>
          <a:lstStyle>
            <a:lvl1pPr marL="0" indent="0">
              <a:buNone/>
              <a:defRPr sz="2400" b="1"/>
            </a:lvl1pPr>
            <a:lvl2pPr marL="457246" indent="0">
              <a:buNone/>
              <a:defRPr sz="2000" b="1"/>
            </a:lvl2pPr>
            <a:lvl3pPr marL="914492" indent="0">
              <a:buNone/>
              <a:defRPr sz="1800" b="1"/>
            </a:lvl3pPr>
            <a:lvl4pPr marL="1371737" indent="0">
              <a:buNone/>
              <a:defRPr sz="1600" b="1"/>
            </a:lvl4pPr>
            <a:lvl5pPr marL="1828984"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91"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p:cNvSpPr>
          <p:nvPr>
            <p:ph type="sldNum" sz="quarter" idx="10"/>
          </p:nvPr>
        </p:nvSpPr>
        <p:spPr>
          <a:ln/>
        </p:spPr>
        <p:txBody>
          <a:bodyPr/>
          <a:lstStyle>
            <a:lvl1pPr>
              <a:defRPr/>
            </a:lvl1pPr>
          </a:lstStyle>
          <a:p>
            <a:pPr>
              <a:defRPr/>
            </a:pPr>
            <a:fld id="{51FBC553-0E01-4815-9396-2445FA7A2F5F}" type="slidenum">
              <a:rPr lang="en-US" altLang="en-US"/>
              <a:pPr>
                <a:defRPr/>
              </a:pPr>
              <a:t>‹#›</a:t>
            </a:fld>
            <a:endParaRPr lang="en-US" altLang="en-US"/>
          </a:p>
        </p:txBody>
      </p:sp>
    </p:spTree>
    <p:extLst>
      <p:ext uri="{BB962C8B-B14F-4D97-AF65-F5344CB8AC3E}">
        <p14:creationId xmlns:p14="http://schemas.microsoft.com/office/powerpoint/2010/main" val="334694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p:cNvSpPr>
          <p:nvPr>
            <p:ph type="sldNum" sz="quarter" idx="10"/>
          </p:nvPr>
        </p:nvSpPr>
        <p:spPr>
          <a:ln/>
        </p:spPr>
        <p:txBody>
          <a:bodyPr/>
          <a:lstStyle>
            <a:lvl1pPr>
              <a:defRPr/>
            </a:lvl1pPr>
          </a:lstStyle>
          <a:p>
            <a:pPr>
              <a:defRPr/>
            </a:pPr>
            <a:fld id="{93C99BE3-876B-4DA5-A63E-B0B860D98A61}" type="slidenum">
              <a:rPr lang="en-US" altLang="en-US"/>
              <a:pPr>
                <a:defRPr/>
              </a:pPr>
              <a:t>‹#›</a:t>
            </a:fld>
            <a:endParaRPr lang="en-US" altLang="en-US"/>
          </a:p>
        </p:txBody>
      </p:sp>
    </p:spTree>
    <p:extLst>
      <p:ext uri="{BB962C8B-B14F-4D97-AF65-F5344CB8AC3E}">
        <p14:creationId xmlns:p14="http://schemas.microsoft.com/office/powerpoint/2010/main" val="222121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28905885-8605-46A2-B2F7-9C9A0D630868}" type="slidenum">
              <a:rPr lang="en-US" altLang="en-US"/>
              <a:pPr>
                <a:defRPr/>
              </a:pPr>
              <a:t>‹#›</a:t>
            </a:fld>
            <a:endParaRPr lang="en-US" altLang="en-US"/>
          </a:p>
        </p:txBody>
      </p:sp>
    </p:spTree>
    <p:extLst>
      <p:ext uri="{BB962C8B-B14F-4D97-AF65-F5344CB8AC3E}">
        <p14:creationId xmlns:p14="http://schemas.microsoft.com/office/powerpoint/2010/main" val="88414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4"/>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31"/>
            <a:ext cx="4278313" cy="6670675"/>
          </a:xfrm>
        </p:spPr>
        <p:txBody>
          <a:bodyPr/>
          <a:lstStyle>
            <a:lvl1pPr marL="0" indent="0">
              <a:buNone/>
              <a:defRPr sz="1400"/>
            </a:lvl1pPr>
            <a:lvl2pPr marL="457246" indent="0">
              <a:buNone/>
              <a:defRPr sz="1200"/>
            </a:lvl2pPr>
            <a:lvl3pPr marL="914492" indent="0">
              <a:buNone/>
              <a:defRPr sz="1000"/>
            </a:lvl3pPr>
            <a:lvl4pPr marL="1371737" indent="0">
              <a:buNone/>
              <a:defRPr sz="900"/>
            </a:lvl4pPr>
            <a:lvl5pPr marL="1828984" indent="0">
              <a:buNone/>
              <a:defRPr sz="900"/>
            </a:lvl5pPr>
            <a:lvl6pPr marL="2286228" indent="0">
              <a:buNone/>
              <a:defRPr sz="900"/>
            </a:lvl6pPr>
            <a:lvl7pPr marL="2743475" indent="0">
              <a:buNone/>
              <a:defRPr sz="900"/>
            </a:lvl7pPr>
            <a:lvl8pPr marL="3200720" indent="0">
              <a:buNone/>
              <a:defRPr sz="900"/>
            </a:lvl8pPr>
            <a:lvl9pPr marL="3657966" indent="0">
              <a:buNone/>
              <a:defRPr sz="9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0871C0F9-C2B2-4F98-B3CB-E6EC104F296A}" type="slidenum">
              <a:rPr lang="en-US" altLang="en-US"/>
              <a:pPr>
                <a:defRPr/>
              </a:pPr>
              <a:t>‹#›</a:t>
            </a:fld>
            <a:endParaRPr lang="en-US" altLang="en-US"/>
          </a:p>
        </p:txBody>
      </p:sp>
    </p:spTree>
    <p:extLst>
      <p:ext uri="{BB962C8B-B14F-4D97-AF65-F5344CB8AC3E}">
        <p14:creationId xmlns:p14="http://schemas.microsoft.com/office/powerpoint/2010/main" val="14840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8" y="871544"/>
            <a:ext cx="7802563" cy="5851525"/>
          </a:xfrm>
        </p:spPr>
        <p:txBody>
          <a:bodyPr/>
          <a:lstStyle>
            <a:lvl1pPr marL="0" indent="0">
              <a:buNone/>
              <a:defRPr sz="3200"/>
            </a:lvl1pPr>
            <a:lvl2pPr marL="457246" indent="0">
              <a:buNone/>
              <a:defRPr sz="2801"/>
            </a:lvl2pPr>
            <a:lvl3pPr marL="914492" indent="0">
              <a:buNone/>
              <a:defRPr sz="2400"/>
            </a:lvl3pPr>
            <a:lvl4pPr marL="1371737" indent="0">
              <a:buNone/>
              <a:defRPr sz="2000"/>
            </a:lvl4pPr>
            <a:lvl5pPr marL="1828984" indent="0">
              <a:buNone/>
              <a:defRPr sz="2000"/>
            </a:lvl5pPr>
            <a:lvl6pPr marL="2286228" indent="0">
              <a:buNone/>
              <a:defRPr sz="2000"/>
            </a:lvl6pPr>
            <a:lvl7pPr marL="2743475" indent="0">
              <a:buNone/>
              <a:defRPr sz="2000"/>
            </a:lvl7pPr>
            <a:lvl8pPr marL="3200720" indent="0">
              <a:buNone/>
              <a:defRPr sz="2000"/>
            </a:lvl8pPr>
            <a:lvl9pPr marL="3657966" indent="0">
              <a:buNone/>
              <a:defRPr sz="2000"/>
            </a:lvl9pPr>
          </a:lstStyle>
          <a:p>
            <a:pPr lvl="0"/>
            <a:endParaRPr lang="en-GB" noProof="0">
              <a:sym typeface="Helvetica Neue" charset="0"/>
            </a:endParaRPr>
          </a:p>
        </p:txBody>
      </p:sp>
      <p:sp>
        <p:nvSpPr>
          <p:cNvPr id="4" name="Text Placeholder 3"/>
          <p:cNvSpPr>
            <a:spLocks noGrp="1"/>
          </p:cNvSpPr>
          <p:nvPr>
            <p:ph type="body" sz="half" idx="2"/>
          </p:nvPr>
        </p:nvSpPr>
        <p:spPr>
          <a:xfrm>
            <a:off x="2549528" y="7634288"/>
            <a:ext cx="7802563" cy="1144587"/>
          </a:xfrm>
        </p:spPr>
        <p:txBody>
          <a:bodyPr/>
          <a:lstStyle>
            <a:lvl1pPr marL="0" indent="0">
              <a:buNone/>
              <a:defRPr sz="1400"/>
            </a:lvl1pPr>
            <a:lvl2pPr marL="457246" indent="0">
              <a:buNone/>
              <a:defRPr sz="1200"/>
            </a:lvl2pPr>
            <a:lvl3pPr marL="914492" indent="0">
              <a:buNone/>
              <a:defRPr sz="1000"/>
            </a:lvl3pPr>
            <a:lvl4pPr marL="1371737" indent="0">
              <a:buNone/>
              <a:defRPr sz="900"/>
            </a:lvl4pPr>
            <a:lvl5pPr marL="1828984" indent="0">
              <a:buNone/>
              <a:defRPr sz="900"/>
            </a:lvl5pPr>
            <a:lvl6pPr marL="2286228" indent="0">
              <a:buNone/>
              <a:defRPr sz="900"/>
            </a:lvl6pPr>
            <a:lvl7pPr marL="2743475" indent="0">
              <a:buNone/>
              <a:defRPr sz="900"/>
            </a:lvl7pPr>
            <a:lvl8pPr marL="3200720" indent="0">
              <a:buNone/>
              <a:defRPr sz="900"/>
            </a:lvl8pPr>
            <a:lvl9pPr marL="3657966" indent="0">
              <a:buNone/>
              <a:defRPr sz="9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62FC5258-E675-441B-9E6F-44F15750DAA9}" type="slidenum">
              <a:rPr lang="en-US" altLang="en-US"/>
              <a:pPr>
                <a:defRPr/>
              </a:pPr>
              <a:t>‹#›</a:t>
            </a:fld>
            <a:endParaRPr lang="en-US" altLang="en-US"/>
          </a:p>
        </p:txBody>
      </p:sp>
    </p:spTree>
    <p:extLst>
      <p:ext uri="{BB962C8B-B14F-4D97-AF65-F5344CB8AC3E}">
        <p14:creationId xmlns:p14="http://schemas.microsoft.com/office/powerpoint/2010/main" val="263931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0" y="2540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Helvetica Neue Medium" charset="0"/>
              </a:rPr>
              <a:t>Click to edit Master title style</a:t>
            </a:r>
          </a:p>
        </p:txBody>
      </p:sp>
      <p:sp>
        <p:nvSpPr>
          <p:cNvPr id="1027" name="Rectangle 2"/>
          <p:cNvSpPr>
            <a:spLocks noGrp="1"/>
          </p:cNvSpPr>
          <p:nvPr>
            <p:ph type="body" idx="1"/>
          </p:nvPr>
        </p:nvSpPr>
        <p:spPr bwMode="auto">
          <a:xfrm>
            <a:off x="952500" y="25908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Helvetica Neue" charset="0"/>
              </a:rPr>
              <a:t>Click to edit Master text styles</a:t>
            </a:r>
          </a:p>
          <a:p>
            <a:pPr lvl="1"/>
            <a:r>
              <a:rPr lang="en-US" altLang="en-US">
                <a:sym typeface="Helvetica Neue" charset="0"/>
              </a:rPr>
              <a:t>Second level</a:t>
            </a:r>
          </a:p>
          <a:p>
            <a:pPr lvl="2"/>
            <a:r>
              <a:rPr lang="en-US" altLang="en-US">
                <a:sym typeface="Helvetica Neue" charset="0"/>
              </a:rPr>
              <a:t>Third level</a:t>
            </a:r>
          </a:p>
          <a:p>
            <a:pPr lvl="3"/>
            <a:r>
              <a:rPr lang="en-US" altLang="en-US">
                <a:sym typeface="Helvetica Neue" charset="0"/>
              </a:rPr>
              <a:t>Fourth level</a:t>
            </a:r>
          </a:p>
          <a:p>
            <a:pPr lvl="4"/>
            <a:r>
              <a:rPr lang="en-US" altLang="en-US">
                <a:sym typeface="Helvetica Neue" charset="0"/>
              </a:rPr>
              <a:t>Fifth level</a:t>
            </a:r>
          </a:p>
        </p:txBody>
      </p:sp>
      <p:sp>
        <p:nvSpPr>
          <p:cNvPr id="2" name="Rectangle 3"/>
          <p:cNvSpPr>
            <a:spLocks noGrp="1"/>
          </p:cNvSpPr>
          <p:nvPr>
            <p:ph type="sldNum" sz="quarter" idx="2"/>
          </p:nvPr>
        </p:nvSpPr>
        <p:spPr bwMode="auto">
          <a:xfrm>
            <a:off x="6327776" y="9296400"/>
            <a:ext cx="341313"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1600" b="0">
                <a:latin typeface="Helvetica Neue Light" charset="0"/>
                <a:ea typeface="Helvetica Neue Light" charset="0"/>
                <a:cs typeface="Helvetica Neue Light" charset="0"/>
                <a:sym typeface="Helvetica Neue Light" charset="0"/>
              </a:defRPr>
            </a:lvl1pPr>
          </a:lstStyle>
          <a:p>
            <a:pPr>
              <a:defRPr/>
            </a:pPr>
            <a:fld id="{1DA2E7F0-BA77-4219-9F79-0CBEA7624A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584258" rtl="0" eaLnBrk="0" fontAlgn="base" hangingPunct="0">
        <a:spcBef>
          <a:spcPct val="0"/>
        </a:spcBef>
        <a:spcAft>
          <a:spcPct val="0"/>
        </a:spcAft>
        <a:defRPr sz="8000">
          <a:solidFill>
            <a:srgbClr val="000000"/>
          </a:solidFill>
          <a:latin typeface="+mj-lt"/>
          <a:ea typeface="+mj-ea"/>
          <a:cs typeface="+mj-cs"/>
          <a:sym typeface="Helvetica Neue Medium" charset="0"/>
        </a:defRPr>
      </a:lvl1pPr>
      <a:lvl2pPr algn="ctr" defTabSz="584258" rtl="0" eaLnBrk="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2pPr>
      <a:lvl3pPr algn="ctr" defTabSz="584258" rtl="0" eaLnBrk="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3pPr>
      <a:lvl4pPr algn="ctr" defTabSz="584258" rtl="0" eaLnBrk="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4pPr>
      <a:lvl5pPr algn="ctr" defTabSz="584258" rtl="0" eaLnBrk="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5pPr>
      <a:lvl6pPr marL="457246" algn="ctr" defTabSz="584258" rtl="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6pPr>
      <a:lvl7pPr marL="914492" algn="ctr" defTabSz="584258" rtl="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7pPr>
      <a:lvl8pPr marL="1371737" algn="ctr" defTabSz="584258" rtl="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8pPr>
      <a:lvl9pPr marL="1828984" algn="ctr" defTabSz="584258" rtl="0" fontAlgn="base" hangingPunct="0">
        <a:spcBef>
          <a:spcPct val="0"/>
        </a:spcBef>
        <a:spcAft>
          <a:spcPct val="0"/>
        </a:spcAft>
        <a:defRPr sz="8000">
          <a:solidFill>
            <a:srgbClr val="000000"/>
          </a:solidFill>
          <a:latin typeface="Helvetica Neue Medium" charset="0"/>
          <a:ea typeface="Helvetica Neue Medium" charset="0"/>
          <a:cs typeface="Helvetica Neue Medium" charset="0"/>
          <a:sym typeface="Helvetica Neue Medium" charset="0"/>
        </a:defRPr>
      </a:lvl9pPr>
    </p:titleStyle>
    <p:bodyStyle>
      <a:lvl1pPr marL="444545" indent="-444545" algn="l" defTabSz="584258" rtl="0" eaLnBrk="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1pPr>
      <a:lvl2pPr marL="889090" indent="-444545" algn="l" defTabSz="584258" rtl="0" eaLnBrk="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2pPr>
      <a:lvl3pPr marL="1333634" indent="-444545" algn="l" defTabSz="584258" rtl="0" eaLnBrk="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3pPr>
      <a:lvl4pPr marL="1778178" indent="-444545" algn="l" defTabSz="584258" rtl="0" eaLnBrk="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4pPr>
      <a:lvl5pPr marL="2222723" indent="-444545" algn="l" defTabSz="584258" rtl="0" eaLnBrk="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5pPr>
      <a:lvl6pPr marL="2679968" indent="-444545" algn="l" defTabSz="584258" rtl="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6pPr>
      <a:lvl7pPr marL="3137214" indent="-444545" algn="l" defTabSz="584258" rtl="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7pPr>
      <a:lvl8pPr marL="3594460" indent="-444545" algn="l" defTabSz="584258" rtl="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8pPr>
      <a:lvl9pPr marL="4051705" indent="-444545" algn="l" defTabSz="584258" rtl="0" fontAlgn="base" hangingPunct="0">
        <a:spcBef>
          <a:spcPts val="4200"/>
        </a:spcBef>
        <a:spcAft>
          <a:spcPct val="0"/>
        </a:spcAft>
        <a:buSzPct val="145000"/>
        <a:buChar char="•"/>
        <a:defRPr sz="3200">
          <a:solidFill>
            <a:srgbClr val="000000"/>
          </a:solidFill>
          <a:latin typeface="+mn-lt"/>
          <a:ea typeface="+mn-ea"/>
          <a:cs typeface="+mn-cs"/>
          <a:sym typeface="Helvetica Neue" charset="0"/>
        </a:defRPr>
      </a:lvl9pPr>
    </p:bodyStyle>
    <p:otherStyle>
      <a:defPPr>
        <a:defRPr lang="en-US"/>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7" algn="l" defTabSz="914492" rtl="0" eaLnBrk="1" latinLnBrk="0" hangingPunct="1">
        <a:defRPr sz="1800" kern="1200">
          <a:solidFill>
            <a:schemeClr val="tx1"/>
          </a:solidFill>
          <a:latin typeface="+mn-lt"/>
          <a:ea typeface="+mn-ea"/>
          <a:cs typeface="+mn-cs"/>
        </a:defRPr>
      </a:lvl4pPr>
      <a:lvl5pPr marL="1828984"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4" y="390596"/>
            <a:ext cx="7185027" cy="1625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8"/>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243" y="9040150"/>
            <a:ext cx="3034453"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43308" y="9040150"/>
            <a:ext cx="4118187"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10" y="9040150"/>
            <a:ext cx="3034453"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236B63E-462D-A64A-8F4D-D177AD8FDFCE}" type="slidenum">
              <a:rPr lang="en-US" smtClean="0"/>
              <a:t>‹#›</a:t>
            </a:fld>
            <a:endParaRPr lang="en-US"/>
          </a:p>
        </p:txBody>
      </p:sp>
    </p:spTree>
    <p:extLst>
      <p:ext uri="{BB962C8B-B14F-4D97-AF65-F5344CB8AC3E}">
        <p14:creationId xmlns:p14="http://schemas.microsoft.com/office/powerpoint/2010/main" val="29835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87745" rtl="0" eaLnBrk="1" latinLnBrk="0" hangingPunct="1">
        <a:spcBef>
          <a:spcPct val="0"/>
        </a:spcBef>
        <a:buNone/>
        <a:defRPr sz="3413" kern="1200">
          <a:solidFill>
            <a:schemeClr val="tx1"/>
          </a:solidFill>
          <a:latin typeface="+mj-lt"/>
          <a:ea typeface="+mj-ea"/>
          <a:cs typeface="+mj-cs"/>
        </a:defRPr>
      </a:lvl1pPr>
    </p:titleStyle>
    <p:bodyStyle>
      <a:lvl1pPr marL="365807" indent="-365807" algn="l" defTabSz="487745" rtl="0" eaLnBrk="1" latinLnBrk="0" hangingPunct="1">
        <a:spcBef>
          <a:spcPct val="20000"/>
        </a:spcBef>
        <a:buClr>
          <a:srgbClr val="8FC600"/>
        </a:buClr>
        <a:buFont typeface="Arial"/>
        <a:buChar char="•"/>
        <a:defRPr sz="2987" kern="1200">
          <a:solidFill>
            <a:schemeClr val="tx1">
              <a:lumMod val="65000"/>
              <a:lumOff val="35000"/>
            </a:schemeClr>
          </a:solidFill>
          <a:latin typeface="+mn-lt"/>
          <a:ea typeface="+mn-ea"/>
          <a:cs typeface="+mn-cs"/>
        </a:defRPr>
      </a:lvl1pPr>
      <a:lvl2pPr marL="792585" indent="-304841" algn="l" defTabSz="487745" rtl="0" eaLnBrk="1" latinLnBrk="0" hangingPunct="1">
        <a:spcBef>
          <a:spcPct val="20000"/>
        </a:spcBef>
        <a:buClr>
          <a:srgbClr val="E50080"/>
        </a:buClr>
        <a:buFont typeface="Arial"/>
        <a:buChar char="–"/>
        <a:defRPr sz="2561" kern="1200">
          <a:solidFill>
            <a:schemeClr val="tx1">
              <a:lumMod val="65000"/>
              <a:lumOff val="35000"/>
            </a:schemeClr>
          </a:solidFill>
          <a:latin typeface="+mn-lt"/>
          <a:ea typeface="+mn-ea"/>
          <a:cs typeface="+mn-cs"/>
        </a:defRPr>
      </a:lvl2pPr>
      <a:lvl3pPr marL="1219360" indent="-243872" algn="l" defTabSz="487745" rtl="0" eaLnBrk="1" latinLnBrk="0" hangingPunct="1">
        <a:spcBef>
          <a:spcPct val="20000"/>
        </a:spcBef>
        <a:buClr>
          <a:srgbClr val="0094FF"/>
        </a:buClr>
        <a:buFont typeface="Arial"/>
        <a:buChar char="•"/>
        <a:defRPr sz="2133" kern="1200">
          <a:solidFill>
            <a:schemeClr val="tx1">
              <a:lumMod val="65000"/>
              <a:lumOff val="35000"/>
            </a:schemeClr>
          </a:solidFill>
          <a:latin typeface="+mn-lt"/>
          <a:ea typeface="+mn-ea"/>
          <a:cs typeface="+mn-cs"/>
        </a:defRPr>
      </a:lvl3pPr>
      <a:lvl4pPr marL="1707104" indent="-243872" algn="l" defTabSz="487745" rtl="0" eaLnBrk="1" latinLnBrk="0" hangingPunct="1">
        <a:spcBef>
          <a:spcPct val="20000"/>
        </a:spcBef>
        <a:buClr>
          <a:srgbClr val="6500B3"/>
        </a:buClr>
        <a:buFont typeface="Arial"/>
        <a:buChar char="–"/>
        <a:defRPr sz="2133" kern="1200">
          <a:solidFill>
            <a:schemeClr val="tx1">
              <a:lumMod val="65000"/>
              <a:lumOff val="35000"/>
            </a:schemeClr>
          </a:solidFill>
          <a:latin typeface="+mn-lt"/>
          <a:ea typeface="+mn-ea"/>
          <a:cs typeface="+mn-cs"/>
        </a:defRPr>
      </a:lvl4pPr>
      <a:lvl5pPr marL="2194849" indent="-243872" algn="l" defTabSz="487745" rtl="0" eaLnBrk="1" latinLnBrk="0" hangingPunct="1">
        <a:spcBef>
          <a:spcPct val="20000"/>
        </a:spcBef>
        <a:buFont typeface="Arial"/>
        <a:buChar char="»"/>
        <a:defRPr sz="2133" kern="1200">
          <a:solidFill>
            <a:schemeClr val="tx1">
              <a:lumMod val="65000"/>
              <a:lumOff val="35000"/>
            </a:schemeClr>
          </a:solidFill>
          <a:latin typeface="+mn-lt"/>
          <a:ea typeface="+mn-ea"/>
          <a:cs typeface="+mn-cs"/>
        </a:defRPr>
      </a:lvl5pPr>
      <a:lvl6pPr marL="2682592" indent="-243872" algn="l" defTabSz="487745" rtl="0" eaLnBrk="1" latinLnBrk="0" hangingPunct="1">
        <a:spcBef>
          <a:spcPct val="20000"/>
        </a:spcBef>
        <a:buFont typeface="Arial"/>
        <a:buChar char="•"/>
        <a:defRPr sz="2133" kern="1200">
          <a:solidFill>
            <a:schemeClr val="tx1"/>
          </a:solidFill>
          <a:latin typeface="+mn-lt"/>
          <a:ea typeface="+mn-ea"/>
          <a:cs typeface="+mn-cs"/>
        </a:defRPr>
      </a:lvl6pPr>
      <a:lvl7pPr marL="3170336" indent="-243872" algn="l" defTabSz="487745" rtl="0" eaLnBrk="1" latinLnBrk="0" hangingPunct="1">
        <a:spcBef>
          <a:spcPct val="20000"/>
        </a:spcBef>
        <a:buFont typeface="Arial"/>
        <a:buChar char="•"/>
        <a:defRPr sz="2133" kern="1200">
          <a:solidFill>
            <a:schemeClr val="tx1"/>
          </a:solidFill>
          <a:latin typeface="+mn-lt"/>
          <a:ea typeface="+mn-ea"/>
          <a:cs typeface="+mn-cs"/>
        </a:defRPr>
      </a:lvl7pPr>
      <a:lvl8pPr marL="3658080" indent="-243872" algn="l" defTabSz="487745" rtl="0" eaLnBrk="1" latinLnBrk="0" hangingPunct="1">
        <a:spcBef>
          <a:spcPct val="20000"/>
        </a:spcBef>
        <a:buFont typeface="Arial"/>
        <a:buChar char="•"/>
        <a:defRPr sz="2133" kern="1200">
          <a:solidFill>
            <a:schemeClr val="tx1"/>
          </a:solidFill>
          <a:latin typeface="+mn-lt"/>
          <a:ea typeface="+mn-ea"/>
          <a:cs typeface="+mn-cs"/>
        </a:defRPr>
      </a:lvl8pPr>
      <a:lvl9pPr marL="4145825" indent="-243872" algn="l" defTabSz="48774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45" rtl="0" eaLnBrk="1" latinLnBrk="0" hangingPunct="1">
        <a:defRPr sz="1920" kern="1200">
          <a:solidFill>
            <a:schemeClr val="tx1"/>
          </a:solidFill>
          <a:latin typeface="+mn-lt"/>
          <a:ea typeface="+mn-ea"/>
          <a:cs typeface="+mn-cs"/>
        </a:defRPr>
      </a:lvl1pPr>
      <a:lvl2pPr marL="487745" algn="l" defTabSz="487745" rtl="0" eaLnBrk="1" latinLnBrk="0" hangingPunct="1">
        <a:defRPr sz="1920" kern="1200">
          <a:solidFill>
            <a:schemeClr val="tx1"/>
          </a:solidFill>
          <a:latin typeface="+mn-lt"/>
          <a:ea typeface="+mn-ea"/>
          <a:cs typeface="+mn-cs"/>
        </a:defRPr>
      </a:lvl2pPr>
      <a:lvl3pPr marL="975488" algn="l" defTabSz="487745" rtl="0" eaLnBrk="1" latinLnBrk="0" hangingPunct="1">
        <a:defRPr sz="1920" kern="1200">
          <a:solidFill>
            <a:schemeClr val="tx1"/>
          </a:solidFill>
          <a:latin typeface="+mn-lt"/>
          <a:ea typeface="+mn-ea"/>
          <a:cs typeface="+mn-cs"/>
        </a:defRPr>
      </a:lvl3pPr>
      <a:lvl4pPr marL="1463232" algn="l" defTabSz="487745" rtl="0" eaLnBrk="1" latinLnBrk="0" hangingPunct="1">
        <a:defRPr sz="1920" kern="1200">
          <a:solidFill>
            <a:schemeClr val="tx1"/>
          </a:solidFill>
          <a:latin typeface="+mn-lt"/>
          <a:ea typeface="+mn-ea"/>
          <a:cs typeface="+mn-cs"/>
        </a:defRPr>
      </a:lvl4pPr>
      <a:lvl5pPr marL="1950976" algn="l" defTabSz="487745" rtl="0" eaLnBrk="1" latinLnBrk="0" hangingPunct="1">
        <a:defRPr sz="1920" kern="1200">
          <a:solidFill>
            <a:schemeClr val="tx1"/>
          </a:solidFill>
          <a:latin typeface="+mn-lt"/>
          <a:ea typeface="+mn-ea"/>
          <a:cs typeface="+mn-cs"/>
        </a:defRPr>
      </a:lvl5pPr>
      <a:lvl6pPr marL="2438720" algn="l" defTabSz="487745" rtl="0" eaLnBrk="1" latinLnBrk="0" hangingPunct="1">
        <a:defRPr sz="1920" kern="1200">
          <a:solidFill>
            <a:schemeClr val="tx1"/>
          </a:solidFill>
          <a:latin typeface="+mn-lt"/>
          <a:ea typeface="+mn-ea"/>
          <a:cs typeface="+mn-cs"/>
        </a:defRPr>
      </a:lvl6pPr>
      <a:lvl7pPr marL="2926463" algn="l" defTabSz="487745" rtl="0" eaLnBrk="1" latinLnBrk="0" hangingPunct="1">
        <a:defRPr sz="1920" kern="1200">
          <a:solidFill>
            <a:schemeClr val="tx1"/>
          </a:solidFill>
          <a:latin typeface="+mn-lt"/>
          <a:ea typeface="+mn-ea"/>
          <a:cs typeface="+mn-cs"/>
        </a:defRPr>
      </a:lvl7pPr>
      <a:lvl8pPr marL="3414209" algn="l" defTabSz="487745" rtl="0" eaLnBrk="1" latinLnBrk="0" hangingPunct="1">
        <a:defRPr sz="1920" kern="1200">
          <a:solidFill>
            <a:schemeClr val="tx1"/>
          </a:solidFill>
          <a:latin typeface="+mn-lt"/>
          <a:ea typeface="+mn-ea"/>
          <a:cs typeface="+mn-cs"/>
        </a:defRPr>
      </a:lvl8pPr>
      <a:lvl9pPr marL="3901952" algn="l" defTabSz="4877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ttps://www.gov.uk/government/publications/accia-annual-report-for-the-2024-awards-round/advisory-committee-on-clinical-impact-awards-annual-report-for-the-2024-awards-round#awards-roun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24.xml"/><Relationship Id="rId5" Type="http://schemas.openxmlformats.org/officeDocument/2006/relationships/slide" Target="slide19.xml"/><Relationship Id="rId4" Type="http://schemas.openxmlformats.org/officeDocument/2006/relationships/slide" Target="slide12.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disability/articles/disabilitypaygapsintheuk/2014to202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package" Target="../embeddings/Microsoft_Excel_Worksheet8.xlsx"/></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10.xlsx"/><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652405"/>
            <a:ext cx="9656065" cy="4976505"/>
          </a:xfrm>
          <a:prstGeom prst="rect">
            <a:avLst/>
          </a:prstGeom>
        </p:spPr>
      </p:pic>
      <p:pic>
        <p:nvPicPr>
          <p:cNvPr id="3" name="object 3"/>
          <p:cNvPicPr/>
          <p:nvPr/>
        </p:nvPicPr>
        <p:blipFill>
          <a:blip r:embed="rId3" cstate="print"/>
          <a:stretch>
            <a:fillRect/>
          </a:stretch>
        </p:blipFill>
        <p:spPr>
          <a:xfrm>
            <a:off x="292607" y="8628685"/>
            <a:ext cx="884326" cy="866987"/>
          </a:xfrm>
          <a:prstGeom prst="rect">
            <a:avLst/>
          </a:prstGeom>
        </p:spPr>
      </p:pic>
      <p:pic>
        <p:nvPicPr>
          <p:cNvPr id="4" name="object 4"/>
          <p:cNvPicPr/>
          <p:nvPr/>
        </p:nvPicPr>
        <p:blipFill>
          <a:blip r:embed="rId4" cstate="print"/>
          <a:stretch>
            <a:fillRect/>
          </a:stretch>
        </p:blipFill>
        <p:spPr>
          <a:xfrm>
            <a:off x="11511416" y="8628685"/>
            <a:ext cx="1213783" cy="866987"/>
          </a:xfrm>
          <a:prstGeom prst="rect">
            <a:avLst/>
          </a:prstGeom>
        </p:spPr>
      </p:pic>
      <p:pic>
        <p:nvPicPr>
          <p:cNvPr id="6" name="Picture 5"/>
          <p:cNvPicPr>
            <a:picLocks noChangeAspect="1"/>
          </p:cNvPicPr>
          <p:nvPr/>
        </p:nvPicPr>
        <p:blipFill rotWithShape="1">
          <a:blip r:embed="rId5"/>
          <a:srcRect l="27641" b="39764"/>
          <a:stretch/>
        </p:blipFill>
        <p:spPr>
          <a:xfrm>
            <a:off x="10403840" y="216747"/>
            <a:ext cx="2321357" cy="1300480"/>
          </a:xfrm>
          <a:prstGeom prst="rect">
            <a:avLst/>
          </a:prstGeom>
        </p:spPr>
      </p:pic>
      <p:sp>
        <p:nvSpPr>
          <p:cNvPr id="7" name="Rectangle 1">
            <a:extLst>
              <a:ext uri="{FF2B5EF4-FFF2-40B4-BE49-F238E27FC236}">
                <a16:creationId xmlns:a16="http://schemas.microsoft.com/office/drawing/2014/main" id="{D67A6F01-4076-0A26-CA22-998820957766}"/>
              </a:ext>
            </a:extLst>
          </p:cNvPr>
          <p:cNvSpPr txBox="1">
            <a:spLocks noChangeArrowheads="1"/>
          </p:cNvSpPr>
          <p:nvPr/>
        </p:nvSpPr>
        <p:spPr>
          <a:xfrm>
            <a:off x="881461" y="4859396"/>
            <a:ext cx="9980767" cy="2941960"/>
          </a:xfrm>
          <a:prstGeom prst="rect">
            <a:avLst/>
          </a:prstGeom>
        </p:spPr>
        <p:txBody>
          <a:bodyPr anchor="b">
            <a:normAutofit fontScale="90000"/>
          </a:bodyPr>
          <a:lstStyle>
            <a:lvl1pPr algn="l" defTabSz="487745" rtl="0" eaLnBrk="1" latinLnBrk="0" hangingPunct="1">
              <a:spcBef>
                <a:spcPct val="0"/>
              </a:spcBef>
              <a:buNone/>
              <a:defRPr sz="3413" kern="1200">
                <a:solidFill>
                  <a:schemeClr val="tx1"/>
                </a:solidFill>
                <a:latin typeface="+mj-lt"/>
                <a:ea typeface="+mj-ea"/>
                <a:cs typeface="+mj-cs"/>
              </a:defRPr>
            </a:lvl1pPr>
          </a:lstStyle>
          <a:p>
            <a:pPr fontAlgn="auto">
              <a:spcAft>
                <a:spcPts val="0"/>
              </a:spcAft>
            </a:pPr>
            <a:r>
              <a:rPr lang="en-US" altLang="en-US" sz="6000" b="1" dirty="0">
                <a:solidFill>
                  <a:srgbClr val="7030A0"/>
                </a:solidFill>
              </a:rPr>
              <a:t>Combined Pay Gap Report 2025</a:t>
            </a:r>
            <a:br>
              <a:rPr lang="en-US" altLang="en-US" sz="6600" b="1" dirty="0">
                <a:solidFill>
                  <a:srgbClr val="7030A0"/>
                </a:solidFill>
              </a:rPr>
            </a:br>
            <a:r>
              <a:rPr lang="en-US" altLang="en-US" sz="3200" b="1" dirty="0">
                <a:solidFill>
                  <a:srgbClr val="7030A0"/>
                </a:solidFill>
              </a:rPr>
              <a:t>incorporating:-</a:t>
            </a:r>
            <a:br>
              <a:rPr lang="en-US" altLang="en-US" sz="3200" b="1" dirty="0">
                <a:solidFill>
                  <a:srgbClr val="7030A0"/>
                </a:solidFill>
              </a:rPr>
            </a:br>
            <a:r>
              <a:rPr lang="en-US" altLang="en-US" sz="3101" b="1" dirty="0">
                <a:solidFill>
                  <a:srgbClr val="7030A0"/>
                </a:solidFill>
              </a:rPr>
              <a:t>1. Gender Pay </a:t>
            </a:r>
            <a:br>
              <a:rPr lang="en-US" altLang="en-US" sz="3101" b="1" dirty="0">
                <a:solidFill>
                  <a:srgbClr val="7030A0"/>
                </a:solidFill>
              </a:rPr>
            </a:br>
            <a:r>
              <a:rPr lang="en-US" altLang="en-US" sz="3101" b="1" dirty="0">
                <a:solidFill>
                  <a:srgbClr val="7030A0"/>
                </a:solidFill>
              </a:rPr>
              <a:t>2. Ethnicity Pay </a:t>
            </a:r>
            <a:br>
              <a:rPr lang="en-US" altLang="en-US" sz="3101" b="1" dirty="0">
                <a:solidFill>
                  <a:srgbClr val="7030A0"/>
                </a:solidFill>
              </a:rPr>
            </a:br>
            <a:r>
              <a:rPr lang="en-US" altLang="en-US" sz="3101" b="1" dirty="0">
                <a:solidFill>
                  <a:srgbClr val="7030A0"/>
                </a:solidFill>
              </a:rPr>
              <a:t>3. Disability Pay </a:t>
            </a:r>
            <a:endParaRPr lang="en-US" altLang="en-US" sz="4901" b="1" dirty="0">
              <a:solidFill>
                <a:srgbClr val="7030A0"/>
              </a:solidFill>
            </a:endParaRPr>
          </a:p>
        </p:txBody>
      </p:sp>
      <p:pic>
        <p:nvPicPr>
          <p:cNvPr id="9" name="Picture 8" descr="A group of people posing for a photo&#10;&#10;AI-generated content may be incorrect.">
            <a:extLst>
              <a:ext uri="{FF2B5EF4-FFF2-40B4-BE49-F238E27FC236}">
                <a16:creationId xmlns:a16="http://schemas.microsoft.com/office/drawing/2014/main" id="{79C86A17-8958-AF68-BCCC-5BABE4BAB487}"/>
              </a:ext>
            </a:extLst>
          </p:cNvPr>
          <p:cNvPicPr>
            <a:picLocks noChangeAspect="1"/>
          </p:cNvPicPr>
          <p:nvPr/>
        </p:nvPicPr>
        <p:blipFill>
          <a:blip r:embed="rId6"/>
          <a:stretch>
            <a:fillRect/>
          </a:stretch>
        </p:blipFill>
        <p:spPr>
          <a:xfrm>
            <a:off x="9302982" y="6173394"/>
            <a:ext cx="3079690" cy="2453232"/>
          </a:xfrm>
          <a:prstGeom prst="rect">
            <a:avLst/>
          </a:prstGeom>
        </p:spPr>
      </p:pic>
      <p:sp>
        <p:nvSpPr>
          <p:cNvPr id="11" name="Rectangle 2">
            <a:extLst>
              <a:ext uri="{FF2B5EF4-FFF2-40B4-BE49-F238E27FC236}">
                <a16:creationId xmlns:a16="http://schemas.microsoft.com/office/drawing/2014/main" id="{028C1DB4-03DF-2A25-9DBB-BBAB13BCA94D}"/>
              </a:ext>
            </a:extLst>
          </p:cNvPr>
          <p:cNvSpPr txBox="1">
            <a:spLocks noChangeArrowheads="1"/>
          </p:cNvSpPr>
          <p:nvPr/>
        </p:nvSpPr>
        <p:spPr>
          <a:xfrm>
            <a:off x="125835" y="7795281"/>
            <a:ext cx="9026343" cy="563351"/>
          </a:xfrm>
          <a:prstGeom prst="rect">
            <a:avLst/>
          </a:prstGeom>
        </p:spPr>
        <p:txBody>
          <a:bodyPr lIns="91440" tIns="45720" rIns="91440" bIns="45720" anchor="t">
            <a:normAutofit lnSpcReduction="10000"/>
          </a:bodyPr>
          <a:lstStyle>
            <a:lvl1pPr marL="365807" indent="-365807" algn="l" defTabSz="487745" rtl="0" eaLnBrk="1" latinLnBrk="0" hangingPunct="1">
              <a:spcBef>
                <a:spcPct val="20000"/>
              </a:spcBef>
              <a:buClr>
                <a:srgbClr val="8FC600"/>
              </a:buClr>
              <a:buFont typeface="Arial"/>
              <a:buChar char="•"/>
              <a:defRPr sz="2987" kern="1200">
                <a:solidFill>
                  <a:schemeClr val="tx1">
                    <a:lumMod val="65000"/>
                    <a:lumOff val="35000"/>
                  </a:schemeClr>
                </a:solidFill>
                <a:latin typeface="+mn-lt"/>
                <a:ea typeface="+mn-ea"/>
                <a:cs typeface="+mn-cs"/>
              </a:defRPr>
            </a:lvl1pPr>
            <a:lvl2pPr marL="792585" indent="-304841" algn="l" defTabSz="487745" rtl="0" eaLnBrk="1" latinLnBrk="0" hangingPunct="1">
              <a:spcBef>
                <a:spcPct val="20000"/>
              </a:spcBef>
              <a:buClr>
                <a:srgbClr val="E50080"/>
              </a:buClr>
              <a:buFont typeface="Arial"/>
              <a:buChar char="–"/>
              <a:defRPr sz="2561" kern="1200">
                <a:solidFill>
                  <a:schemeClr val="tx1">
                    <a:lumMod val="65000"/>
                    <a:lumOff val="35000"/>
                  </a:schemeClr>
                </a:solidFill>
                <a:latin typeface="+mn-lt"/>
                <a:ea typeface="+mn-ea"/>
                <a:cs typeface="+mn-cs"/>
              </a:defRPr>
            </a:lvl2pPr>
            <a:lvl3pPr marL="1219360" indent="-243872" algn="l" defTabSz="487745" rtl="0" eaLnBrk="1" latinLnBrk="0" hangingPunct="1">
              <a:spcBef>
                <a:spcPct val="20000"/>
              </a:spcBef>
              <a:buClr>
                <a:srgbClr val="0094FF"/>
              </a:buClr>
              <a:buFont typeface="Arial"/>
              <a:buChar char="•"/>
              <a:defRPr sz="2133" kern="1200">
                <a:solidFill>
                  <a:schemeClr val="tx1">
                    <a:lumMod val="65000"/>
                    <a:lumOff val="35000"/>
                  </a:schemeClr>
                </a:solidFill>
                <a:latin typeface="+mn-lt"/>
                <a:ea typeface="+mn-ea"/>
                <a:cs typeface="+mn-cs"/>
              </a:defRPr>
            </a:lvl3pPr>
            <a:lvl4pPr marL="1707104" indent="-243872" algn="l" defTabSz="487745" rtl="0" eaLnBrk="1" latinLnBrk="0" hangingPunct="1">
              <a:spcBef>
                <a:spcPct val="20000"/>
              </a:spcBef>
              <a:buClr>
                <a:srgbClr val="6500B3"/>
              </a:buClr>
              <a:buFont typeface="Arial"/>
              <a:buChar char="–"/>
              <a:defRPr sz="2133" kern="1200">
                <a:solidFill>
                  <a:schemeClr val="tx1">
                    <a:lumMod val="65000"/>
                    <a:lumOff val="35000"/>
                  </a:schemeClr>
                </a:solidFill>
                <a:latin typeface="+mn-lt"/>
                <a:ea typeface="+mn-ea"/>
                <a:cs typeface="+mn-cs"/>
              </a:defRPr>
            </a:lvl4pPr>
            <a:lvl5pPr marL="2194849" indent="-243872" algn="l" defTabSz="487745" rtl="0" eaLnBrk="1" latinLnBrk="0" hangingPunct="1">
              <a:spcBef>
                <a:spcPct val="20000"/>
              </a:spcBef>
              <a:buFont typeface="Arial"/>
              <a:buChar char="»"/>
              <a:defRPr sz="2133" kern="1200">
                <a:solidFill>
                  <a:schemeClr val="tx1">
                    <a:lumMod val="65000"/>
                    <a:lumOff val="35000"/>
                  </a:schemeClr>
                </a:solidFill>
                <a:latin typeface="+mn-lt"/>
                <a:ea typeface="+mn-ea"/>
                <a:cs typeface="+mn-cs"/>
              </a:defRPr>
            </a:lvl5pPr>
            <a:lvl6pPr marL="2682592" indent="-243872" algn="l" defTabSz="487745" rtl="0" eaLnBrk="1" latinLnBrk="0" hangingPunct="1">
              <a:spcBef>
                <a:spcPct val="20000"/>
              </a:spcBef>
              <a:buFont typeface="Arial"/>
              <a:buChar char="•"/>
              <a:defRPr sz="2133" kern="1200">
                <a:solidFill>
                  <a:schemeClr val="tx1"/>
                </a:solidFill>
                <a:latin typeface="+mn-lt"/>
                <a:ea typeface="+mn-ea"/>
                <a:cs typeface="+mn-cs"/>
              </a:defRPr>
            </a:lvl6pPr>
            <a:lvl7pPr marL="3170336" indent="-243872" algn="l" defTabSz="487745" rtl="0" eaLnBrk="1" latinLnBrk="0" hangingPunct="1">
              <a:spcBef>
                <a:spcPct val="20000"/>
              </a:spcBef>
              <a:buFont typeface="Arial"/>
              <a:buChar char="•"/>
              <a:defRPr sz="2133" kern="1200">
                <a:solidFill>
                  <a:schemeClr val="tx1"/>
                </a:solidFill>
                <a:latin typeface="+mn-lt"/>
                <a:ea typeface="+mn-ea"/>
                <a:cs typeface="+mn-cs"/>
              </a:defRPr>
            </a:lvl7pPr>
            <a:lvl8pPr marL="3658080" indent="-243872" algn="l" defTabSz="487745" rtl="0" eaLnBrk="1" latinLnBrk="0" hangingPunct="1">
              <a:spcBef>
                <a:spcPct val="20000"/>
              </a:spcBef>
              <a:buFont typeface="Arial"/>
              <a:buChar char="•"/>
              <a:defRPr sz="2133" kern="1200">
                <a:solidFill>
                  <a:schemeClr val="tx1"/>
                </a:solidFill>
                <a:latin typeface="+mn-lt"/>
                <a:ea typeface="+mn-ea"/>
                <a:cs typeface="+mn-cs"/>
              </a:defRPr>
            </a:lvl8pPr>
            <a:lvl9pPr marL="4145825" indent="-243872" algn="l" defTabSz="487745" rtl="0" eaLnBrk="1" latinLnBrk="0" hangingPunct="1">
              <a:spcBef>
                <a:spcPct val="20000"/>
              </a:spcBef>
              <a:buFont typeface="Arial"/>
              <a:buChar char="•"/>
              <a:defRPr sz="2133" kern="1200">
                <a:solidFill>
                  <a:schemeClr val="tx1"/>
                </a:solidFill>
                <a:latin typeface="+mn-lt"/>
                <a:ea typeface="+mn-ea"/>
                <a:cs typeface="+mn-cs"/>
              </a:defRPr>
            </a:lvl9pPr>
          </a:lstStyle>
          <a:p>
            <a:pPr marL="0" indent="0" algn="r" defTabSz="536629" fontAlgn="auto">
              <a:spcBef>
                <a:spcPct val="0"/>
              </a:spcBef>
              <a:spcAft>
                <a:spcPts val="0"/>
              </a:spcAft>
              <a:buNone/>
            </a:pPr>
            <a:r>
              <a:rPr lang="en-US" altLang="en-US" sz="1700" b="1" dirty="0">
                <a:solidFill>
                  <a:schemeClr val="tx1"/>
                </a:solidFill>
              </a:rPr>
              <a:t>For the period 1st April 2024 to 31st March 2025 </a:t>
            </a:r>
            <a:endParaRPr lang="en-US" sz="1700">
              <a:solidFill>
                <a:schemeClr val="tx1"/>
              </a:solidFill>
              <a:ea typeface="Calibri"/>
              <a:cs typeface="Calibri"/>
            </a:endParaRPr>
          </a:p>
          <a:p>
            <a:pPr marL="0" indent="0" algn="r" defTabSz="536629">
              <a:spcBef>
                <a:spcPct val="0"/>
              </a:spcBef>
              <a:spcAft>
                <a:spcPts val="0"/>
              </a:spcAft>
              <a:buNone/>
            </a:pPr>
            <a:r>
              <a:rPr lang="en-US" altLang="en-US" sz="1700" b="0" dirty="0">
                <a:solidFill>
                  <a:schemeClr val="tx1"/>
                </a:solidFill>
              </a:rPr>
              <a:t>(9th Year of Gender Pay Reporting; 2nd year of reporting for Ethnicity Pay Gap &amp; Disability Pay Gap)</a:t>
            </a:r>
            <a:endParaRPr lang="en-US" altLang="en-US" sz="1700" b="0">
              <a:solidFill>
                <a:schemeClr val="tx1"/>
              </a:solidFill>
              <a:ea typeface="Calibri"/>
              <a:cs typeface="Calibri"/>
            </a:endParaRPr>
          </a:p>
          <a:p>
            <a:pPr marL="365760" indent="-365760" defTabSz="536629" fontAlgn="auto">
              <a:spcBef>
                <a:spcPct val="0"/>
              </a:spcBef>
              <a:spcAft>
                <a:spcPts val="0"/>
              </a:spcAft>
            </a:pPr>
            <a:endParaRPr lang="en-US" altLang="en-US" sz="2800" b="1" dirty="0">
              <a:solidFill>
                <a:schemeClr val="tx1"/>
              </a:solidFill>
              <a:ea typeface="Calibri"/>
              <a:cs typeface="Calibri"/>
            </a:endParaRPr>
          </a:p>
        </p:txBody>
      </p:sp>
    </p:spTree>
    <p:extLst>
      <p:ext uri="{BB962C8B-B14F-4D97-AF65-F5344CB8AC3E}">
        <p14:creationId xmlns:p14="http://schemas.microsoft.com/office/powerpoint/2010/main" val="32933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5D6E-F9BC-0E00-13AE-34EF315E8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DEDFA-A050-7FAF-887A-F3D608C09A01}"/>
              </a:ext>
            </a:extLst>
          </p:cNvPr>
          <p:cNvSpPr>
            <a:spLocks noGrp="1"/>
          </p:cNvSpPr>
          <p:nvPr>
            <p:ph type="title"/>
          </p:nvPr>
        </p:nvSpPr>
        <p:spPr>
          <a:xfrm>
            <a:off x="414758" y="254000"/>
            <a:ext cx="8967962" cy="1310432"/>
          </a:xfrm>
        </p:spPr>
        <p:txBody>
          <a:bodyPr/>
          <a:lstStyle/>
          <a:p>
            <a:pPr algn="l"/>
            <a:r>
              <a:rPr lang="en-GB" sz="4400" b="1" dirty="0"/>
              <a:t>Gender Bonus Pay</a:t>
            </a:r>
          </a:p>
        </p:txBody>
      </p:sp>
      <p:sp>
        <p:nvSpPr>
          <p:cNvPr id="4" name="Slide Number Placeholder 3">
            <a:extLst>
              <a:ext uri="{FF2B5EF4-FFF2-40B4-BE49-F238E27FC236}">
                <a16:creationId xmlns:a16="http://schemas.microsoft.com/office/drawing/2014/main" id="{8EFE28E8-3C6F-CD72-E79D-F7D2149C4FA0}"/>
              </a:ext>
            </a:extLst>
          </p:cNvPr>
          <p:cNvSpPr>
            <a:spLocks noGrp="1"/>
          </p:cNvSpPr>
          <p:nvPr>
            <p:ph type="sldNum" sz="quarter" idx="10"/>
          </p:nvPr>
        </p:nvSpPr>
        <p:spPr/>
        <p:txBody>
          <a:bodyPr/>
          <a:lstStyle/>
          <a:p>
            <a:pPr>
              <a:defRPr/>
            </a:pPr>
            <a:fld id="{27A65ECD-D668-481A-8544-C281DF9D46E9}" type="slidenum">
              <a:rPr lang="en-US" altLang="en-US" smtClean="0"/>
              <a:pPr>
                <a:defRPr/>
              </a:pPr>
              <a:t>10</a:t>
            </a:fld>
            <a:endParaRPr lang="en-US" altLang="en-US"/>
          </a:p>
        </p:txBody>
      </p:sp>
      <p:sp>
        <p:nvSpPr>
          <p:cNvPr id="11" name="Content Placeholder 10">
            <a:extLst>
              <a:ext uri="{FF2B5EF4-FFF2-40B4-BE49-F238E27FC236}">
                <a16:creationId xmlns:a16="http://schemas.microsoft.com/office/drawing/2014/main" id="{959567A5-ACFE-58BB-EB76-B3A014764552}"/>
              </a:ext>
            </a:extLst>
          </p:cNvPr>
          <p:cNvSpPr>
            <a:spLocks noGrp="1"/>
          </p:cNvSpPr>
          <p:nvPr>
            <p:ph idx="1"/>
          </p:nvPr>
        </p:nvSpPr>
        <p:spPr>
          <a:xfrm>
            <a:off x="669752" y="1694425"/>
            <a:ext cx="11737304" cy="3542415"/>
          </a:xfrm>
        </p:spPr>
        <p:txBody>
          <a:bodyPr anchor="t"/>
          <a:lstStyle/>
          <a:p>
            <a:pPr marL="342900" indent="-342900" defTabSz="584200">
              <a:spcBef>
                <a:spcPct val="0"/>
              </a:spcBef>
              <a:buFont typeface="Arial" panose="020B0604020202020204" pitchFamily="34" charset="0"/>
              <a:buChar char="•"/>
            </a:pPr>
            <a:r>
              <a:rPr lang="en-GB" sz="2000" kern="1200" dirty="0">
                <a:solidFill>
                  <a:schemeClr val="tx1"/>
                </a:solidFill>
                <a:latin typeface="Helvetica Neue" charset="0"/>
              </a:rPr>
              <a:t>In 2025, the gender bonus pay gap narrowed* demonstrating a positive year-on-year improvement.</a:t>
            </a:r>
          </a:p>
          <a:p>
            <a:pPr marL="342900" indent="-342900" defTabSz="584200">
              <a:spcBef>
                <a:spcPct val="0"/>
              </a:spcBef>
              <a:buFont typeface="Arial" panose="020B0604020202020204" pitchFamily="34" charset="0"/>
              <a:buChar char="•"/>
            </a:pPr>
            <a:r>
              <a:rPr lang="en-GB" sz="2000" kern="1200" dirty="0">
                <a:solidFill>
                  <a:schemeClr val="tx1"/>
                </a:solidFill>
                <a:latin typeface="Helvetica Neue" charset="0"/>
              </a:rPr>
              <a:t>Women received an average bonus of £11,545 compared to £17,658 for men, bringing the gap down to 34.62%. At the median, the gap was smaller still at 23.45%, with women’s median bonus now matching men’s at £11,545.</a:t>
            </a:r>
          </a:p>
          <a:p>
            <a:pPr marL="342900" indent="-342900" defTabSz="584200">
              <a:spcBef>
                <a:spcPct val="0"/>
              </a:spcBef>
              <a:buFont typeface="Arial" panose="020B0604020202020204" pitchFamily="34" charset="0"/>
              <a:buChar char="•"/>
            </a:pPr>
            <a:r>
              <a:rPr lang="en-GB" sz="2000" kern="1200" dirty="0">
                <a:solidFill>
                  <a:schemeClr val="tx1"/>
                </a:solidFill>
                <a:latin typeface="Helvetica Neue" charset="0"/>
              </a:rPr>
              <a:t>This marks a notable improvement compared to 2024, but men still receive higher bonus payments overall, influenced in part by legacy Clinical Excellence Awards (CEA) that continue to benefit a predominantly male consultant group. </a:t>
            </a:r>
          </a:p>
          <a:p>
            <a:pPr marL="787400" lvl="1" indent="-342900" defTabSz="584200">
              <a:spcBef>
                <a:spcPct val="0"/>
              </a:spcBef>
              <a:buFont typeface="Arial" panose="020B0604020202020204" pitchFamily="34" charset="0"/>
              <a:buChar char="•"/>
            </a:pPr>
            <a:r>
              <a:rPr lang="en-GB" sz="2000" kern="1200" dirty="0">
                <a:solidFill>
                  <a:schemeClr val="accent6">
                    <a:lumMod val="50000"/>
                  </a:schemeClr>
                </a:solidFill>
                <a:latin typeface="Helvetica Neue"/>
              </a:rPr>
              <a:t>In 2024, approximately 33.3% of bonus recipients in the Trust were women—closely mirroring the </a:t>
            </a:r>
            <a:r>
              <a:rPr lang="en-GB" sz="2000" kern="1200" dirty="0">
                <a:solidFill>
                  <a:schemeClr val="accent6">
                    <a:lumMod val="50000"/>
                  </a:schemeClr>
                </a:solidFill>
                <a:latin typeface="Helvetica Neue"/>
                <a:hlinkClick r:id="rId2"/>
              </a:rPr>
              <a:t>national average of 32.4% (37.2% in 2024) </a:t>
            </a:r>
            <a:r>
              <a:rPr lang="en-GB" sz="2000" kern="1200" dirty="0">
                <a:solidFill>
                  <a:schemeClr val="accent6">
                    <a:lumMod val="50000"/>
                  </a:schemeClr>
                </a:solidFill>
                <a:latin typeface="Helvetica Neue"/>
              </a:rPr>
              <a:t>of female consultants receiving Clinical Excellence Awards nlg.nhs.uk. However, in 2025 the Trust proportion fell to only 22.2%, indicating a marked decline in women’s representation among bonus recipients compared with national norms). </a:t>
            </a:r>
          </a:p>
        </p:txBody>
      </p:sp>
      <p:sp>
        <p:nvSpPr>
          <p:cNvPr id="12" name="AutoShape 4" descr="Output image">
            <a:extLst>
              <a:ext uri="{FF2B5EF4-FFF2-40B4-BE49-F238E27FC236}">
                <a16:creationId xmlns:a16="http://schemas.microsoft.com/office/drawing/2014/main" id="{A78DE94D-4117-2D17-3490-0F2369E9DC2E}"/>
              </a:ext>
            </a:extLst>
          </p:cNvPr>
          <p:cNvSpPr>
            <a:spLocks noChangeAspect="1" noChangeArrowheads="1"/>
          </p:cNvSpPr>
          <p:nvPr/>
        </p:nvSpPr>
        <p:spPr bwMode="auto">
          <a:xfrm>
            <a:off x="6350000" y="472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Speech Bubble: Rectangle with Corners Rounded 12">
            <a:extLst>
              <a:ext uri="{FF2B5EF4-FFF2-40B4-BE49-F238E27FC236}">
                <a16:creationId xmlns:a16="http://schemas.microsoft.com/office/drawing/2014/main" id="{3EE6C310-9B80-8E8A-F91C-49B097B1E4DC}"/>
              </a:ext>
            </a:extLst>
          </p:cNvPr>
          <p:cNvSpPr/>
          <p:nvPr/>
        </p:nvSpPr>
        <p:spPr bwMode="auto">
          <a:xfrm>
            <a:off x="5710312" y="5507273"/>
            <a:ext cx="6840760" cy="3518694"/>
          </a:xfrm>
          <a:prstGeom prst="wedgeRoundRectCallout">
            <a:avLst>
              <a:gd name="adj1" fmla="val 20580"/>
              <a:gd name="adj2" fmla="val -46964"/>
              <a:gd name="adj3" fmla="val 16667"/>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eaLnBrk="1"/>
            <a:r>
              <a:rPr lang="en-GB" sz="2000" b="0" dirty="0">
                <a:solidFill>
                  <a:schemeClr val="tx1"/>
                </a:solidFill>
                <a:latin typeface="Arial" panose="020B0604020202020204" pitchFamily="34" charset="0"/>
                <a:cs typeface="Arial" panose="020B0604020202020204" pitchFamily="34" charset="0"/>
              </a:rPr>
              <a:t>*While the gender bonus pay gap reduced sharply in 2025, this change must be viewed in context. The number of consultants receiving a bonus fell from 21 in 2024 to 9 in 2025, with women dropping from 7 recipients to only 2.This means </a:t>
            </a:r>
            <a:r>
              <a:rPr lang="en-GB" sz="2000" dirty="0">
                <a:solidFill>
                  <a:schemeClr val="tx1"/>
                </a:solidFill>
                <a:latin typeface="Arial" panose="020B0604020202020204" pitchFamily="34" charset="0"/>
                <a:cs typeface="Arial" panose="020B0604020202020204" pitchFamily="34" charset="0"/>
              </a:rPr>
              <a:t>the narrowing gap reflects both fewer awards overall and shifts in distribution, rather than a consistent improvement across the workforce</a:t>
            </a:r>
            <a:r>
              <a:rPr lang="en-GB" sz="2000" b="0" dirty="0">
                <a:solidFill>
                  <a:schemeClr val="tx1"/>
                </a:solidFill>
                <a:latin typeface="Arial" panose="020B0604020202020204" pitchFamily="34" charset="0"/>
                <a:cs typeface="Arial" panose="020B0604020202020204" pitchFamily="34" charset="0"/>
              </a:rPr>
              <a:t>. Fewer women actually received a bonus in 2025, so the figures should not be read as evidence of full equity. </a:t>
            </a:r>
          </a:p>
        </p:txBody>
      </p:sp>
      <p:graphicFrame>
        <p:nvGraphicFramePr>
          <p:cNvPr id="6" name="Table 5">
            <a:extLst>
              <a:ext uri="{FF2B5EF4-FFF2-40B4-BE49-F238E27FC236}">
                <a16:creationId xmlns:a16="http://schemas.microsoft.com/office/drawing/2014/main" id="{F1B460E9-A0D7-110E-BE51-1E8CC3AECDAE}"/>
              </a:ext>
            </a:extLst>
          </p:cNvPr>
          <p:cNvGraphicFramePr>
            <a:graphicFrameLocks noGrp="1"/>
          </p:cNvGraphicFramePr>
          <p:nvPr>
            <p:extLst>
              <p:ext uri="{D42A27DB-BD31-4B8C-83A1-F6EECF244321}">
                <p14:modId xmlns:p14="http://schemas.microsoft.com/office/powerpoint/2010/main" val="1646970379"/>
              </p:ext>
            </p:extLst>
          </p:nvPr>
        </p:nvGraphicFramePr>
        <p:xfrm>
          <a:off x="1194165" y="7947242"/>
          <a:ext cx="4179375" cy="1468206"/>
        </p:xfrm>
        <a:graphic>
          <a:graphicData uri="http://schemas.openxmlformats.org/drawingml/2006/table">
            <a:tbl>
              <a:tblPr/>
              <a:tblGrid>
                <a:gridCol w="835875">
                  <a:extLst>
                    <a:ext uri="{9D8B030D-6E8A-4147-A177-3AD203B41FA5}">
                      <a16:colId xmlns:a16="http://schemas.microsoft.com/office/drawing/2014/main" val="2220918541"/>
                    </a:ext>
                  </a:extLst>
                </a:gridCol>
                <a:gridCol w="835875">
                  <a:extLst>
                    <a:ext uri="{9D8B030D-6E8A-4147-A177-3AD203B41FA5}">
                      <a16:colId xmlns:a16="http://schemas.microsoft.com/office/drawing/2014/main" val="1769745423"/>
                    </a:ext>
                  </a:extLst>
                </a:gridCol>
                <a:gridCol w="835875">
                  <a:extLst>
                    <a:ext uri="{9D8B030D-6E8A-4147-A177-3AD203B41FA5}">
                      <a16:colId xmlns:a16="http://schemas.microsoft.com/office/drawing/2014/main" val="3322954122"/>
                    </a:ext>
                  </a:extLst>
                </a:gridCol>
                <a:gridCol w="835875">
                  <a:extLst>
                    <a:ext uri="{9D8B030D-6E8A-4147-A177-3AD203B41FA5}">
                      <a16:colId xmlns:a16="http://schemas.microsoft.com/office/drawing/2014/main" val="214430389"/>
                    </a:ext>
                  </a:extLst>
                </a:gridCol>
                <a:gridCol w="835875">
                  <a:extLst>
                    <a:ext uri="{9D8B030D-6E8A-4147-A177-3AD203B41FA5}">
                      <a16:colId xmlns:a16="http://schemas.microsoft.com/office/drawing/2014/main" val="2159821053"/>
                    </a:ext>
                  </a:extLst>
                </a:gridCol>
              </a:tblGrid>
              <a:tr h="274024">
                <a:tc>
                  <a:txBody>
                    <a:bodyPr/>
                    <a:lstStyle/>
                    <a:p>
                      <a:pPr algn="l" fontAlgn="b">
                        <a:buNone/>
                      </a:pPr>
                      <a:r>
                        <a:rPr lang="en-GB" sz="12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en-GB" sz="1200" b="1" i="0" u="none" strike="noStrike">
                          <a:solidFill>
                            <a:srgbClr val="FFFFFF"/>
                          </a:solidFill>
                          <a:effectLst/>
                          <a:latin typeface="Calibri" panose="020F050202020403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gridSpan="2">
                  <a:txBody>
                    <a:bodyPr/>
                    <a:lstStyle/>
                    <a:p>
                      <a:pPr algn="ctr" fontAlgn="b">
                        <a:buNone/>
                      </a:pPr>
                      <a:r>
                        <a:rPr lang="en-GB" sz="1200" b="1" i="0" u="none" strike="noStrike">
                          <a:solidFill>
                            <a:srgbClr val="FFFFFF"/>
                          </a:solidFill>
                          <a:effectLst/>
                          <a:latin typeface="Calibri" panose="020F050202020403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hMerge="1">
                  <a:txBody>
                    <a:bodyPr/>
                    <a:lstStyle/>
                    <a:p>
                      <a:endParaRPr lang="en-GB"/>
                    </a:p>
                  </a:txBody>
                  <a:tcPr/>
                </a:tc>
                <a:extLst>
                  <a:ext uri="{0D108BD9-81ED-4DB2-BD59-A6C34878D82A}">
                    <a16:rowId xmlns:a16="http://schemas.microsoft.com/office/drawing/2014/main" val="3037598205"/>
                  </a:ext>
                </a:extLst>
              </a:tr>
              <a:tr h="274024">
                <a:tc>
                  <a:txBody>
                    <a:bodyPr/>
                    <a:lstStyle/>
                    <a:p>
                      <a:pPr algn="l" fontAlgn="t">
                        <a:buNone/>
                      </a:pPr>
                      <a:r>
                        <a:rPr lang="en-GB" sz="1200" b="1" i="0" u="none" strike="noStrike" dirty="0">
                          <a:solidFill>
                            <a:srgbClr val="000000"/>
                          </a:solidFill>
                          <a:effectLst/>
                          <a:latin typeface="Calibri" panose="020F0502020204030204" pitchFamily="34" charset="0"/>
                        </a:rPr>
                        <a:t>Gender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buNone/>
                      </a:pPr>
                      <a:r>
                        <a:rPr lang="en-GB" sz="1200" b="1" i="0" u="none" strike="noStrike" dirty="0">
                          <a:solidFill>
                            <a:srgbClr val="FFFFFF"/>
                          </a:solidFill>
                          <a:effectLst/>
                          <a:latin typeface="Calibri" panose="020F0502020204030204" pitchFamily="34" charset="0"/>
                        </a:rPr>
                        <a:t>Avg. Pay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t">
                        <a:buNone/>
                      </a:pPr>
                      <a:r>
                        <a:rPr lang="en-GB" sz="1200" b="1" i="0" u="none" strike="noStrike" dirty="0">
                          <a:solidFill>
                            <a:srgbClr val="FFFFFF"/>
                          </a:solidFill>
                          <a:effectLst/>
                          <a:latin typeface="Calibri" panose="020F0502020204030204" pitchFamily="34" charset="0"/>
                        </a:rPr>
                        <a:t>Median Pay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t">
                        <a:buNone/>
                      </a:pPr>
                      <a:r>
                        <a:rPr lang="en-GB" sz="1200" b="1" i="0" u="none" strike="noStrike" dirty="0">
                          <a:solidFill>
                            <a:srgbClr val="FFFFFF"/>
                          </a:solidFill>
                          <a:effectLst/>
                          <a:latin typeface="Calibri" panose="020F0502020204030204" pitchFamily="34" charset="0"/>
                        </a:rPr>
                        <a:t>Avg. Pay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ctr" fontAlgn="t">
                        <a:buNone/>
                      </a:pPr>
                      <a:r>
                        <a:rPr lang="en-GB" sz="1200" b="1" i="0" u="none" strike="noStrike" dirty="0">
                          <a:solidFill>
                            <a:srgbClr val="FFFFFF"/>
                          </a:solidFill>
                          <a:effectLst/>
                          <a:latin typeface="Calibri" panose="020F0502020204030204" pitchFamily="34" charset="0"/>
                        </a:rPr>
                        <a:t>Median Pay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extLst>
                  <a:ext uri="{0D108BD9-81ED-4DB2-BD59-A6C34878D82A}">
                    <a16:rowId xmlns:a16="http://schemas.microsoft.com/office/drawing/2014/main" val="531370879"/>
                  </a:ext>
                </a:extLst>
              </a:tr>
              <a:tr h="274024">
                <a:tc>
                  <a:txBody>
                    <a:bodyPr/>
                    <a:lstStyle/>
                    <a:p>
                      <a:pPr algn="l" fontAlgn="t">
                        <a:buNone/>
                      </a:pPr>
                      <a:r>
                        <a:rPr lang="en-GB" sz="1200" b="1" i="0" u="none" strike="noStrike">
                          <a:solidFill>
                            <a:srgbClr val="000000"/>
                          </a:solidFill>
                          <a:effectLst/>
                          <a:latin typeface="Calibri" panose="020F0502020204030204" pitchFamily="34" charset="0"/>
                        </a:rPr>
                        <a:t>Male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buNone/>
                      </a:pPr>
                      <a:r>
                        <a:rPr lang="en-GB" sz="1200" b="0" i="0" u="none" strike="noStrike">
                          <a:solidFill>
                            <a:srgbClr val="000000"/>
                          </a:solidFill>
                          <a:effectLst/>
                          <a:latin typeface="Calibri" panose="020F0502020204030204" pitchFamily="34" charset="0"/>
                        </a:rPr>
                        <a:t>10,422.23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GB" sz="1200" b="0" i="0" u="none" strike="noStrike">
                          <a:solidFill>
                            <a:srgbClr val="000000"/>
                          </a:solidFill>
                          <a:effectLst/>
                          <a:latin typeface="Calibri" panose="020F0502020204030204" pitchFamily="34" charset="0"/>
                        </a:rPr>
                        <a:t>4,001.81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GB" sz="1200" b="0" i="0" u="none" strike="noStrike">
                          <a:solidFill>
                            <a:srgbClr val="000000"/>
                          </a:solidFill>
                          <a:effectLst/>
                          <a:latin typeface="Calibri" panose="020F0502020204030204" pitchFamily="34" charset="0"/>
                        </a:rPr>
                        <a:t>17,657.92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en-GB" sz="1200" b="0" i="0" u="none" strike="noStrike">
                          <a:solidFill>
                            <a:srgbClr val="000000"/>
                          </a:solidFill>
                          <a:effectLst/>
                          <a:latin typeface="Calibri" panose="020F0502020204030204" pitchFamily="34" charset="0"/>
                        </a:rPr>
                        <a:t>15,080.03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1191205"/>
                  </a:ext>
                </a:extLst>
              </a:tr>
              <a:tr h="274024">
                <a:tc>
                  <a:txBody>
                    <a:bodyPr/>
                    <a:lstStyle/>
                    <a:p>
                      <a:pPr algn="l" fontAlgn="t">
                        <a:buNone/>
                      </a:pPr>
                      <a:r>
                        <a:rPr lang="en-GB" sz="1200" b="1" i="0" u="none" strike="noStrike">
                          <a:solidFill>
                            <a:srgbClr val="000000"/>
                          </a:solidFill>
                          <a:effectLst/>
                          <a:latin typeface="Calibri" panose="020F0502020204030204" pitchFamily="34" charset="0"/>
                        </a:rPr>
                        <a:t>Female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buNone/>
                      </a:pPr>
                      <a:r>
                        <a:rPr lang="en-GB" sz="1200" b="0" i="0" u="none" strike="noStrike" dirty="0">
                          <a:solidFill>
                            <a:srgbClr val="000000"/>
                          </a:solidFill>
                          <a:effectLst/>
                          <a:latin typeface="Calibri" panose="020F0502020204030204" pitchFamily="34" charset="0"/>
                        </a:rPr>
                        <a:t>3,694.19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GB" sz="1200" b="0" i="0" u="none" strike="noStrike">
                          <a:solidFill>
                            <a:srgbClr val="000000"/>
                          </a:solidFill>
                          <a:effectLst/>
                          <a:latin typeface="Calibri" panose="020F0502020204030204" pitchFamily="34" charset="0"/>
                        </a:rPr>
                        <a:t>1,430.20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GB" sz="1200" b="0" i="0" u="none" strike="noStrike">
                          <a:solidFill>
                            <a:srgbClr val="000000"/>
                          </a:solidFill>
                          <a:effectLst/>
                          <a:latin typeface="Calibri" panose="020F0502020204030204" pitchFamily="34" charset="0"/>
                        </a:rPr>
                        <a:t>11,544.60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en-GB" sz="1200" b="0" i="0" u="none" strike="noStrike">
                          <a:solidFill>
                            <a:srgbClr val="000000"/>
                          </a:solidFill>
                          <a:effectLst/>
                          <a:latin typeface="Calibri" panose="020F0502020204030204" pitchFamily="34" charset="0"/>
                        </a:rPr>
                        <a:t>11,544.60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8039401"/>
                  </a:ext>
                </a:extLst>
              </a:tr>
              <a:tr h="274024">
                <a:tc>
                  <a:txBody>
                    <a:bodyPr/>
                    <a:lstStyle/>
                    <a:p>
                      <a:pPr algn="l" fontAlgn="t">
                        <a:buNone/>
                      </a:pPr>
                      <a:r>
                        <a:rPr lang="en-GB" sz="1200" b="1" i="0" u="none" strike="noStrike" dirty="0">
                          <a:solidFill>
                            <a:srgbClr val="000000"/>
                          </a:solidFill>
                          <a:effectLst/>
                          <a:latin typeface="Calibri" panose="020F0502020204030204" pitchFamily="34" charset="0"/>
                        </a:rPr>
                        <a:t>Bonus Pay Gap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t">
                        <a:buNone/>
                      </a:pPr>
                      <a:r>
                        <a:rPr lang="en-GB" sz="1200" b="0" i="0" u="none" strike="noStrike" dirty="0">
                          <a:solidFill>
                            <a:srgbClr val="000000"/>
                          </a:solidFill>
                          <a:effectLst/>
                          <a:latin typeface="Calibri" panose="020F0502020204030204" pitchFamily="34" charset="0"/>
                        </a:rPr>
                        <a:t>64.55%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GB" sz="1200" b="0" i="0" u="none" strike="noStrike">
                          <a:solidFill>
                            <a:srgbClr val="000000"/>
                          </a:solidFill>
                          <a:effectLst/>
                          <a:latin typeface="Calibri" panose="020F0502020204030204" pitchFamily="34" charset="0"/>
                        </a:rPr>
                        <a:t>64.26%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buNone/>
                      </a:pPr>
                      <a:r>
                        <a:rPr lang="en-GB" sz="1200" b="0" i="0" u="none" strike="noStrike">
                          <a:solidFill>
                            <a:srgbClr val="000000"/>
                          </a:solidFill>
                          <a:effectLst/>
                          <a:latin typeface="Calibri" panose="020F0502020204030204" pitchFamily="34" charset="0"/>
                        </a:rPr>
                        <a:t>34.62%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buNone/>
                      </a:pPr>
                      <a:r>
                        <a:rPr lang="en-GB" sz="1200" b="0" i="0" u="none" strike="noStrike" dirty="0">
                          <a:solidFill>
                            <a:srgbClr val="000000"/>
                          </a:solidFill>
                          <a:effectLst/>
                          <a:latin typeface="Calibri" panose="020F0502020204030204" pitchFamily="34" charset="0"/>
                        </a:rPr>
                        <a:t>23.45%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4892289"/>
                  </a:ext>
                </a:extLst>
              </a:tr>
            </a:tbl>
          </a:graphicData>
        </a:graphic>
      </p:graphicFrame>
      <p:sp>
        <p:nvSpPr>
          <p:cNvPr id="16" name="Rectangle 15">
            <a:extLst>
              <a:ext uri="{FF2B5EF4-FFF2-40B4-BE49-F238E27FC236}">
                <a16:creationId xmlns:a16="http://schemas.microsoft.com/office/drawing/2014/main" id="{EC0FE454-AAAD-8593-A2D8-2B3910A81AD4}"/>
              </a:ext>
            </a:extLst>
          </p:cNvPr>
          <p:cNvSpPr/>
          <p:nvPr/>
        </p:nvSpPr>
        <p:spPr bwMode="auto">
          <a:xfrm>
            <a:off x="3690438" y="7817249"/>
            <a:ext cx="1818146" cy="1728192"/>
          </a:xfrm>
          <a:prstGeom prst="rect">
            <a:avLst/>
          </a:prstGeom>
          <a:noFill/>
          <a:ln w="25400" cap="flat" cmpd="sng" algn="ctr">
            <a:solidFill>
              <a:srgbClr val="FF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graphicFrame>
        <p:nvGraphicFramePr>
          <p:cNvPr id="9" name="Chart 8">
            <a:extLst>
              <a:ext uri="{FF2B5EF4-FFF2-40B4-BE49-F238E27FC236}">
                <a16:creationId xmlns:a16="http://schemas.microsoft.com/office/drawing/2014/main" id="{3B19F495-B9A8-DCE8-08F6-D186893681AF}"/>
              </a:ext>
            </a:extLst>
          </p:cNvPr>
          <p:cNvGraphicFramePr>
            <a:graphicFrameLocks/>
          </p:cNvGraphicFramePr>
          <p:nvPr>
            <p:extLst>
              <p:ext uri="{D42A27DB-BD31-4B8C-83A1-F6EECF244321}">
                <p14:modId xmlns:p14="http://schemas.microsoft.com/office/powerpoint/2010/main" val="2111187379"/>
              </p:ext>
            </p:extLst>
          </p:nvPr>
        </p:nvGraphicFramePr>
        <p:xfrm>
          <a:off x="1260851" y="5507273"/>
          <a:ext cx="4046004" cy="2179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63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11062-2DFF-829A-BE90-8B4BDBF013A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8F5CABD-5258-E41A-4FBF-4E5DAF69A20D}"/>
              </a:ext>
            </a:extLst>
          </p:cNvPr>
          <p:cNvSpPr/>
          <p:nvPr/>
        </p:nvSpPr>
        <p:spPr bwMode="auto">
          <a:xfrm>
            <a:off x="9742760" y="198440"/>
            <a:ext cx="3237249" cy="1510008"/>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
        <p:nvSpPr>
          <p:cNvPr id="13314" name="Title 1">
            <a:extLst>
              <a:ext uri="{FF2B5EF4-FFF2-40B4-BE49-F238E27FC236}">
                <a16:creationId xmlns:a16="http://schemas.microsoft.com/office/drawing/2014/main" id="{01822199-9036-0EC7-134C-447459B52E3E}"/>
              </a:ext>
            </a:extLst>
          </p:cNvPr>
          <p:cNvSpPr>
            <a:spLocks noGrp="1"/>
          </p:cNvSpPr>
          <p:nvPr>
            <p:ph type="title"/>
          </p:nvPr>
        </p:nvSpPr>
        <p:spPr>
          <a:xfrm>
            <a:off x="261584" y="302033"/>
            <a:ext cx="11099800" cy="488415"/>
          </a:xfrm>
        </p:spPr>
        <p:txBody>
          <a:bodyPr/>
          <a:lstStyle/>
          <a:p>
            <a:pPr algn="l"/>
            <a:r>
              <a:rPr lang="en-GB" altLang="en-US" sz="4001" b="1" dirty="0"/>
              <a:t>NSCHT Gender Pay 9-year Summary </a:t>
            </a:r>
          </a:p>
        </p:txBody>
      </p:sp>
      <p:sp>
        <p:nvSpPr>
          <p:cNvPr id="2" name="Slide Number Placeholder 1">
            <a:extLst>
              <a:ext uri="{FF2B5EF4-FFF2-40B4-BE49-F238E27FC236}">
                <a16:creationId xmlns:a16="http://schemas.microsoft.com/office/drawing/2014/main" id="{5D87FBC7-6C57-DC4F-BC7C-C19DE00ECBB5}"/>
              </a:ext>
            </a:extLst>
          </p:cNvPr>
          <p:cNvSpPr>
            <a:spLocks noGrp="1"/>
          </p:cNvSpPr>
          <p:nvPr>
            <p:ph type="sldNum" sz="quarter" idx="10"/>
          </p:nvPr>
        </p:nvSpPr>
        <p:spPr/>
        <p:txBody>
          <a:bodyPr/>
          <a:lstStyle/>
          <a:p>
            <a:pPr>
              <a:defRPr/>
            </a:pPr>
            <a:fld id="{27A65ECD-D668-481A-8544-C281DF9D46E9}" type="slidenum">
              <a:rPr lang="en-US" altLang="en-US" smtClean="0"/>
              <a:pPr>
                <a:defRPr/>
              </a:pPr>
              <a:t>11</a:t>
            </a:fld>
            <a:endParaRPr lang="en-US" altLang="en-US"/>
          </a:p>
        </p:txBody>
      </p:sp>
      <p:pic>
        <p:nvPicPr>
          <p:cNvPr id="5" name="Picture 4">
            <a:extLst>
              <a:ext uri="{FF2B5EF4-FFF2-40B4-BE49-F238E27FC236}">
                <a16:creationId xmlns:a16="http://schemas.microsoft.com/office/drawing/2014/main" id="{1F29B40B-30D3-861C-EDE9-85739E11F0F4}"/>
              </a:ext>
            </a:extLst>
          </p:cNvPr>
          <p:cNvPicPr>
            <a:picLocks noChangeAspect="1"/>
          </p:cNvPicPr>
          <p:nvPr/>
        </p:nvPicPr>
        <p:blipFill>
          <a:blip r:embed="rId2"/>
          <a:stretch>
            <a:fillRect/>
          </a:stretch>
        </p:blipFill>
        <p:spPr>
          <a:xfrm>
            <a:off x="10606856" y="0"/>
            <a:ext cx="2217416" cy="1092482"/>
          </a:xfrm>
          <a:prstGeom prst="rect">
            <a:avLst/>
          </a:prstGeom>
        </p:spPr>
      </p:pic>
      <p:sp>
        <p:nvSpPr>
          <p:cNvPr id="4" name="TextBox 3">
            <a:extLst>
              <a:ext uri="{FF2B5EF4-FFF2-40B4-BE49-F238E27FC236}">
                <a16:creationId xmlns:a16="http://schemas.microsoft.com/office/drawing/2014/main" id="{B8C29CF0-F17A-4B18-6FC5-C86D432B0FCB}"/>
              </a:ext>
            </a:extLst>
          </p:cNvPr>
          <p:cNvSpPr txBox="1"/>
          <p:nvPr/>
        </p:nvSpPr>
        <p:spPr>
          <a:xfrm>
            <a:off x="54923" y="9296400"/>
            <a:ext cx="12980009" cy="461665"/>
          </a:xfrm>
          <a:prstGeom prst="rect">
            <a:avLst/>
          </a:prstGeom>
          <a:noFill/>
        </p:spPr>
        <p:txBody>
          <a:bodyPr wrap="square" rtlCol="0">
            <a:spAutoFit/>
          </a:bodyPr>
          <a:lstStyle/>
          <a:p>
            <a:r>
              <a:rPr lang="en-GB" dirty="0"/>
              <a:t> </a:t>
            </a:r>
          </a:p>
        </p:txBody>
      </p:sp>
      <p:pic>
        <p:nvPicPr>
          <p:cNvPr id="13327" name="Picture 13326">
            <a:extLst>
              <a:ext uri="{FF2B5EF4-FFF2-40B4-BE49-F238E27FC236}">
                <a16:creationId xmlns:a16="http://schemas.microsoft.com/office/drawing/2014/main" id="{8A19CDEF-9E94-069E-58E0-A0A136B01E51}"/>
              </a:ext>
            </a:extLst>
          </p:cNvPr>
          <p:cNvPicPr>
            <a:picLocks noChangeAspect="1"/>
          </p:cNvPicPr>
          <p:nvPr/>
        </p:nvPicPr>
        <p:blipFill>
          <a:blip r:embed="rId3"/>
          <a:stretch>
            <a:fillRect/>
          </a:stretch>
        </p:blipFill>
        <p:spPr>
          <a:xfrm>
            <a:off x="945681" y="930560"/>
            <a:ext cx="10620304" cy="6810058"/>
          </a:xfrm>
          <a:prstGeom prst="rect">
            <a:avLst/>
          </a:prstGeom>
        </p:spPr>
      </p:pic>
      <p:sp>
        <p:nvSpPr>
          <p:cNvPr id="13328" name="Speech Bubble: Rectangle with Corners Rounded 13327">
            <a:extLst>
              <a:ext uri="{FF2B5EF4-FFF2-40B4-BE49-F238E27FC236}">
                <a16:creationId xmlns:a16="http://schemas.microsoft.com/office/drawing/2014/main" id="{C97EBB9E-426E-0F49-9C79-77C0A3A6F2FB}"/>
              </a:ext>
            </a:extLst>
          </p:cNvPr>
          <p:cNvSpPr/>
          <p:nvPr/>
        </p:nvSpPr>
        <p:spPr bwMode="auto">
          <a:xfrm>
            <a:off x="646500" y="7806436"/>
            <a:ext cx="11796854" cy="1747996"/>
          </a:xfrm>
          <a:prstGeom prst="wedgeRoundRectCallout">
            <a:avLst>
              <a:gd name="adj1" fmla="val 25077"/>
              <a:gd name="adj2" fmla="val -44555"/>
              <a:gd name="adj3" fmla="val 16667"/>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600" b="0" dirty="0">
                <a:latin typeface="Arial" panose="020B0604020202020204" pitchFamily="34" charset="0"/>
                <a:cs typeface="Arial" panose="020B0604020202020204" pitchFamily="34" charset="0"/>
              </a:rPr>
              <a:t>In 2025, </a:t>
            </a:r>
            <a:r>
              <a:rPr lang="en-GB" sz="1600" dirty="0">
                <a:latin typeface="Arial" panose="020B0604020202020204" pitchFamily="34" charset="0"/>
                <a:cs typeface="Arial" panose="020B0604020202020204" pitchFamily="34" charset="0"/>
              </a:rPr>
              <a:t>women’s overall pay gap position improved</a:t>
            </a:r>
            <a:r>
              <a:rPr lang="en-GB" sz="1600" b="0" dirty="0">
                <a:latin typeface="Arial" panose="020B0604020202020204" pitchFamily="34" charset="0"/>
                <a:cs typeface="Arial" panose="020B0604020202020204" pitchFamily="34" charset="0"/>
              </a:rPr>
              <a:t>. The </a:t>
            </a:r>
            <a:r>
              <a:rPr lang="en-GB" sz="1600" dirty="0">
                <a:latin typeface="Arial" panose="020B0604020202020204" pitchFamily="34" charset="0"/>
                <a:cs typeface="Arial" panose="020B0604020202020204" pitchFamily="34" charset="0"/>
              </a:rPr>
              <a:t>mean hourly gap narrowed slightly, </a:t>
            </a:r>
            <a:r>
              <a:rPr lang="en-GB" sz="1600" b="0" dirty="0">
                <a:latin typeface="Arial" panose="020B0604020202020204" pitchFamily="34" charset="0"/>
                <a:cs typeface="Arial" panose="020B0604020202020204" pitchFamily="34" charset="0"/>
              </a:rPr>
              <a:t>and the </a:t>
            </a:r>
            <a:r>
              <a:rPr lang="en-GB" sz="1600" dirty="0">
                <a:latin typeface="Arial" panose="020B0604020202020204" pitchFamily="34" charset="0"/>
                <a:cs typeface="Arial" panose="020B0604020202020204" pitchFamily="34" charset="0"/>
              </a:rPr>
              <a:t>median gap shifted in women’s favour</a:t>
            </a:r>
            <a:r>
              <a:rPr lang="en-GB" sz="1600" b="0" dirty="0">
                <a:latin typeface="Arial" panose="020B0604020202020204" pitchFamily="34" charset="0"/>
                <a:cs typeface="Arial" panose="020B0604020202020204" pitchFamily="34" charset="0"/>
              </a:rPr>
              <a:t>, meaning average female earnings overtook men’s. Both the </a:t>
            </a:r>
            <a:r>
              <a:rPr lang="en-GB" sz="1600" dirty="0">
                <a:latin typeface="Arial" panose="020B0604020202020204" pitchFamily="34" charset="0"/>
                <a:cs typeface="Arial" panose="020B0604020202020204" pitchFamily="34" charset="0"/>
              </a:rPr>
              <a:t>mean and median bonus gaps reduced</a:t>
            </a:r>
            <a:r>
              <a:rPr lang="en-GB" sz="1600" b="0" dirty="0">
                <a:latin typeface="Arial" panose="020B0604020202020204" pitchFamily="34" charset="0"/>
                <a:cs typeface="Arial" panose="020B0604020202020204" pitchFamily="34" charset="0"/>
              </a:rPr>
              <a:t>, although this was partly due to far fewer staff receiving bonuses overall, with a sharper drop for women. Looking at pay quartiles, </a:t>
            </a:r>
            <a:r>
              <a:rPr lang="en-GB" sz="1600" dirty="0">
                <a:latin typeface="Arial" panose="020B0604020202020204" pitchFamily="34" charset="0"/>
                <a:cs typeface="Arial" panose="020B0604020202020204" pitchFamily="34" charset="0"/>
              </a:rPr>
              <a:t>women made gains in the top and upper-middle quartiles</a:t>
            </a:r>
            <a:r>
              <a:rPr lang="en-GB" sz="1600" b="0" dirty="0">
                <a:latin typeface="Arial" panose="020B0604020202020204" pitchFamily="34" charset="0"/>
                <a:cs typeface="Arial" panose="020B0604020202020204" pitchFamily="34" charset="0"/>
              </a:rPr>
              <a:t>, showing better representation at higher pay levels. Their share also </a:t>
            </a:r>
            <a:r>
              <a:rPr lang="en-GB" sz="1600" dirty="0">
                <a:latin typeface="Arial" panose="020B0604020202020204" pitchFamily="34" charset="0"/>
                <a:cs typeface="Arial" panose="020B0604020202020204" pitchFamily="34" charset="0"/>
              </a:rPr>
              <a:t>fell slightly in the lower-middle quartile</a:t>
            </a:r>
            <a:r>
              <a:rPr lang="en-GB" sz="1600" b="0" dirty="0">
                <a:latin typeface="Arial" panose="020B0604020202020204" pitchFamily="34" charset="0"/>
                <a:cs typeface="Arial" panose="020B0604020202020204" pitchFamily="34" charset="0"/>
              </a:rPr>
              <a:t>, which may indicate some upward movement. However, women’s presence in the </a:t>
            </a:r>
            <a:r>
              <a:rPr lang="en-GB" sz="1600" dirty="0">
                <a:latin typeface="Arial" panose="020B0604020202020204" pitchFamily="34" charset="0"/>
                <a:cs typeface="Arial" panose="020B0604020202020204" pitchFamily="34" charset="0"/>
              </a:rPr>
              <a:t>lowest quartile increased</a:t>
            </a:r>
            <a:r>
              <a:rPr lang="en-GB" sz="1600" b="0" dirty="0">
                <a:latin typeface="Arial" panose="020B0604020202020204" pitchFamily="34" charset="0"/>
                <a:cs typeface="Arial" panose="020B0604020202020204" pitchFamily="34" charset="0"/>
              </a:rPr>
              <a:t>, leaving them even more concentrated in the lowest-paid roles.</a:t>
            </a:r>
            <a:endParaRPr kumimoji="0" lang="en-GB"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Helvetica Neue" charset="0"/>
            </a:endParaRPr>
          </a:p>
        </p:txBody>
      </p:sp>
      <p:sp>
        <p:nvSpPr>
          <p:cNvPr id="13329" name="Rectangle 13328">
            <a:extLst>
              <a:ext uri="{FF2B5EF4-FFF2-40B4-BE49-F238E27FC236}">
                <a16:creationId xmlns:a16="http://schemas.microsoft.com/office/drawing/2014/main" id="{625E3179-6E0E-D078-8837-33907D96C232}"/>
              </a:ext>
            </a:extLst>
          </p:cNvPr>
          <p:cNvSpPr/>
          <p:nvPr/>
        </p:nvSpPr>
        <p:spPr bwMode="auto">
          <a:xfrm>
            <a:off x="9886777" y="879850"/>
            <a:ext cx="1679208" cy="6810404"/>
          </a:xfrm>
          <a:prstGeom prst="rect">
            <a:avLst/>
          </a:prstGeom>
          <a:noFill/>
          <a:ln w="25400" cap="flat" cmpd="sng" algn="ctr">
            <a:solidFill>
              <a:srgbClr val="FF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109137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652405"/>
            <a:ext cx="9656065" cy="4976505"/>
          </a:xfrm>
          <a:prstGeom prst="rect">
            <a:avLst/>
          </a:prstGeom>
        </p:spPr>
      </p:pic>
      <p:pic>
        <p:nvPicPr>
          <p:cNvPr id="3" name="object 3"/>
          <p:cNvPicPr/>
          <p:nvPr/>
        </p:nvPicPr>
        <p:blipFill>
          <a:blip r:embed="rId3" cstate="print"/>
          <a:stretch>
            <a:fillRect/>
          </a:stretch>
        </p:blipFill>
        <p:spPr>
          <a:xfrm>
            <a:off x="292607" y="8628685"/>
            <a:ext cx="884326" cy="866987"/>
          </a:xfrm>
          <a:prstGeom prst="rect">
            <a:avLst/>
          </a:prstGeom>
        </p:spPr>
      </p:pic>
      <p:pic>
        <p:nvPicPr>
          <p:cNvPr id="4" name="object 4"/>
          <p:cNvPicPr/>
          <p:nvPr/>
        </p:nvPicPr>
        <p:blipFill>
          <a:blip r:embed="rId4" cstate="print"/>
          <a:stretch>
            <a:fillRect/>
          </a:stretch>
        </p:blipFill>
        <p:spPr>
          <a:xfrm>
            <a:off x="11511416" y="8628685"/>
            <a:ext cx="1213783" cy="866987"/>
          </a:xfrm>
          <a:prstGeom prst="rect">
            <a:avLst/>
          </a:prstGeom>
        </p:spPr>
      </p:pic>
      <p:pic>
        <p:nvPicPr>
          <p:cNvPr id="6" name="Picture 5"/>
          <p:cNvPicPr>
            <a:picLocks noChangeAspect="1"/>
          </p:cNvPicPr>
          <p:nvPr/>
        </p:nvPicPr>
        <p:blipFill rotWithShape="1">
          <a:blip r:embed="rId5"/>
          <a:srcRect l="27641" b="39764"/>
          <a:stretch/>
        </p:blipFill>
        <p:spPr>
          <a:xfrm>
            <a:off x="10403840" y="216747"/>
            <a:ext cx="2321357" cy="1300480"/>
          </a:xfrm>
          <a:prstGeom prst="rect">
            <a:avLst/>
          </a:prstGeom>
        </p:spPr>
      </p:pic>
      <p:sp>
        <p:nvSpPr>
          <p:cNvPr id="9" name="Rectangle 1">
            <a:extLst>
              <a:ext uri="{FF2B5EF4-FFF2-40B4-BE49-F238E27FC236}">
                <a16:creationId xmlns:a16="http://schemas.microsoft.com/office/drawing/2014/main" id="{5FAA0BD4-F228-22E8-EAE5-320D50087827}"/>
              </a:ext>
            </a:extLst>
          </p:cNvPr>
          <p:cNvSpPr txBox="1">
            <a:spLocks noChangeArrowheads="1"/>
          </p:cNvSpPr>
          <p:nvPr/>
        </p:nvSpPr>
        <p:spPr>
          <a:xfrm>
            <a:off x="574604" y="3906158"/>
            <a:ext cx="11559107" cy="2941960"/>
          </a:xfrm>
          <a:prstGeom prst="rect">
            <a:avLst/>
          </a:prstGeom>
        </p:spPr>
        <p:txBody>
          <a:bodyPr vert="horz" lIns="91440" tIns="45720" rIns="91440" bIns="45720" rtlCol="0" anchor="b">
            <a:normAutofit/>
          </a:bodyPr>
          <a:lstStyle>
            <a:lvl1pPr algn="l" defTabSz="487745" rtl="0" eaLnBrk="1" latinLnBrk="0" hangingPunct="1">
              <a:spcBef>
                <a:spcPct val="0"/>
              </a:spcBef>
              <a:buNone/>
              <a:defRPr sz="3413" kern="1200">
                <a:solidFill>
                  <a:schemeClr val="tx1"/>
                </a:solidFill>
                <a:latin typeface="Calibri"/>
                <a:ea typeface="+mj-ea"/>
                <a:cs typeface="Calibri"/>
              </a:defRPr>
            </a:lvl1pPr>
          </a:lstStyle>
          <a:p>
            <a:pPr marL="0" marR="0" lvl="0" indent="0" algn="l" defTabSz="487745" rtl="0" eaLnBrk="1" fontAlgn="auto" latinLnBrk="0" hangingPunct="1">
              <a:lnSpc>
                <a:spcPct val="10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srgbClr val="7030A0"/>
                </a:solidFill>
                <a:effectLst/>
                <a:uLnTx/>
                <a:uFillTx/>
                <a:latin typeface="Calibri"/>
                <a:ea typeface="+mj-ea"/>
                <a:cs typeface="Calibri"/>
              </a:rPr>
              <a:t>2. ETHNICITY PAY REPORT 2025</a:t>
            </a:r>
            <a:br>
              <a:rPr kumimoji="0" lang="en-US" altLang="en-US" sz="6600" b="1" i="0" u="none" strike="noStrike" kern="1200" cap="none" spc="0" normalizeH="0" baseline="0" noProof="0" dirty="0">
                <a:ln>
                  <a:noFill/>
                </a:ln>
                <a:solidFill>
                  <a:srgbClr val="7030A0"/>
                </a:solidFill>
                <a:effectLst/>
                <a:uLnTx/>
                <a:uFillTx/>
                <a:latin typeface="Calibri"/>
                <a:ea typeface="+mj-ea"/>
                <a:cs typeface="Calibri"/>
              </a:rPr>
            </a:br>
            <a:endParaRPr kumimoji="0" lang="en-US" altLang="en-US" sz="4901" b="1" i="0" u="none" strike="noStrike" kern="1200" cap="none" spc="0" normalizeH="0" baseline="0" noProof="0" dirty="0">
              <a:ln>
                <a:noFill/>
              </a:ln>
              <a:solidFill>
                <a:srgbClr val="7030A0"/>
              </a:solidFill>
              <a:effectLst/>
              <a:uLnTx/>
              <a:uFillTx/>
              <a:latin typeface="Calibri"/>
              <a:ea typeface="+mj-ea"/>
              <a:cs typeface="Calibri"/>
            </a:endParaRPr>
          </a:p>
        </p:txBody>
      </p:sp>
      <p:sp>
        <p:nvSpPr>
          <p:cNvPr id="10" name="Rectangle 2">
            <a:extLst>
              <a:ext uri="{FF2B5EF4-FFF2-40B4-BE49-F238E27FC236}">
                <a16:creationId xmlns:a16="http://schemas.microsoft.com/office/drawing/2014/main" id="{587E3180-899F-EF28-0666-26150C473DEF}"/>
              </a:ext>
            </a:extLst>
          </p:cNvPr>
          <p:cNvSpPr txBox="1">
            <a:spLocks noChangeArrowheads="1"/>
          </p:cNvSpPr>
          <p:nvPr/>
        </p:nvSpPr>
        <p:spPr>
          <a:xfrm>
            <a:off x="1176933" y="6064229"/>
            <a:ext cx="10464800" cy="709712"/>
          </a:xfrm>
          <a:prstGeom prst="rect">
            <a:avLst/>
          </a:prstGeom>
        </p:spPr>
        <p:txBody>
          <a:bodyPr vert="horz" lIns="91440" tIns="45720" rIns="91440" bIns="45720" rtlCol="0" anchor="t">
            <a:normAutofit/>
          </a:bodyPr>
          <a:lstStyle>
            <a:lvl1pPr marL="0" indent="0" algn="l" defTabSz="487745" rtl="0" eaLnBrk="1" latinLnBrk="0" hangingPunct="1">
              <a:spcBef>
                <a:spcPct val="20000"/>
              </a:spcBef>
              <a:buClr>
                <a:srgbClr val="8FC600"/>
              </a:buClr>
              <a:buFont typeface="Arial"/>
              <a:buNone/>
              <a:defRPr sz="2561" kern="1200">
                <a:solidFill>
                  <a:schemeClr val="tx1">
                    <a:tint val="75000"/>
                  </a:schemeClr>
                </a:solidFill>
                <a:latin typeface="Calibri"/>
                <a:ea typeface="+mn-ea"/>
                <a:cs typeface="Calibri"/>
              </a:defRPr>
            </a:lvl1pPr>
            <a:lvl2pPr marL="487745" indent="0" algn="ctr" defTabSz="487745" rtl="0" eaLnBrk="1" latinLnBrk="0" hangingPunct="1">
              <a:spcBef>
                <a:spcPct val="20000"/>
              </a:spcBef>
              <a:buClr>
                <a:srgbClr val="E50080"/>
              </a:buClr>
              <a:buFont typeface="Arial"/>
              <a:buNone/>
              <a:defRPr sz="2561" kern="1200">
                <a:solidFill>
                  <a:schemeClr val="tx1">
                    <a:tint val="75000"/>
                  </a:schemeClr>
                </a:solidFill>
                <a:latin typeface="+mn-lt"/>
                <a:ea typeface="+mn-ea"/>
                <a:cs typeface="+mn-cs"/>
              </a:defRPr>
            </a:lvl2pPr>
            <a:lvl3pPr marL="975488" indent="0" algn="ctr" defTabSz="487745" rtl="0" eaLnBrk="1" latinLnBrk="0" hangingPunct="1">
              <a:spcBef>
                <a:spcPct val="20000"/>
              </a:spcBef>
              <a:buClr>
                <a:srgbClr val="0094FF"/>
              </a:buClr>
              <a:buFont typeface="Arial"/>
              <a:buNone/>
              <a:defRPr sz="2133" kern="1200">
                <a:solidFill>
                  <a:schemeClr val="tx1">
                    <a:tint val="75000"/>
                  </a:schemeClr>
                </a:solidFill>
                <a:latin typeface="+mn-lt"/>
                <a:ea typeface="+mn-ea"/>
                <a:cs typeface="+mn-cs"/>
              </a:defRPr>
            </a:lvl3pPr>
            <a:lvl4pPr marL="1463232" indent="0" algn="ctr" defTabSz="487745" rtl="0" eaLnBrk="1" latinLnBrk="0" hangingPunct="1">
              <a:spcBef>
                <a:spcPct val="20000"/>
              </a:spcBef>
              <a:buClr>
                <a:srgbClr val="6500B3"/>
              </a:buClr>
              <a:buFont typeface="Arial"/>
              <a:buNone/>
              <a:defRPr sz="2133" kern="1200">
                <a:solidFill>
                  <a:schemeClr val="tx1">
                    <a:tint val="75000"/>
                  </a:schemeClr>
                </a:solidFill>
                <a:latin typeface="+mn-lt"/>
                <a:ea typeface="+mn-ea"/>
                <a:cs typeface="+mn-cs"/>
              </a:defRPr>
            </a:lvl4pPr>
            <a:lvl5pPr marL="1950976"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5pPr>
            <a:lvl6pPr marL="2438720"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6pPr>
            <a:lvl7pPr marL="2926463"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7pPr>
            <a:lvl8pPr marL="3414209"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8pPr>
            <a:lvl9pPr marL="3901952"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9pPr>
          </a:lstStyle>
          <a:p>
            <a:pPr marL="0" marR="0" lvl="0" indent="0" algn="l" defTabSz="536629" rtl="0" eaLnBrk="1" fontAlgn="auto" latinLnBrk="0" hangingPunct="1">
              <a:lnSpc>
                <a:spcPct val="100000"/>
              </a:lnSpc>
              <a:spcBef>
                <a:spcPct val="0"/>
              </a:spcBef>
              <a:spcAft>
                <a:spcPts val="0"/>
              </a:spcAft>
              <a:buClr>
                <a:srgbClr val="8FC600"/>
              </a:buClr>
              <a:buSzTx/>
              <a:buFont typeface="Arial"/>
              <a:buNone/>
              <a:tabLst/>
              <a:defRPr/>
            </a:pPr>
            <a:r>
              <a:rPr kumimoji="0" lang="en-US" altLang="en-US" sz="3400" b="1" i="0" u="none" strike="noStrike" kern="1200" cap="none" spc="0" normalizeH="0" baseline="0" noProof="0" dirty="0">
                <a:ln>
                  <a:noFill/>
                </a:ln>
                <a:solidFill>
                  <a:sysClr val="windowText" lastClr="000000"/>
                </a:solidFill>
                <a:effectLst/>
                <a:uLnTx/>
                <a:uFillTx/>
                <a:latin typeface="Calibri"/>
                <a:ea typeface="+mn-ea"/>
                <a:cs typeface="Calibri"/>
              </a:rPr>
              <a:t>(Reporting period 1 April 2024 to 31st March 2025)</a:t>
            </a:r>
          </a:p>
          <a:p>
            <a:pPr marL="0" marR="0" lvl="0" indent="0" algn="l" defTabSz="536629" rtl="0" eaLnBrk="1" fontAlgn="auto" latinLnBrk="0" hangingPunct="1">
              <a:lnSpc>
                <a:spcPct val="100000"/>
              </a:lnSpc>
              <a:spcBef>
                <a:spcPct val="0"/>
              </a:spcBef>
              <a:spcAft>
                <a:spcPts val="0"/>
              </a:spcAft>
              <a:buClr>
                <a:srgbClr val="8FC600"/>
              </a:buClr>
              <a:buSzTx/>
              <a:buFont typeface="Arial"/>
              <a:buNone/>
              <a:tabLst/>
              <a:defRPr/>
            </a:pPr>
            <a:endParaRPr kumimoji="0" lang="en-US" altLang="en-US" sz="3400" b="1" i="0" u="none" strike="noStrike" kern="1200" cap="none" spc="0" normalizeH="0" baseline="0" noProof="0" dirty="0">
              <a:ln>
                <a:noFill/>
              </a:ln>
              <a:solidFill>
                <a:sysClr val="windowText" lastClr="000000"/>
              </a:solidFill>
              <a:effectLst/>
              <a:uLnTx/>
              <a:uFillTx/>
              <a:latin typeface="Calibri"/>
              <a:ea typeface="+mn-ea"/>
              <a:cs typeface="Calibri"/>
            </a:endParaRPr>
          </a:p>
          <a:p>
            <a:pPr marL="0" marR="0" lvl="0" indent="0" algn="l" defTabSz="536629" rtl="0" eaLnBrk="1" fontAlgn="auto" latinLnBrk="0" hangingPunct="1">
              <a:lnSpc>
                <a:spcPct val="100000"/>
              </a:lnSpc>
              <a:spcBef>
                <a:spcPct val="0"/>
              </a:spcBef>
              <a:spcAft>
                <a:spcPts val="0"/>
              </a:spcAft>
              <a:buClr>
                <a:srgbClr val="8FC600"/>
              </a:buClr>
              <a:buSzTx/>
              <a:buFont typeface="Arial"/>
              <a:buNone/>
              <a:tabLst/>
              <a:defRPr/>
            </a:pPr>
            <a:endParaRPr kumimoji="0" lang="en-US" altLang="en-US" sz="3400" b="1" i="0" u="none" strike="noStrike" kern="1200" cap="none" spc="0" normalizeH="0" baseline="0" noProof="0" dirty="0">
              <a:ln>
                <a:noFill/>
              </a:ln>
              <a:solidFill>
                <a:sysClr val="windowText" lastClr="000000"/>
              </a:solidFill>
              <a:effectLst/>
              <a:uLnTx/>
              <a:uFillTx/>
              <a:latin typeface="Calibri"/>
              <a:ea typeface="+mn-ea"/>
              <a:cs typeface="Calibri"/>
            </a:endParaRPr>
          </a:p>
        </p:txBody>
      </p:sp>
      <p:sp>
        <p:nvSpPr>
          <p:cNvPr id="11" name="TextBox 10">
            <a:extLst>
              <a:ext uri="{FF2B5EF4-FFF2-40B4-BE49-F238E27FC236}">
                <a16:creationId xmlns:a16="http://schemas.microsoft.com/office/drawing/2014/main" id="{B2A3CCE7-C334-F3D8-38BA-54AA7E802A7D}"/>
              </a:ext>
            </a:extLst>
          </p:cNvPr>
          <p:cNvSpPr txBox="1"/>
          <p:nvPr/>
        </p:nvSpPr>
        <p:spPr>
          <a:xfrm>
            <a:off x="1449143" y="7277931"/>
            <a:ext cx="8954697" cy="203132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4BACC6">
                    <a:lumMod val="50000"/>
                  </a:srgbClr>
                </a:solidFill>
                <a:effectLst/>
                <a:uLnTx/>
                <a:uFillTx/>
              </a:rPr>
              <a:t>Note: Ethnicity Pay Gap Reporting currently not mandated in UK legislation. It is requested as part of NHS EDI Improvement Plan). Employers are encouraged to publish this data voluntarily to support transparency and accountability.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4BACC6">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4BACC6">
                    <a:lumMod val="50000"/>
                  </a:srgbClr>
                </a:solidFill>
                <a:effectLst/>
                <a:uLnTx/>
                <a:uFillTx/>
              </a:rPr>
              <a:t>The 2025 ethnicity pay gap report has been prepared using the same methodology as gender pay gap reporting, drawing on ESR data and our EDI Dashboard.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4BACC6">
                  <a:lumMod val="50000"/>
                </a:srgbClr>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D7116-EDA5-5BF2-03A1-EE79A2FCAB3D}"/>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FBE207D6-EACC-7A16-9592-F827CAD7316B}"/>
              </a:ext>
            </a:extLst>
          </p:cNvPr>
          <p:cNvSpPr>
            <a:spLocks noGrp="1" noChangeArrowheads="1"/>
          </p:cNvSpPr>
          <p:nvPr>
            <p:ph type="title"/>
          </p:nvPr>
        </p:nvSpPr>
        <p:spPr>
          <a:xfrm>
            <a:off x="237704" y="130112"/>
            <a:ext cx="10451951" cy="1625600"/>
          </a:xfrm>
        </p:spPr>
        <p:txBody>
          <a:bodyPr/>
          <a:lstStyle/>
          <a:p>
            <a:pPr algn="l" eaLnBrk="1"/>
            <a:r>
              <a:rPr lang="en-GB" altLang="en-US" sz="4400" b="1" dirty="0">
                <a:solidFill>
                  <a:schemeClr val="tx1"/>
                </a:solidFill>
              </a:rPr>
              <a:t>Our 2025 ethnicity pay* data tells us..</a:t>
            </a:r>
          </a:p>
        </p:txBody>
      </p:sp>
      <p:sp>
        <p:nvSpPr>
          <p:cNvPr id="5123" name="Rectangle 2">
            <a:extLst>
              <a:ext uri="{FF2B5EF4-FFF2-40B4-BE49-F238E27FC236}">
                <a16:creationId xmlns:a16="http://schemas.microsoft.com/office/drawing/2014/main" id="{2E97848A-0B25-2214-7B5A-A73F9C53015F}"/>
              </a:ext>
            </a:extLst>
          </p:cNvPr>
          <p:cNvSpPr>
            <a:spLocks noGrp="1" noChangeArrowheads="1"/>
          </p:cNvSpPr>
          <p:nvPr>
            <p:ph type="body" idx="1"/>
          </p:nvPr>
        </p:nvSpPr>
        <p:spPr>
          <a:xfrm>
            <a:off x="525736" y="1564432"/>
            <a:ext cx="9073008" cy="6994388"/>
          </a:xfrm>
        </p:spPr>
        <p:txBody>
          <a:bodyPr anchor="t"/>
          <a:lstStyle/>
          <a:p>
            <a:pPr marL="342900" indent="-342900" defTabSz="584200">
              <a:spcBef>
                <a:spcPct val="0"/>
              </a:spcBef>
              <a:buFont typeface="Arial" panose="020B0604020202020204" pitchFamily="34" charset="0"/>
              <a:buChar char="•"/>
              <a:defRPr/>
            </a:pPr>
            <a:r>
              <a:rPr lang="en-GB" altLang="en-US" sz="2000" kern="1200" dirty="0">
                <a:solidFill>
                  <a:schemeClr val="tx1"/>
                </a:solidFill>
                <a:latin typeface="Helvetica Neue" charset="0"/>
              </a:rPr>
              <a:t>The ethnicity pay gap shifted further in favour of Global Majority staff when comparing 2024 and 2025.</a:t>
            </a:r>
            <a:r>
              <a:rPr lang="en-GB" sz="2000" dirty="0">
                <a:solidFill>
                  <a:schemeClr val="tx1"/>
                </a:solidFill>
                <a:latin typeface="Helvetica Neue" charset="0"/>
                <a:ea typeface="Helvetica Neue" charset="0"/>
                <a:cs typeface="Helvetica Neue" charset="0"/>
              </a:rPr>
              <a:t> </a:t>
            </a:r>
            <a:r>
              <a:rPr lang="en-GB" sz="2000" b="1" dirty="0">
                <a:solidFill>
                  <a:schemeClr val="tx1"/>
                </a:solidFill>
                <a:latin typeface="Helvetica Neue" charset="0"/>
                <a:ea typeface="Helvetica Neue" charset="0"/>
                <a:cs typeface="Helvetica Neue" charset="0"/>
              </a:rPr>
              <a:t>The mean gap narrowed slightly, moving from –15.65% in 2024 to –13.06% in 2025, indicating that Global Majority staff continue to earn more on average than White staff, </a:t>
            </a:r>
            <a:r>
              <a:rPr lang="en-GB" sz="2000" dirty="0">
                <a:solidFill>
                  <a:schemeClr val="tx1"/>
                </a:solidFill>
                <a:latin typeface="Helvetica Neue" charset="0"/>
                <a:ea typeface="Helvetica Neue" charset="0"/>
                <a:cs typeface="Helvetica Neue" charset="0"/>
              </a:rPr>
              <a:t>though by a smaller margin. However, the </a:t>
            </a:r>
            <a:r>
              <a:rPr lang="en-GB" sz="2000" b="1" dirty="0">
                <a:solidFill>
                  <a:schemeClr val="tx1"/>
                </a:solidFill>
                <a:latin typeface="Helvetica Neue" charset="0"/>
                <a:ea typeface="Helvetica Neue" charset="0"/>
                <a:cs typeface="Helvetica Neue" charset="0"/>
              </a:rPr>
              <a:t>median gap shifted from 0.0% in 2024 to +4.30% in 2025, showing that White staff now earn more than Global Majority staff at the midpoint of the pay distribution. </a:t>
            </a:r>
          </a:p>
          <a:p>
            <a:pPr marL="0" indent="0" defTabSz="584200">
              <a:spcBef>
                <a:spcPct val="0"/>
              </a:spcBef>
              <a:buNone/>
              <a:defRPr/>
            </a:pPr>
            <a:endParaRPr lang="en-GB" sz="2000" dirty="0">
              <a:solidFill>
                <a:schemeClr val="tx1"/>
              </a:solidFill>
              <a:latin typeface="Helvetica Neue" charset="0"/>
              <a:ea typeface="Helvetica Neue" charset="0"/>
              <a:cs typeface="Helvetica Neue" charset="0"/>
            </a:endParaRPr>
          </a:p>
          <a:p>
            <a:pPr marL="342900" indent="-342900" defTabSz="584200">
              <a:spcBef>
                <a:spcPct val="0"/>
              </a:spcBef>
              <a:buFont typeface="Arial" panose="020B0604020202020204" pitchFamily="34" charset="0"/>
              <a:buChar char="•"/>
              <a:defRPr/>
            </a:pPr>
            <a:r>
              <a:rPr lang="en-GB" altLang="en-US" sz="2000" kern="1200" dirty="0">
                <a:solidFill>
                  <a:schemeClr val="tx1"/>
                </a:solidFill>
                <a:latin typeface="Helvetica Neue" charset="0"/>
              </a:rPr>
              <a:t>Global Majority staff have the highest mean hourly rate (£23.44) compared to White staff (£20.73), meaning that on average they are paid more per hour. This is largely driven by medical roles, where 63.3% of Trust medical staff are from a Global Majority background and sit at the highest pay levels. The median hourly rate shows a different picture, with Global Majority staff earning £18.27 compared with £19.09 for White staff, indicating concentration in lower and mid paid roles. When medical staff are excluded, the ethnicity pay gap shifts, with White staff earning 10.21% more than Global Majority staff, based on 1,982 staff where ethnicity was known.</a:t>
            </a:r>
          </a:p>
          <a:p>
            <a:pPr marL="0" indent="0" defTabSz="584200">
              <a:spcBef>
                <a:spcPct val="0"/>
              </a:spcBef>
              <a:buNone/>
              <a:defRPr/>
            </a:pPr>
            <a:endParaRPr lang="en-GB" altLang="en-US" sz="2000" kern="1200" dirty="0">
              <a:solidFill>
                <a:schemeClr val="tx1"/>
              </a:solidFill>
              <a:latin typeface="Helvetica Neue" charset="0"/>
            </a:endParaRPr>
          </a:p>
          <a:p>
            <a:pPr marL="342900" indent="-342900" defTabSz="584200">
              <a:spcBef>
                <a:spcPct val="0"/>
              </a:spcBef>
              <a:buFont typeface="Arial" panose="020B0604020202020204" pitchFamily="34" charset="0"/>
              <a:buChar char="•"/>
              <a:defRPr/>
            </a:pPr>
            <a:r>
              <a:rPr lang="en-GB" altLang="en-US" sz="2000" kern="1200" dirty="0">
                <a:solidFill>
                  <a:schemeClr val="tx1"/>
                </a:solidFill>
                <a:latin typeface="Helvetica Neue" charset="0"/>
              </a:rPr>
              <a:t>The difference shows:</a:t>
            </a:r>
          </a:p>
          <a:p>
            <a:pPr marL="787445" lvl="1" indent="-342900" defTabSz="584200">
              <a:spcBef>
                <a:spcPct val="0"/>
              </a:spcBef>
              <a:buFont typeface="Arial" panose="020B0604020202020204" pitchFamily="34" charset="0"/>
              <a:buChar char="•"/>
              <a:defRPr/>
            </a:pPr>
            <a:r>
              <a:rPr lang="en-GB" altLang="en-US" sz="2000" b="1" kern="1200" dirty="0">
                <a:solidFill>
                  <a:schemeClr val="tx1"/>
                </a:solidFill>
                <a:latin typeface="Helvetica Neue" charset="0"/>
              </a:rPr>
              <a:t>Mean pay</a:t>
            </a:r>
            <a:r>
              <a:rPr lang="en-GB" altLang="en-US" sz="2000" kern="1200" dirty="0">
                <a:solidFill>
                  <a:schemeClr val="tx1"/>
                </a:solidFill>
                <a:latin typeface="Helvetica Neue" charset="0"/>
              </a:rPr>
              <a:t>: White staff are paid 13.06% less than Global Majority staff; </a:t>
            </a:r>
            <a:r>
              <a:rPr lang="en-GB" altLang="en-US" sz="2000" b="1" kern="1200" dirty="0">
                <a:solidFill>
                  <a:schemeClr val="tx1"/>
                </a:solidFill>
                <a:latin typeface="Helvetica Neue" charset="0"/>
              </a:rPr>
              <a:t>Median pay</a:t>
            </a:r>
            <a:r>
              <a:rPr lang="en-GB" altLang="en-US" sz="2000" kern="1200" dirty="0">
                <a:solidFill>
                  <a:schemeClr val="tx1"/>
                </a:solidFill>
                <a:latin typeface="Helvetica Neue" charset="0"/>
              </a:rPr>
              <a:t>: White staff are paid 4.30% more than Global Majority staff.</a:t>
            </a:r>
          </a:p>
          <a:p>
            <a:pPr marL="787445" lvl="1" indent="-342900" defTabSz="584200">
              <a:spcBef>
                <a:spcPct val="0"/>
              </a:spcBef>
              <a:buFont typeface="Arial" panose="020B0604020202020204" pitchFamily="34" charset="0"/>
              <a:buChar char="•"/>
              <a:defRPr/>
            </a:pPr>
            <a:r>
              <a:rPr lang="en-GB" altLang="en-US" sz="2000" kern="1200" dirty="0">
                <a:solidFill>
                  <a:schemeClr val="tx1"/>
                </a:solidFill>
                <a:latin typeface="Helvetica Neue" charset="0"/>
              </a:rPr>
              <a:t>The Not Known median pay (£21.47) is higher than both Global Majority and White staff, though the small sample size (18 staff) limits reliability.</a:t>
            </a:r>
          </a:p>
          <a:p>
            <a:pPr marL="342900" indent="-342900" defTabSz="584200">
              <a:spcBef>
                <a:spcPct val="0"/>
              </a:spcBef>
              <a:buFont typeface="Arial" panose="020B0604020202020204" pitchFamily="34" charset="0"/>
              <a:buChar char="•"/>
              <a:defRPr/>
            </a:pPr>
            <a:endParaRPr lang="en-GB" altLang="en-US" sz="2000" kern="1200" dirty="0">
              <a:solidFill>
                <a:srgbClr val="FF0000"/>
              </a:solidFill>
              <a:latin typeface="Helvetica Neue" charset="0"/>
            </a:endParaRPr>
          </a:p>
        </p:txBody>
      </p:sp>
      <p:sp>
        <p:nvSpPr>
          <p:cNvPr id="2" name="Slide Number Placeholder 1">
            <a:extLst>
              <a:ext uri="{FF2B5EF4-FFF2-40B4-BE49-F238E27FC236}">
                <a16:creationId xmlns:a16="http://schemas.microsoft.com/office/drawing/2014/main" id="{4AAD98F6-AD52-948E-7350-0E35DA2C007F}"/>
              </a:ext>
            </a:extLst>
          </p:cNvPr>
          <p:cNvSpPr>
            <a:spLocks noGrp="1"/>
          </p:cNvSpPr>
          <p:nvPr>
            <p:ph type="sldNum" sz="quarter" idx="10"/>
          </p:nvPr>
        </p:nvSpPr>
        <p:spPr/>
        <p:txBody>
          <a:bodyPr/>
          <a:lstStyle/>
          <a:p>
            <a:pPr>
              <a:defRPr/>
            </a:pPr>
            <a:fld id="{27A65ECD-D668-481A-8544-C281DF9D46E9}" type="slidenum">
              <a:rPr lang="en-US" altLang="en-US" smtClean="0"/>
              <a:pPr>
                <a:defRPr/>
              </a:pPr>
              <a:t>13</a:t>
            </a:fld>
            <a:endParaRPr lang="en-US" altLang="en-US"/>
          </a:p>
        </p:txBody>
      </p:sp>
      <p:pic>
        <p:nvPicPr>
          <p:cNvPr id="5" name="Picture 4" descr="A group of women smiling&#10;&#10;AI-generated content may be incorrect.">
            <a:extLst>
              <a:ext uri="{FF2B5EF4-FFF2-40B4-BE49-F238E27FC236}">
                <a16:creationId xmlns:a16="http://schemas.microsoft.com/office/drawing/2014/main" id="{4AE3287A-8D50-2635-394C-8A74D903A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3909" y="3540460"/>
            <a:ext cx="2837283" cy="1890340"/>
          </a:xfrm>
          <a:prstGeom prst="rect">
            <a:avLst/>
          </a:prstGeom>
        </p:spPr>
      </p:pic>
      <p:sp>
        <p:nvSpPr>
          <p:cNvPr id="4" name="TextBox 3">
            <a:extLst>
              <a:ext uri="{FF2B5EF4-FFF2-40B4-BE49-F238E27FC236}">
                <a16:creationId xmlns:a16="http://schemas.microsoft.com/office/drawing/2014/main" id="{2E9EA7FA-6AA4-AF2F-46E8-E7B33A5DC3EF}"/>
              </a:ext>
            </a:extLst>
          </p:cNvPr>
          <p:cNvSpPr txBox="1"/>
          <p:nvPr/>
        </p:nvSpPr>
        <p:spPr>
          <a:xfrm>
            <a:off x="9818743" y="5542887"/>
            <a:ext cx="2837283" cy="738664"/>
          </a:xfrm>
          <a:prstGeom prst="rect">
            <a:avLst/>
          </a:prstGeom>
          <a:noFill/>
        </p:spPr>
        <p:txBody>
          <a:bodyPr wrap="square">
            <a:spAutoFit/>
          </a:bodyPr>
          <a:lstStyle/>
          <a:p>
            <a:pPr algn="ctr"/>
            <a:r>
              <a:rPr lang="en-GB" sz="1400" dirty="0">
                <a:solidFill>
                  <a:srgbClr val="FF0000"/>
                </a:solidFill>
              </a:rPr>
              <a:t>White staff earned 88p for every £1 paid to Global Majority staff.</a:t>
            </a:r>
          </a:p>
        </p:txBody>
      </p:sp>
    </p:spTree>
    <p:extLst>
      <p:ext uri="{BB962C8B-B14F-4D97-AF65-F5344CB8AC3E}">
        <p14:creationId xmlns:p14="http://schemas.microsoft.com/office/powerpoint/2010/main" val="5774746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AD37-B490-BF49-2723-4DF821A8CF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4B1BB-0285-E27D-2A8F-F1476FA1D54A}"/>
              </a:ext>
            </a:extLst>
          </p:cNvPr>
          <p:cNvSpPr>
            <a:spLocks noGrp="1"/>
          </p:cNvSpPr>
          <p:nvPr>
            <p:ph type="sldNum" sz="quarter" idx="10"/>
          </p:nvPr>
        </p:nvSpPr>
        <p:spPr/>
        <p:txBody>
          <a:bodyPr/>
          <a:lstStyle/>
          <a:p>
            <a:pPr>
              <a:defRPr/>
            </a:pPr>
            <a:fld id="{27A65ECD-D668-481A-8544-C281DF9D46E9}" type="slidenum">
              <a:rPr lang="en-US" altLang="en-US" smtClean="0"/>
              <a:pPr>
                <a:defRPr/>
              </a:pPr>
              <a:t>14</a:t>
            </a:fld>
            <a:endParaRPr lang="en-US" altLang="en-US"/>
          </a:p>
        </p:txBody>
      </p:sp>
      <p:sp>
        <p:nvSpPr>
          <p:cNvPr id="5" name="TextBox 4">
            <a:extLst>
              <a:ext uri="{FF2B5EF4-FFF2-40B4-BE49-F238E27FC236}">
                <a16:creationId xmlns:a16="http://schemas.microsoft.com/office/drawing/2014/main" id="{F7AB474A-2451-F266-6641-3D1B16401D5F}"/>
              </a:ext>
            </a:extLst>
          </p:cNvPr>
          <p:cNvSpPr txBox="1"/>
          <p:nvPr/>
        </p:nvSpPr>
        <p:spPr>
          <a:xfrm>
            <a:off x="557772" y="6460976"/>
            <a:ext cx="11881320" cy="2862322"/>
          </a:xfrm>
          <a:prstGeom prst="rect">
            <a:avLst/>
          </a:prstGeom>
          <a:solidFill>
            <a:srgbClr val="C28963"/>
          </a:solidFill>
        </p:spPr>
        <p:txBody>
          <a:bodyPr wrap="square">
            <a:spAutoFit/>
          </a:bodyPr>
          <a:lstStyle/>
          <a:p>
            <a:r>
              <a:rPr lang="en-GB" sz="2000" b="0" dirty="0"/>
              <a:t>The 2025 data shows notable differences in pay outcomes across the broad ethnic groupings. </a:t>
            </a:r>
          </a:p>
          <a:p>
            <a:pPr marL="342900" indent="-342900">
              <a:buFont typeface="Arial" panose="020B0604020202020204" pitchFamily="34" charset="0"/>
              <a:buChar char="•"/>
            </a:pPr>
            <a:r>
              <a:rPr lang="en-GB" sz="2000" dirty="0"/>
              <a:t>Global Majority staff recorded the highest mean hourly pay at £23.44 but the lowest median at £18.27, indicating a wide spread of earnings where highly paid medical roles raise the average, while many staff remain concentrated in lower and mid paid positions.</a:t>
            </a:r>
          </a:p>
          <a:p>
            <a:pPr marL="342900" indent="-342900">
              <a:buFont typeface="Arial" panose="020B0604020202020204" pitchFamily="34" charset="0"/>
              <a:buChar char="•"/>
            </a:pPr>
            <a:r>
              <a:rPr lang="en-GB" sz="2000" b="0" dirty="0"/>
              <a:t>White staff are at the lower end overall, with a mean of £20.73 and a median of £19.09, both below Global Majority staff. </a:t>
            </a:r>
          </a:p>
          <a:p>
            <a:pPr marL="342900" indent="-342900">
              <a:buFont typeface="Arial" panose="020B0604020202020204" pitchFamily="34" charset="0"/>
              <a:buChar char="•"/>
            </a:pPr>
            <a:r>
              <a:rPr lang="en-GB" sz="2000" b="0" dirty="0"/>
              <a:t>The </a:t>
            </a:r>
            <a:r>
              <a:rPr lang="en-GB" sz="2000" dirty="0"/>
              <a:t>Not Known group reported a mean of £22.07 and a median of £21.47, with the closeness of these figures suggesting a more consistent distribution of pay</a:t>
            </a:r>
            <a:r>
              <a:rPr lang="en-GB" sz="2000" b="0" dirty="0"/>
              <a:t>, though the small group size makes this less reliable. </a:t>
            </a:r>
          </a:p>
        </p:txBody>
      </p:sp>
      <p:sp>
        <p:nvSpPr>
          <p:cNvPr id="10" name="Rectangle 1">
            <a:extLst>
              <a:ext uri="{FF2B5EF4-FFF2-40B4-BE49-F238E27FC236}">
                <a16:creationId xmlns:a16="http://schemas.microsoft.com/office/drawing/2014/main" id="{374884A2-4456-4B37-CA9E-6ABC1633A548}"/>
              </a:ext>
            </a:extLst>
          </p:cNvPr>
          <p:cNvSpPr>
            <a:spLocks noGrp="1" noChangeArrowheads="1"/>
          </p:cNvSpPr>
          <p:nvPr>
            <p:ph type="title"/>
          </p:nvPr>
        </p:nvSpPr>
        <p:spPr>
          <a:xfrm>
            <a:off x="387116" y="457200"/>
            <a:ext cx="10451951" cy="1468740"/>
          </a:xfrm>
        </p:spPr>
        <p:txBody>
          <a:bodyPr/>
          <a:lstStyle/>
          <a:p>
            <a:pPr algn="l" eaLnBrk="1"/>
            <a:r>
              <a:rPr lang="en-GB" altLang="en-US" sz="4400" b="1" dirty="0">
                <a:solidFill>
                  <a:schemeClr val="tx1"/>
                </a:solidFill>
              </a:rPr>
              <a:t>Mean and Median Ethnicity Pay Gap</a:t>
            </a:r>
          </a:p>
        </p:txBody>
      </p:sp>
      <p:graphicFrame>
        <p:nvGraphicFramePr>
          <p:cNvPr id="7" name="Chart 6">
            <a:extLst>
              <a:ext uri="{FF2B5EF4-FFF2-40B4-BE49-F238E27FC236}">
                <a16:creationId xmlns:a16="http://schemas.microsoft.com/office/drawing/2014/main" id="{7805A0C7-8958-677B-76C4-740660BD0CAC}"/>
              </a:ext>
            </a:extLst>
          </p:cNvPr>
          <p:cNvGraphicFramePr>
            <a:graphicFrameLocks/>
          </p:cNvGraphicFramePr>
          <p:nvPr>
            <p:extLst>
              <p:ext uri="{D42A27DB-BD31-4B8C-83A1-F6EECF244321}">
                <p14:modId xmlns:p14="http://schemas.microsoft.com/office/powerpoint/2010/main" val="2687718780"/>
              </p:ext>
            </p:extLst>
          </p:nvPr>
        </p:nvGraphicFramePr>
        <p:xfrm>
          <a:off x="957784" y="1662427"/>
          <a:ext cx="6894512" cy="4405010"/>
        </p:xfrm>
        <a:graphic>
          <a:graphicData uri="http://schemas.openxmlformats.org/drawingml/2006/chart">
            <c:chart xmlns:c="http://schemas.openxmlformats.org/drawingml/2006/chart" xmlns:r="http://schemas.openxmlformats.org/officeDocument/2006/relationships" r:id="rId2"/>
          </a:graphicData>
        </a:graphic>
      </p:graphicFrame>
      <p:sp>
        <p:nvSpPr>
          <p:cNvPr id="8" name="Speech Bubble: Rectangle with Corners Rounded 7">
            <a:extLst>
              <a:ext uri="{FF2B5EF4-FFF2-40B4-BE49-F238E27FC236}">
                <a16:creationId xmlns:a16="http://schemas.microsoft.com/office/drawing/2014/main" id="{6EE4706D-D1F4-66CD-830A-F093A89C29D6}"/>
              </a:ext>
            </a:extLst>
          </p:cNvPr>
          <p:cNvSpPr/>
          <p:nvPr/>
        </p:nvSpPr>
        <p:spPr bwMode="auto">
          <a:xfrm>
            <a:off x="8086576" y="2055114"/>
            <a:ext cx="4352516" cy="3876238"/>
          </a:xfrm>
          <a:prstGeom prst="wedgeRoundRectCallout">
            <a:avLst>
              <a:gd name="adj1" fmla="val -47851"/>
              <a:gd name="adj2" fmla="val -27435"/>
              <a:gd name="adj3" fmla="val 16667"/>
            </a:avLst>
          </a:prstGeom>
          <a:solidFill>
            <a:srgbClr val="00A2FF"/>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eaLnBrk="1"/>
            <a:r>
              <a:rPr lang="en-GB" sz="1700" b="0" dirty="0"/>
              <a:t>In 2024 the ‘</a:t>
            </a:r>
            <a:r>
              <a:rPr lang="en-GB" sz="1700" dirty="0"/>
              <a:t>Not known</a:t>
            </a:r>
            <a:r>
              <a:rPr lang="en-GB" sz="1700" b="0" dirty="0"/>
              <a:t>’ data showed very low pay levels (mean = £15.29, median = £14.53), which pulled down averages and widened apparent gaps. By 2025, however, the same category reported much higher pay (mean= £22.07, median = £21.47), above White staff and close to Global Majority. This large shift suggests that outcomes for the “unknown” group may be heavily influenced by data quality issues or small sample sizes, making year-to-year comparisons less reliable.</a:t>
            </a:r>
            <a:endParaRPr kumimoji="0" lang="en-GB" sz="1700" b="0" i="0" u="none" strike="noStrike" cap="none" normalizeH="0" baseline="0" dirty="0">
              <a:ln>
                <a:noFill/>
              </a:ln>
              <a:solidFill>
                <a:srgbClr val="000000"/>
              </a:solidFill>
              <a:effectLst/>
              <a:sym typeface="Helvetica Neue" charset="0"/>
            </a:endParaRPr>
          </a:p>
        </p:txBody>
      </p:sp>
    </p:spTree>
    <p:extLst>
      <p:ext uri="{BB962C8B-B14F-4D97-AF65-F5344CB8AC3E}">
        <p14:creationId xmlns:p14="http://schemas.microsoft.com/office/powerpoint/2010/main" val="418617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4048D-7336-7BFD-D91F-4E50BC3645D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46E3F2-A458-3EFD-9476-DA70BA724451}"/>
              </a:ext>
            </a:extLst>
          </p:cNvPr>
          <p:cNvSpPr>
            <a:spLocks noGrp="1"/>
          </p:cNvSpPr>
          <p:nvPr>
            <p:ph type="sldNum" sz="quarter" idx="10"/>
          </p:nvPr>
        </p:nvSpPr>
        <p:spPr/>
        <p:txBody>
          <a:bodyPr/>
          <a:lstStyle/>
          <a:p>
            <a:pPr>
              <a:defRPr/>
            </a:pPr>
            <a:fld id="{27A65ECD-D668-481A-8544-C281DF9D46E9}" type="slidenum">
              <a:rPr lang="en-US" altLang="en-US" smtClean="0"/>
              <a:pPr>
                <a:defRPr/>
              </a:pPr>
              <a:t>15</a:t>
            </a:fld>
            <a:endParaRPr lang="en-US" altLang="en-US"/>
          </a:p>
        </p:txBody>
      </p:sp>
      <p:graphicFrame>
        <p:nvGraphicFramePr>
          <p:cNvPr id="9" name="Chart 8">
            <a:extLst>
              <a:ext uri="{FF2B5EF4-FFF2-40B4-BE49-F238E27FC236}">
                <a16:creationId xmlns:a16="http://schemas.microsoft.com/office/drawing/2014/main" id="{B46E2DFE-E663-D9E2-1197-0C0F5642FC80}"/>
              </a:ext>
            </a:extLst>
          </p:cNvPr>
          <p:cNvGraphicFramePr>
            <a:graphicFrameLocks/>
          </p:cNvGraphicFramePr>
          <p:nvPr>
            <p:extLst>
              <p:ext uri="{D42A27DB-BD31-4B8C-83A1-F6EECF244321}">
                <p14:modId xmlns:p14="http://schemas.microsoft.com/office/powerpoint/2010/main" val="2071958741"/>
              </p:ext>
            </p:extLst>
          </p:nvPr>
        </p:nvGraphicFramePr>
        <p:xfrm>
          <a:off x="741760" y="1297581"/>
          <a:ext cx="6552728" cy="4875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2546C45B-8C31-F559-C789-C359963E59F5}"/>
              </a:ext>
            </a:extLst>
          </p:cNvPr>
          <p:cNvGraphicFramePr>
            <a:graphicFrameLocks noGrp="1"/>
          </p:cNvGraphicFramePr>
          <p:nvPr>
            <p:extLst>
              <p:ext uri="{D42A27DB-BD31-4B8C-83A1-F6EECF244321}">
                <p14:modId xmlns:p14="http://schemas.microsoft.com/office/powerpoint/2010/main" val="4038915747"/>
              </p:ext>
            </p:extLst>
          </p:nvPr>
        </p:nvGraphicFramePr>
        <p:xfrm>
          <a:off x="9011801" y="1541048"/>
          <a:ext cx="2156642" cy="2404110"/>
        </p:xfrm>
        <a:graphic>
          <a:graphicData uri="http://schemas.openxmlformats.org/drawingml/2006/table">
            <a:tbl>
              <a:tblPr/>
              <a:tblGrid>
                <a:gridCol w="1182111">
                  <a:extLst>
                    <a:ext uri="{9D8B030D-6E8A-4147-A177-3AD203B41FA5}">
                      <a16:colId xmlns:a16="http://schemas.microsoft.com/office/drawing/2014/main" val="1314356537"/>
                    </a:ext>
                  </a:extLst>
                </a:gridCol>
                <a:gridCol w="974531">
                  <a:extLst>
                    <a:ext uri="{9D8B030D-6E8A-4147-A177-3AD203B41FA5}">
                      <a16:colId xmlns:a16="http://schemas.microsoft.com/office/drawing/2014/main" val="761400279"/>
                    </a:ext>
                  </a:extLst>
                </a:gridCol>
              </a:tblGrid>
              <a:tr h="400050">
                <a:tc>
                  <a:txBody>
                    <a:bodyPr/>
                    <a:lstStyle/>
                    <a:p>
                      <a:pPr algn="ctr" fontAlgn="t">
                        <a:buNone/>
                      </a:pPr>
                      <a:r>
                        <a:rPr lang="en-GB" sz="1400" b="1" i="0" u="none" strike="noStrike" dirty="0">
                          <a:solidFill>
                            <a:srgbClr val="FFFFFF"/>
                          </a:solidFill>
                          <a:effectLst/>
                          <a:latin typeface="Calibri" panose="020F0502020204030204" pitchFamily="34" charset="0"/>
                        </a:rPr>
                        <a:t>Ethnic Origin Grouping</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0066CC"/>
                    </a:solidFill>
                  </a:tcPr>
                </a:tc>
                <a:tc>
                  <a:txBody>
                    <a:bodyPr/>
                    <a:lstStyle/>
                    <a:p>
                      <a:pPr algn="ctr" fontAlgn="t">
                        <a:buNone/>
                      </a:pPr>
                      <a:r>
                        <a:rPr lang="en-GB" sz="1400" b="1" i="0" u="none" strike="noStrike" dirty="0">
                          <a:solidFill>
                            <a:srgbClr val="FFFFFF"/>
                          </a:solidFill>
                          <a:effectLst/>
                          <a:latin typeface="Calibri" panose="020F0502020204030204" pitchFamily="34" charset="0"/>
                        </a:rPr>
                        <a:t>Total Full Pay Relevant Employees</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0066CC"/>
                    </a:solidFill>
                  </a:tcPr>
                </a:tc>
                <a:extLst>
                  <a:ext uri="{0D108BD9-81ED-4DB2-BD59-A6C34878D82A}">
                    <a16:rowId xmlns:a16="http://schemas.microsoft.com/office/drawing/2014/main" val="1232695216"/>
                  </a:ext>
                </a:extLst>
              </a:tr>
              <a:tr h="184150">
                <a:tc>
                  <a:txBody>
                    <a:bodyPr/>
                    <a:lstStyle/>
                    <a:p>
                      <a:pPr algn="l" fontAlgn="t">
                        <a:buNone/>
                      </a:pPr>
                      <a:r>
                        <a:rPr lang="en-GB" sz="1400" b="0" i="0" u="none" strike="noStrike">
                          <a:solidFill>
                            <a:srgbClr val="000000"/>
                          </a:solidFill>
                          <a:effectLst/>
                          <a:latin typeface="Calibri" panose="020F0502020204030204" pitchFamily="34" charset="0"/>
                        </a:rPr>
                        <a:t>Asian</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a:solidFill>
                            <a:srgbClr val="000000"/>
                          </a:solidFill>
                          <a:effectLst/>
                          <a:latin typeface="Calibri" panose="020F0502020204030204" pitchFamily="34" charset="0"/>
                        </a:rPr>
                        <a:t>102</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1898445487"/>
                  </a:ext>
                </a:extLst>
              </a:tr>
              <a:tr h="184150">
                <a:tc>
                  <a:txBody>
                    <a:bodyPr/>
                    <a:lstStyle/>
                    <a:p>
                      <a:pPr algn="l" fontAlgn="t">
                        <a:buNone/>
                      </a:pPr>
                      <a:r>
                        <a:rPr lang="en-GB" sz="1400" b="0" i="0" u="none" strike="noStrike">
                          <a:solidFill>
                            <a:srgbClr val="000000"/>
                          </a:solidFill>
                          <a:effectLst/>
                          <a:latin typeface="Calibri" panose="020F0502020204030204" pitchFamily="34" charset="0"/>
                        </a:rPr>
                        <a:t>Black</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a:solidFill>
                            <a:srgbClr val="000000"/>
                          </a:solidFill>
                          <a:effectLst/>
                          <a:latin typeface="Calibri" panose="020F0502020204030204" pitchFamily="34" charset="0"/>
                        </a:rPr>
                        <a:t>156</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927135523"/>
                  </a:ext>
                </a:extLst>
              </a:tr>
              <a:tr h="184150">
                <a:tc>
                  <a:txBody>
                    <a:bodyPr/>
                    <a:lstStyle/>
                    <a:p>
                      <a:pPr algn="l" fontAlgn="t">
                        <a:buNone/>
                      </a:pPr>
                      <a:r>
                        <a:rPr lang="en-GB" sz="1400" b="0" i="0" u="none" strike="noStrike">
                          <a:solidFill>
                            <a:srgbClr val="000000"/>
                          </a:solidFill>
                          <a:effectLst/>
                          <a:latin typeface="Calibri" panose="020F0502020204030204" pitchFamily="34" charset="0"/>
                        </a:rPr>
                        <a:t>Mixed</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a:solidFill>
                            <a:srgbClr val="000000"/>
                          </a:solidFill>
                          <a:effectLst/>
                          <a:latin typeface="Calibri" panose="020F0502020204030204" pitchFamily="34" charset="0"/>
                        </a:rPr>
                        <a:t>34</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2903906271"/>
                  </a:ext>
                </a:extLst>
              </a:tr>
              <a:tr h="184150">
                <a:tc>
                  <a:txBody>
                    <a:bodyPr/>
                    <a:lstStyle/>
                    <a:p>
                      <a:pPr algn="l" fontAlgn="t">
                        <a:buNone/>
                      </a:pPr>
                      <a:r>
                        <a:rPr lang="en-GB" sz="1400" b="0" i="0" u="none" strike="noStrike" dirty="0">
                          <a:solidFill>
                            <a:srgbClr val="000000"/>
                          </a:solidFill>
                          <a:effectLst/>
                          <a:latin typeface="Calibri" panose="020F0502020204030204" pitchFamily="34" charset="0"/>
                        </a:rPr>
                        <a:t>NULL</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a:solidFill>
                            <a:srgbClr val="000000"/>
                          </a:solidFill>
                          <a:effectLst/>
                          <a:latin typeface="Calibri" panose="020F0502020204030204" pitchFamily="34" charset="0"/>
                        </a:rPr>
                        <a:t>8</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2024356414"/>
                  </a:ext>
                </a:extLst>
              </a:tr>
              <a:tr h="184150">
                <a:tc>
                  <a:txBody>
                    <a:bodyPr/>
                    <a:lstStyle/>
                    <a:p>
                      <a:pPr algn="l" fontAlgn="t">
                        <a:buNone/>
                      </a:pPr>
                      <a:r>
                        <a:rPr lang="en-GB" sz="1400" b="0" i="0" u="none" strike="noStrike" dirty="0">
                          <a:solidFill>
                            <a:srgbClr val="000000"/>
                          </a:solidFill>
                          <a:effectLst/>
                          <a:latin typeface="Calibri" panose="020F0502020204030204" pitchFamily="34" charset="0"/>
                        </a:rPr>
                        <a:t>Not Stated</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a:solidFill>
                            <a:srgbClr val="000000"/>
                          </a:solidFill>
                          <a:effectLst/>
                          <a:latin typeface="Calibri" panose="020F0502020204030204" pitchFamily="34" charset="0"/>
                        </a:rPr>
                        <a:t>10</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1762883284"/>
                  </a:ext>
                </a:extLst>
              </a:tr>
              <a:tr h="184150">
                <a:tc>
                  <a:txBody>
                    <a:bodyPr/>
                    <a:lstStyle/>
                    <a:p>
                      <a:pPr algn="l" fontAlgn="t">
                        <a:buNone/>
                      </a:pPr>
                      <a:r>
                        <a:rPr lang="en-GB" sz="1400" b="0" i="0" u="none" strike="noStrike" dirty="0">
                          <a:solidFill>
                            <a:srgbClr val="000000"/>
                          </a:solidFill>
                          <a:effectLst/>
                          <a:latin typeface="Calibri" panose="020F0502020204030204" pitchFamily="34" charset="0"/>
                        </a:rPr>
                        <a:t>Other</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dirty="0">
                          <a:solidFill>
                            <a:srgbClr val="000000"/>
                          </a:solidFill>
                          <a:effectLst/>
                          <a:latin typeface="Calibri" panose="020F0502020204030204" pitchFamily="34" charset="0"/>
                        </a:rPr>
                        <a:t>12</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3818362258"/>
                  </a:ext>
                </a:extLst>
              </a:tr>
              <a:tr h="184150">
                <a:tc>
                  <a:txBody>
                    <a:bodyPr/>
                    <a:lstStyle/>
                    <a:p>
                      <a:pPr algn="l" fontAlgn="t">
                        <a:buNone/>
                      </a:pPr>
                      <a:r>
                        <a:rPr lang="en-GB" sz="1400" b="0" i="0" u="none" strike="noStrike">
                          <a:solidFill>
                            <a:srgbClr val="000000"/>
                          </a:solidFill>
                          <a:effectLst/>
                          <a:latin typeface="Calibri" panose="020F0502020204030204" pitchFamily="34" charset="0"/>
                        </a:rPr>
                        <a:t>White British</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a:solidFill>
                            <a:srgbClr val="000000"/>
                          </a:solidFill>
                          <a:effectLst/>
                          <a:latin typeface="Calibri" panose="020F0502020204030204" pitchFamily="34" charset="0"/>
                        </a:rPr>
                        <a:t>1,689</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1897065427"/>
                  </a:ext>
                </a:extLst>
              </a:tr>
              <a:tr h="184150">
                <a:tc>
                  <a:txBody>
                    <a:bodyPr/>
                    <a:lstStyle/>
                    <a:p>
                      <a:pPr algn="l" fontAlgn="t">
                        <a:buNone/>
                      </a:pPr>
                      <a:r>
                        <a:rPr lang="en-GB" sz="1400" b="0" i="0" u="none" strike="noStrike">
                          <a:solidFill>
                            <a:srgbClr val="000000"/>
                          </a:solidFill>
                          <a:effectLst/>
                          <a:latin typeface="Calibri" panose="020F0502020204030204" pitchFamily="34" charset="0"/>
                        </a:rPr>
                        <a:t>White Other</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0F4FA"/>
                    </a:solidFill>
                  </a:tcPr>
                </a:tc>
                <a:tc>
                  <a:txBody>
                    <a:bodyPr/>
                    <a:lstStyle/>
                    <a:p>
                      <a:pPr algn="r" fontAlgn="t">
                        <a:buNone/>
                      </a:pPr>
                      <a:r>
                        <a:rPr lang="en-GB" sz="1400" b="0" i="0" u="none" strike="noStrike" dirty="0">
                          <a:solidFill>
                            <a:srgbClr val="000000"/>
                          </a:solidFill>
                          <a:effectLst/>
                          <a:latin typeface="Calibri" panose="020F0502020204030204" pitchFamily="34" charset="0"/>
                        </a:rPr>
                        <a:t>50</a:t>
                      </a:r>
                    </a:p>
                  </a:txBody>
                  <a:tcPr marL="6350" marR="6350" marT="6350" marB="0">
                    <a:lnL w="6350" cap="flat" cmpd="sng" algn="ctr">
                      <a:solidFill>
                        <a:srgbClr val="979991"/>
                      </a:solidFill>
                      <a:prstDash val="solid"/>
                      <a:round/>
                      <a:headEnd type="none" w="med" len="med"/>
                      <a:tailEnd type="none" w="med" len="med"/>
                    </a:lnL>
                    <a:lnR w="6350" cap="flat" cmpd="sng" algn="ctr">
                      <a:solidFill>
                        <a:srgbClr val="979991"/>
                      </a:solidFill>
                      <a:prstDash val="solid"/>
                      <a:round/>
                      <a:headEnd type="none" w="med" len="med"/>
                      <a:tailEnd type="none" w="med" len="med"/>
                    </a:lnR>
                    <a:lnT w="6350" cap="flat" cmpd="sng" algn="ctr">
                      <a:solidFill>
                        <a:srgbClr val="979991"/>
                      </a:solidFill>
                      <a:prstDash val="solid"/>
                      <a:round/>
                      <a:headEnd type="none" w="med" len="med"/>
                      <a:tailEnd type="none" w="med" len="med"/>
                    </a:lnT>
                    <a:lnB w="6350" cap="flat" cmpd="sng" algn="ctr">
                      <a:solidFill>
                        <a:srgbClr val="979991"/>
                      </a:solidFill>
                      <a:prstDash val="solid"/>
                      <a:round/>
                      <a:headEnd type="none" w="med" len="med"/>
                      <a:tailEnd type="none" w="med" len="med"/>
                    </a:lnB>
                    <a:solidFill>
                      <a:srgbClr val="FFFFFF"/>
                    </a:solidFill>
                  </a:tcPr>
                </a:tc>
                <a:extLst>
                  <a:ext uri="{0D108BD9-81ED-4DB2-BD59-A6C34878D82A}">
                    <a16:rowId xmlns:a16="http://schemas.microsoft.com/office/drawing/2014/main" val="2898006233"/>
                  </a:ext>
                </a:extLst>
              </a:tr>
            </a:tbl>
          </a:graphicData>
        </a:graphic>
      </p:graphicFrame>
      <p:sp>
        <p:nvSpPr>
          <p:cNvPr id="3" name="TextBox 2">
            <a:extLst>
              <a:ext uri="{FF2B5EF4-FFF2-40B4-BE49-F238E27FC236}">
                <a16:creationId xmlns:a16="http://schemas.microsoft.com/office/drawing/2014/main" id="{A3C92EF0-06D2-EC31-4612-B618E642B970}"/>
              </a:ext>
            </a:extLst>
          </p:cNvPr>
          <p:cNvSpPr txBox="1"/>
          <p:nvPr/>
        </p:nvSpPr>
        <p:spPr>
          <a:xfrm>
            <a:off x="453728" y="6288226"/>
            <a:ext cx="12192678" cy="3170099"/>
          </a:xfrm>
          <a:prstGeom prst="rect">
            <a:avLst/>
          </a:prstGeom>
          <a:solidFill>
            <a:srgbClr val="D9A785"/>
          </a:solidFill>
        </p:spPr>
        <p:txBody>
          <a:bodyPr wrap="square">
            <a:spAutoFit/>
          </a:bodyPr>
          <a:lstStyle/>
          <a:p>
            <a:pPr marL="342900" indent="-342900">
              <a:buFont typeface="Arial" panose="020B0604020202020204" pitchFamily="34" charset="0"/>
              <a:buChar char="•"/>
            </a:pPr>
            <a:r>
              <a:rPr lang="en-GB" sz="2000" dirty="0"/>
              <a:t>Asian</a:t>
            </a:r>
            <a:r>
              <a:rPr lang="en-GB" sz="2000" b="0" dirty="0"/>
              <a:t> </a:t>
            </a:r>
            <a:r>
              <a:rPr lang="en-GB" sz="2000" dirty="0"/>
              <a:t>staff</a:t>
            </a:r>
            <a:r>
              <a:rPr lang="en-GB" sz="2000" b="0" dirty="0"/>
              <a:t> continue to earn the highest mean pay (£27.76 in 2025, up from £26.41 in 2024), but their median pay has stayed flat around £19, showing uneven pay distribution.</a:t>
            </a:r>
          </a:p>
          <a:p>
            <a:pPr marL="342900" indent="-342900">
              <a:buFont typeface="Arial" panose="020B0604020202020204" pitchFamily="34" charset="0"/>
              <a:buChar char="•"/>
            </a:pPr>
            <a:r>
              <a:rPr lang="en-GB" sz="2000" dirty="0"/>
              <a:t>Black staff </a:t>
            </a:r>
            <a:r>
              <a:rPr lang="en-GB" sz="2000" b="0" dirty="0"/>
              <a:t>had a mean pay of £20.07 and median of £17.77 in 2024, rising slightly in 2025 to a mean of £20.48 but falling in median to £17.18, leaving them the lowest paid group overall and highlighting persistent disadvantage.</a:t>
            </a:r>
          </a:p>
          <a:p>
            <a:pPr marL="342900" indent="-342900">
              <a:buFont typeface="Arial" panose="020B0604020202020204" pitchFamily="34" charset="0"/>
              <a:buChar char="•"/>
            </a:pPr>
            <a:r>
              <a:rPr lang="en-GB" sz="2000" dirty="0"/>
              <a:t>White British </a:t>
            </a:r>
            <a:r>
              <a:rPr lang="en-GB" sz="2000" b="0" dirty="0"/>
              <a:t>staff had lower pay than Asian and White Other staff, with a mean of £20.57 and median of £19.09, close to Black staff and well below Asian mean pay (£27.76).</a:t>
            </a:r>
          </a:p>
          <a:p>
            <a:pPr marL="342900" indent="-342900">
              <a:buFont typeface="Arial" panose="020B0604020202020204" pitchFamily="34" charset="0"/>
              <a:buChar char="•"/>
            </a:pPr>
            <a:r>
              <a:rPr lang="en-GB" sz="2000" dirty="0"/>
              <a:t>Smaller ethnic groups</a:t>
            </a:r>
            <a:r>
              <a:rPr lang="en-GB" sz="2000" b="0" dirty="0"/>
              <a:t> show the strongest outcomes, with the “Other” group reaching the highest mean pay (£30.71 in 2025) and White Other staff reporting consistently high mean (£26.27) and median (£21.69) pay, though results are influenced by small group sizes..</a:t>
            </a:r>
          </a:p>
        </p:txBody>
      </p:sp>
      <p:sp>
        <p:nvSpPr>
          <p:cNvPr id="5" name="Rectangle 1">
            <a:extLst>
              <a:ext uri="{FF2B5EF4-FFF2-40B4-BE49-F238E27FC236}">
                <a16:creationId xmlns:a16="http://schemas.microsoft.com/office/drawing/2014/main" id="{618954BD-549E-4B05-0167-BB0F0C391EA5}"/>
              </a:ext>
            </a:extLst>
          </p:cNvPr>
          <p:cNvSpPr>
            <a:spLocks noGrp="1" noChangeArrowheads="1"/>
          </p:cNvSpPr>
          <p:nvPr>
            <p:ph type="title"/>
          </p:nvPr>
        </p:nvSpPr>
        <p:spPr>
          <a:xfrm>
            <a:off x="237704" y="133350"/>
            <a:ext cx="10451951" cy="1468740"/>
          </a:xfrm>
        </p:spPr>
        <p:txBody>
          <a:bodyPr/>
          <a:lstStyle/>
          <a:p>
            <a:pPr algn="l" eaLnBrk="1"/>
            <a:r>
              <a:rPr lang="en-GB" altLang="en-US" sz="4400" b="1" dirty="0">
                <a:solidFill>
                  <a:schemeClr val="tx1"/>
                </a:solidFill>
              </a:rPr>
              <a:t>Mean and Median Ethnicity Groupings </a:t>
            </a:r>
          </a:p>
        </p:txBody>
      </p:sp>
      <p:sp>
        <p:nvSpPr>
          <p:cNvPr id="7" name="Speech Bubble: Rectangle with Corners Rounded 6">
            <a:extLst>
              <a:ext uri="{FF2B5EF4-FFF2-40B4-BE49-F238E27FC236}">
                <a16:creationId xmlns:a16="http://schemas.microsoft.com/office/drawing/2014/main" id="{FBCE8271-F182-2608-485E-97317F908DD1}"/>
              </a:ext>
            </a:extLst>
          </p:cNvPr>
          <p:cNvSpPr/>
          <p:nvPr/>
        </p:nvSpPr>
        <p:spPr bwMode="auto">
          <a:xfrm>
            <a:off x="7533838" y="4152534"/>
            <a:ext cx="5112568" cy="2020411"/>
          </a:xfrm>
          <a:prstGeom prst="wedgeRoundRectCallout">
            <a:avLst>
              <a:gd name="adj1" fmla="val -58588"/>
              <a:gd name="adj2" fmla="val -49995"/>
              <a:gd name="adj3" fmla="val 16667"/>
            </a:avLst>
          </a:prstGeom>
          <a:solidFill>
            <a:srgbClr val="FFCC99"/>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kumimoji="0" lang="en-GB" sz="1400" b="0" i="0" u="none" strike="noStrike" cap="none" normalizeH="0" baseline="0" dirty="0">
                <a:ln>
                  <a:noFill/>
                </a:ln>
                <a:solidFill>
                  <a:srgbClr val="000000"/>
                </a:solidFill>
                <a:effectLst/>
                <a:latin typeface="Helvetica Neue" charset="0"/>
                <a:ea typeface="Helvetica Neue" charset="0"/>
                <a:cs typeface="Helvetica Neue" charset="0"/>
                <a:sym typeface="Helvetica Neue" charset="0"/>
              </a:rPr>
              <a:t>Under Agenda for Change(</a:t>
            </a:r>
            <a:r>
              <a:rPr kumimoji="0" lang="en-GB" sz="1400" b="0" i="0" u="none" strike="noStrike" cap="none" normalizeH="0" baseline="0" dirty="0" err="1">
                <a:ln>
                  <a:noFill/>
                </a:ln>
                <a:solidFill>
                  <a:srgbClr val="000000"/>
                </a:solidFill>
                <a:effectLst/>
                <a:latin typeface="Helvetica Neue" charset="0"/>
                <a:ea typeface="Helvetica Neue" charset="0"/>
                <a:cs typeface="Helvetica Neue" charset="0"/>
                <a:sym typeface="Helvetica Neue" charset="0"/>
              </a:rPr>
              <a:t>Afc</a:t>
            </a:r>
            <a:r>
              <a:rPr kumimoji="0" lang="en-GB" sz="1400" b="0" i="0" u="none" strike="noStrike" cap="none" normalizeH="0" baseline="0" dirty="0">
                <a:ln>
                  <a:noFill/>
                </a:ln>
                <a:solidFill>
                  <a:srgbClr val="000000"/>
                </a:solidFill>
                <a:effectLst/>
                <a:latin typeface="Helvetica Neue" charset="0"/>
                <a:ea typeface="Helvetica Neue" charset="0"/>
                <a:cs typeface="Helvetica Neue" charset="0"/>
                <a:sym typeface="Helvetica Neue" charset="0"/>
              </a:rPr>
              <a:t>), pay rates are fixed, so ethnicity pay gaps are not about unequal pay for the same role. Our data shows that Global Majority staff are overrepresented in highly paid medical roles, raising average pay, but underrepresented in senior Agenda for Change bands, which lowers the midpoint and explains why White staff earn more at the typical pay level (i.e. </a:t>
            </a:r>
            <a:r>
              <a:rPr lang="en-GB" sz="1400" dirty="0"/>
              <a:t>£19.09 for White staff and £18.27 for Global Majority staff.)</a:t>
            </a:r>
            <a:r>
              <a:rPr kumimoji="0" lang="en-GB" sz="1400" b="0" i="0" u="none" strike="noStrike" cap="none" normalizeH="0" baseline="0" dirty="0">
                <a:ln>
                  <a:noFill/>
                </a:ln>
                <a:solidFill>
                  <a:srgbClr val="000000"/>
                </a:solidFill>
                <a:effectLst/>
                <a:latin typeface="Helvetica Neue" charset="0"/>
                <a:ea typeface="Helvetica Neue" charset="0"/>
                <a:cs typeface="Helvetica Neue" charset="0"/>
                <a:sym typeface="Helvetica Neue" charset="0"/>
              </a:rPr>
              <a:t>.</a:t>
            </a:r>
          </a:p>
        </p:txBody>
      </p:sp>
    </p:spTree>
    <p:extLst>
      <p:ext uri="{BB962C8B-B14F-4D97-AF65-F5344CB8AC3E}">
        <p14:creationId xmlns:p14="http://schemas.microsoft.com/office/powerpoint/2010/main" val="95877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6F948-ED4F-5A24-0956-FA5B52FEE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28E88-ECD6-AFD6-1244-E4DFFF82CD50}"/>
              </a:ext>
            </a:extLst>
          </p:cNvPr>
          <p:cNvSpPr>
            <a:spLocks noGrp="1"/>
          </p:cNvSpPr>
          <p:nvPr>
            <p:ph type="title"/>
          </p:nvPr>
        </p:nvSpPr>
        <p:spPr>
          <a:xfrm>
            <a:off x="584412" y="254000"/>
            <a:ext cx="9662404" cy="1022400"/>
          </a:xfrm>
        </p:spPr>
        <p:txBody>
          <a:bodyPr/>
          <a:lstStyle/>
          <a:p>
            <a:pPr algn="l"/>
            <a:r>
              <a:rPr lang="en-GB" sz="5400" b="1" dirty="0">
                <a:solidFill>
                  <a:schemeClr val="tx1"/>
                </a:solidFill>
              </a:rPr>
              <a:t>Pay Quartiles and Ethnicity</a:t>
            </a:r>
          </a:p>
        </p:txBody>
      </p:sp>
      <p:sp>
        <p:nvSpPr>
          <p:cNvPr id="4" name="Slide Number Placeholder 3">
            <a:extLst>
              <a:ext uri="{FF2B5EF4-FFF2-40B4-BE49-F238E27FC236}">
                <a16:creationId xmlns:a16="http://schemas.microsoft.com/office/drawing/2014/main" id="{ABA66A9C-D555-F459-6B78-06FE18780047}"/>
              </a:ext>
            </a:extLst>
          </p:cNvPr>
          <p:cNvSpPr>
            <a:spLocks noGrp="1"/>
          </p:cNvSpPr>
          <p:nvPr>
            <p:ph type="sldNum" sz="quarter" idx="10"/>
          </p:nvPr>
        </p:nvSpPr>
        <p:spPr/>
        <p:txBody>
          <a:bodyPr/>
          <a:lstStyle/>
          <a:p>
            <a:pPr>
              <a:defRPr/>
            </a:pPr>
            <a:fld id="{27A65ECD-D668-481A-8544-C281DF9D46E9}" type="slidenum">
              <a:rPr lang="en-US" altLang="en-US" smtClean="0"/>
              <a:pPr>
                <a:defRPr/>
              </a:pPr>
              <a:t>16</a:t>
            </a:fld>
            <a:endParaRPr lang="en-US" altLang="en-US"/>
          </a:p>
        </p:txBody>
      </p:sp>
      <p:sp>
        <p:nvSpPr>
          <p:cNvPr id="13" name="TextBox 12">
            <a:extLst>
              <a:ext uri="{FF2B5EF4-FFF2-40B4-BE49-F238E27FC236}">
                <a16:creationId xmlns:a16="http://schemas.microsoft.com/office/drawing/2014/main" id="{18B2CF1B-3597-F6EC-1652-B2BD251CE1E1}"/>
              </a:ext>
            </a:extLst>
          </p:cNvPr>
          <p:cNvSpPr txBox="1"/>
          <p:nvPr/>
        </p:nvSpPr>
        <p:spPr>
          <a:xfrm>
            <a:off x="885776" y="1601446"/>
            <a:ext cx="11089232" cy="2246769"/>
          </a:xfrm>
          <a:prstGeom prst="rect">
            <a:avLst/>
          </a:prstGeom>
          <a:solidFill>
            <a:srgbClr val="D9A785"/>
          </a:solidFill>
        </p:spPr>
        <p:txBody>
          <a:bodyPr wrap="square" rtlCol="0">
            <a:spAutoFit/>
          </a:bodyPr>
          <a:lstStyle/>
          <a:p>
            <a:r>
              <a:rPr lang="en-GB" sz="2000" b="0" dirty="0">
                <a:solidFill>
                  <a:schemeClr val="tx1"/>
                </a:solidFill>
              </a:rPr>
              <a:t>This the distribution of White and Global Majority staff across pay quartiles in 2025.</a:t>
            </a:r>
          </a:p>
          <a:p>
            <a:pPr marL="342900" indent="-342900">
              <a:buFont typeface="Arial" panose="020B0604020202020204" pitchFamily="34" charset="0"/>
              <a:buChar char="•"/>
            </a:pPr>
            <a:r>
              <a:rPr lang="en-GB" sz="2000" b="0" dirty="0">
                <a:solidFill>
                  <a:schemeClr val="tx1"/>
                </a:solidFill>
              </a:rPr>
              <a:t>In the lowest pay quartile (Q1), 89% of staff are White and 11% are from the Global Majority.</a:t>
            </a:r>
          </a:p>
          <a:p>
            <a:pPr marL="342900" indent="-342900">
              <a:buFont typeface="Arial" panose="020B0604020202020204" pitchFamily="34" charset="0"/>
              <a:buChar char="•"/>
            </a:pPr>
            <a:r>
              <a:rPr lang="en-GB" sz="2000" b="0" dirty="0">
                <a:solidFill>
                  <a:schemeClr val="tx1"/>
                </a:solidFill>
              </a:rPr>
              <a:t>Q2, the proportion of Global Majority staff rises to 22%, though White staff still form the majority (77%).</a:t>
            </a:r>
          </a:p>
          <a:p>
            <a:pPr marL="342900" indent="-342900">
              <a:buFont typeface="Arial" panose="020B0604020202020204" pitchFamily="34" charset="0"/>
              <a:buChar char="•"/>
            </a:pPr>
            <a:r>
              <a:rPr lang="en-GB" sz="2000" b="0" dirty="0">
                <a:solidFill>
                  <a:schemeClr val="tx1"/>
                </a:solidFill>
              </a:rPr>
              <a:t>Q3, representation of the Global Majority falls back to 12%, with White staff making up 86%.</a:t>
            </a:r>
          </a:p>
          <a:p>
            <a:pPr marL="342900" indent="-342900">
              <a:buFont typeface="Arial" panose="020B0604020202020204" pitchFamily="34" charset="0"/>
              <a:buChar char="•"/>
            </a:pPr>
            <a:r>
              <a:rPr lang="en-GB" sz="2000" b="0" dirty="0">
                <a:solidFill>
                  <a:schemeClr val="tx1"/>
                </a:solidFill>
              </a:rPr>
              <a:t>The highest pay quartile (Q4), White staff are most dominant at 93%, with only 6% from the Global Majority.</a:t>
            </a:r>
          </a:p>
        </p:txBody>
      </p:sp>
      <p:sp>
        <p:nvSpPr>
          <p:cNvPr id="9" name="TextBox 8">
            <a:extLst>
              <a:ext uri="{FF2B5EF4-FFF2-40B4-BE49-F238E27FC236}">
                <a16:creationId xmlns:a16="http://schemas.microsoft.com/office/drawing/2014/main" id="{D8132055-11DF-B55B-4663-80112D0AAD18}"/>
              </a:ext>
            </a:extLst>
          </p:cNvPr>
          <p:cNvSpPr txBox="1"/>
          <p:nvPr/>
        </p:nvSpPr>
        <p:spPr>
          <a:xfrm>
            <a:off x="8670772" y="8367967"/>
            <a:ext cx="3755256" cy="738664"/>
          </a:xfrm>
          <a:prstGeom prst="rect">
            <a:avLst/>
          </a:prstGeom>
          <a:noFill/>
        </p:spPr>
        <p:txBody>
          <a:bodyPr wrap="square">
            <a:spAutoFit/>
          </a:bodyPr>
          <a:lstStyle/>
          <a:p>
            <a:r>
              <a:rPr lang="en-GB" sz="1400" b="0" i="1" dirty="0">
                <a:solidFill>
                  <a:schemeClr val="accent6">
                    <a:lumMod val="50000"/>
                  </a:schemeClr>
                </a:solidFill>
              </a:rPr>
              <a:t>*Equity for Global Majority staff means comparing their share in each pay quartile against their overall workforce share of 18%.</a:t>
            </a:r>
          </a:p>
        </p:txBody>
      </p:sp>
      <p:sp>
        <p:nvSpPr>
          <p:cNvPr id="8" name="Speech Bubble: Rectangle with Corners Rounded 7">
            <a:extLst>
              <a:ext uri="{FF2B5EF4-FFF2-40B4-BE49-F238E27FC236}">
                <a16:creationId xmlns:a16="http://schemas.microsoft.com/office/drawing/2014/main" id="{BE208330-8CC1-B444-9B72-E6F70A4E449E}"/>
              </a:ext>
            </a:extLst>
          </p:cNvPr>
          <p:cNvSpPr/>
          <p:nvPr/>
        </p:nvSpPr>
        <p:spPr bwMode="auto">
          <a:xfrm>
            <a:off x="8694611" y="4264527"/>
            <a:ext cx="4032448" cy="3876238"/>
          </a:xfrm>
          <a:prstGeom prst="wedgeRoundRectCallout">
            <a:avLst>
              <a:gd name="adj1" fmla="val -63431"/>
              <a:gd name="adj2" fmla="val 23998"/>
              <a:gd name="adj3" fmla="val 16667"/>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spAutoFit/>
          </a:bodyPr>
          <a:lstStyle/>
          <a:p>
            <a:pPr eaLnBrk="1"/>
            <a:r>
              <a:rPr lang="en-GB" sz="1700" b="0" dirty="0">
                <a:solidFill>
                  <a:schemeClr val="tx1"/>
                </a:solidFill>
              </a:rPr>
              <a:t>This data highlights a clear underrepresentation of Global Majority staff in higher pay quartiles, particularly in the top quartile, where they make up just 6%. Conversely, they are more concentrated in the lower quartiles, especially Q2. This points to potential barriers to career progression and pay equity for Global Majority staff, suggesting that further action is needed to improve representation at senior and higher-paid levels.</a:t>
            </a:r>
          </a:p>
        </p:txBody>
      </p:sp>
      <p:pic>
        <p:nvPicPr>
          <p:cNvPr id="15" name="Picture 14">
            <a:extLst>
              <a:ext uri="{FF2B5EF4-FFF2-40B4-BE49-F238E27FC236}">
                <a16:creationId xmlns:a16="http://schemas.microsoft.com/office/drawing/2014/main" id="{98262146-EAEA-E273-B0E6-00829EEBF321}"/>
              </a:ext>
            </a:extLst>
          </p:cNvPr>
          <p:cNvPicPr>
            <a:picLocks noChangeAspect="1"/>
          </p:cNvPicPr>
          <p:nvPr/>
        </p:nvPicPr>
        <p:blipFill>
          <a:blip r:embed="rId2"/>
          <a:stretch>
            <a:fillRect/>
          </a:stretch>
        </p:blipFill>
        <p:spPr>
          <a:xfrm>
            <a:off x="853082" y="8737299"/>
            <a:ext cx="3417710" cy="694085"/>
          </a:xfrm>
          <a:prstGeom prst="rect">
            <a:avLst/>
          </a:prstGeom>
        </p:spPr>
      </p:pic>
      <p:graphicFrame>
        <p:nvGraphicFramePr>
          <p:cNvPr id="5" name="Chart 4">
            <a:extLst>
              <a:ext uri="{FF2B5EF4-FFF2-40B4-BE49-F238E27FC236}">
                <a16:creationId xmlns:a16="http://schemas.microsoft.com/office/drawing/2014/main" id="{8D7E60B2-A955-7C4B-166F-E6C119D78C2D}"/>
              </a:ext>
            </a:extLst>
          </p:cNvPr>
          <p:cNvGraphicFramePr>
            <a:graphicFrameLocks/>
          </p:cNvGraphicFramePr>
          <p:nvPr>
            <p:extLst>
              <p:ext uri="{D42A27DB-BD31-4B8C-83A1-F6EECF244321}">
                <p14:modId xmlns:p14="http://schemas.microsoft.com/office/powerpoint/2010/main" val="2645886199"/>
              </p:ext>
            </p:extLst>
          </p:nvPr>
        </p:nvGraphicFramePr>
        <p:xfrm>
          <a:off x="699681" y="4173261"/>
          <a:ext cx="7314887" cy="4194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77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6D7B-AD8D-F7A6-F24B-FD292DF59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73911-4AE9-7130-6504-97C7B77F2FE9}"/>
              </a:ext>
            </a:extLst>
          </p:cNvPr>
          <p:cNvSpPr>
            <a:spLocks noGrp="1"/>
          </p:cNvSpPr>
          <p:nvPr>
            <p:ph type="title"/>
          </p:nvPr>
        </p:nvSpPr>
        <p:spPr>
          <a:xfrm>
            <a:off x="584412" y="254000"/>
            <a:ext cx="10382484" cy="1022400"/>
          </a:xfrm>
        </p:spPr>
        <p:txBody>
          <a:bodyPr/>
          <a:lstStyle/>
          <a:p>
            <a:pPr algn="l"/>
            <a:r>
              <a:rPr lang="en-GB" sz="4800" b="1" dirty="0">
                <a:solidFill>
                  <a:schemeClr val="tx1"/>
                </a:solidFill>
              </a:rPr>
              <a:t>Pay Quartiles by Ethnic Group</a:t>
            </a:r>
          </a:p>
        </p:txBody>
      </p:sp>
      <p:sp>
        <p:nvSpPr>
          <p:cNvPr id="4" name="Slide Number Placeholder 3">
            <a:extLst>
              <a:ext uri="{FF2B5EF4-FFF2-40B4-BE49-F238E27FC236}">
                <a16:creationId xmlns:a16="http://schemas.microsoft.com/office/drawing/2014/main" id="{4FBE72F2-0A81-4623-17DA-AB05C804C36E}"/>
              </a:ext>
            </a:extLst>
          </p:cNvPr>
          <p:cNvSpPr>
            <a:spLocks noGrp="1"/>
          </p:cNvSpPr>
          <p:nvPr>
            <p:ph type="sldNum" sz="quarter" idx="10"/>
          </p:nvPr>
        </p:nvSpPr>
        <p:spPr/>
        <p:txBody>
          <a:bodyPr/>
          <a:lstStyle/>
          <a:p>
            <a:pPr>
              <a:defRPr/>
            </a:pPr>
            <a:fld id="{27A65ECD-D668-481A-8544-C281DF9D46E9}" type="slidenum">
              <a:rPr lang="en-US" altLang="en-US" smtClean="0"/>
              <a:pPr>
                <a:defRPr/>
              </a:pPr>
              <a:t>17</a:t>
            </a:fld>
            <a:endParaRPr lang="en-US" altLang="en-US"/>
          </a:p>
        </p:txBody>
      </p:sp>
      <p:graphicFrame>
        <p:nvGraphicFramePr>
          <p:cNvPr id="3" name="Chart 2">
            <a:extLst>
              <a:ext uri="{FF2B5EF4-FFF2-40B4-BE49-F238E27FC236}">
                <a16:creationId xmlns:a16="http://schemas.microsoft.com/office/drawing/2014/main" id="{25BE08E6-0713-3532-0BBA-3764376E5BAE}"/>
              </a:ext>
            </a:extLst>
          </p:cNvPr>
          <p:cNvGraphicFramePr>
            <a:graphicFrameLocks/>
          </p:cNvGraphicFramePr>
          <p:nvPr>
            <p:extLst>
              <p:ext uri="{D42A27DB-BD31-4B8C-83A1-F6EECF244321}">
                <p14:modId xmlns:p14="http://schemas.microsoft.com/office/powerpoint/2010/main" val="831502264"/>
              </p:ext>
            </p:extLst>
          </p:nvPr>
        </p:nvGraphicFramePr>
        <p:xfrm>
          <a:off x="813768" y="1606700"/>
          <a:ext cx="7776864" cy="514230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DFC64E3D-E5ED-FF63-8226-06D2DF067E5C}"/>
              </a:ext>
            </a:extLst>
          </p:cNvPr>
          <p:cNvPicPr>
            <a:picLocks noChangeAspect="1"/>
          </p:cNvPicPr>
          <p:nvPr/>
        </p:nvPicPr>
        <p:blipFill>
          <a:blip r:embed="rId3"/>
          <a:stretch>
            <a:fillRect/>
          </a:stretch>
        </p:blipFill>
        <p:spPr>
          <a:xfrm>
            <a:off x="885776" y="6056349"/>
            <a:ext cx="1944216" cy="533795"/>
          </a:xfrm>
          <a:prstGeom prst="rect">
            <a:avLst/>
          </a:prstGeom>
        </p:spPr>
      </p:pic>
      <p:sp>
        <p:nvSpPr>
          <p:cNvPr id="8" name="Rectangle 7">
            <a:extLst>
              <a:ext uri="{FF2B5EF4-FFF2-40B4-BE49-F238E27FC236}">
                <a16:creationId xmlns:a16="http://schemas.microsoft.com/office/drawing/2014/main" id="{FBFD7913-4B84-C684-41C6-EDB52F0D0826}"/>
              </a:ext>
            </a:extLst>
          </p:cNvPr>
          <p:cNvSpPr/>
          <p:nvPr/>
        </p:nvSpPr>
        <p:spPr bwMode="auto">
          <a:xfrm>
            <a:off x="813768" y="6864497"/>
            <a:ext cx="11845316" cy="2564805"/>
          </a:xfrm>
          <a:prstGeom prst="rect">
            <a:avLst/>
          </a:prstGeom>
          <a:solidFill>
            <a:srgbClr val="D9A785"/>
          </a:solidFill>
          <a:ln w="25400" cap="flat" cmpd="sng" algn="ctr">
            <a:no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342900" indent="-342900" eaLnBrk="1">
              <a:buFont typeface="Arial" panose="020B0604020202020204" pitchFamily="34" charset="0"/>
              <a:buChar char="•"/>
            </a:pPr>
            <a:r>
              <a:rPr lang="en-GB" sz="2000" dirty="0">
                <a:solidFill>
                  <a:srgbClr val="002060"/>
                </a:solidFill>
                <a:latin typeface="Helvetica Neue"/>
              </a:rPr>
              <a:t>Asian staff (4.95%): </a:t>
            </a:r>
            <a:r>
              <a:rPr lang="en-GB" sz="2000" b="0" dirty="0">
                <a:solidFill>
                  <a:srgbClr val="002060"/>
                </a:solidFill>
                <a:latin typeface="Helvetica Neue"/>
              </a:rPr>
              <a:t>Most are concentrated in Quartile 2 and Quartile 4. This suggests stronger representation at the upper quartile than at the lower-middle (Q3).</a:t>
            </a:r>
          </a:p>
          <a:p>
            <a:pPr marL="342900" indent="-342900" eaLnBrk="1">
              <a:buFont typeface="Arial" panose="020B0604020202020204" pitchFamily="34" charset="0"/>
              <a:buChar char="•"/>
            </a:pPr>
            <a:r>
              <a:rPr lang="en-GB" sz="2000" dirty="0">
                <a:solidFill>
                  <a:srgbClr val="002060"/>
                </a:solidFill>
                <a:latin typeface="Helvetica Neue"/>
              </a:rPr>
              <a:t>Black staff (7.57%):</a:t>
            </a:r>
            <a:r>
              <a:rPr lang="en-GB" sz="2000" b="0" dirty="0">
                <a:solidFill>
                  <a:srgbClr val="002060"/>
                </a:solidFill>
                <a:latin typeface="Helvetica Neue"/>
              </a:rPr>
              <a:t> Black staff (7.57%) are mainly concentrated in lower and mid pay quartiles, with 46.79% in Quartile 2 and only 14.10% in Quartile 4, showing underrepresentation in the highest paid roles. This explains why typical pay for Black staff is lower, even though overall averages can sometimes appear higher when a small number of very senior or medical roles are included.</a:t>
            </a:r>
          </a:p>
          <a:p>
            <a:pPr marL="342900" indent="-342900" eaLnBrk="1">
              <a:buFont typeface="Arial" panose="020B0604020202020204" pitchFamily="34" charset="0"/>
              <a:buChar char="•"/>
            </a:pPr>
            <a:r>
              <a:rPr lang="en-GB" sz="2000" dirty="0">
                <a:solidFill>
                  <a:srgbClr val="002060"/>
                </a:solidFill>
              </a:rPr>
              <a:t>White British (81.9%): </a:t>
            </a:r>
            <a:r>
              <a:rPr lang="en-GB" sz="2000" b="0" dirty="0">
                <a:solidFill>
                  <a:srgbClr val="002060"/>
                </a:solidFill>
              </a:rPr>
              <a:t>Largest group, with a relatively balanced distribution across all quartiles. Slightly fewer in Quartile 2 compared with the others.</a:t>
            </a:r>
            <a:endParaRPr kumimoji="0" lang="en-GB" sz="2000" b="0" i="0" u="none" strike="noStrike" cap="none" normalizeH="0" baseline="0" dirty="0">
              <a:ln>
                <a:noFill/>
              </a:ln>
              <a:solidFill>
                <a:srgbClr val="002060"/>
              </a:solidFill>
              <a:effectLst/>
              <a:sym typeface="Helvetica Neue" charset="0"/>
            </a:endParaRPr>
          </a:p>
        </p:txBody>
      </p:sp>
      <p:sp>
        <p:nvSpPr>
          <p:cNvPr id="9" name="Speech Bubble: Rectangle with Corners Rounded 8">
            <a:extLst>
              <a:ext uri="{FF2B5EF4-FFF2-40B4-BE49-F238E27FC236}">
                <a16:creationId xmlns:a16="http://schemas.microsoft.com/office/drawing/2014/main" id="{DF97794D-82D8-8C6B-F0DD-17ACD68CFE1A}"/>
              </a:ext>
            </a:extLst>
          </p:cNvPr>
          <p:cNvSpPr/>
          <p:nvPr/>
        </p:nvSpPr>
        <p:spPr bwMode="auto">
          <a:xfrm>
            <a:off x="8878664" y="2818616"/>
            <a:ext cx="3780420" cy="2718475"/>
          </a:xfrm>
          <a:prstGeom prst="wedgeRoundRectCallout">
            <a:avLst>
              <a:gd name="adj1" fmla="val -57880"/>
              <a:gd name="adj2" fmla="val 23253"/>
              <a:gd name="adj3" fmla="val 16667"/>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spAutoFit/>
          </a:bodyPr>
          <a:lstStyle/>
          <a:p>
            <a:pPr marL="285750" indent="-285750" eaLnBrk="1">
              <a:buFont typeface="Arial" panose="020B0604020202020204" pitchFamily="34" charset="0"/>
              <a:buChar char="•"/>
            </a:pPr>
            <a:r>
              <a:rPr lang="en-GB" sz="1700" b="0" dirty="0"/>
              <a:t>Upper quartile – Asian staff numbers fell from 42.9% in Q4 (2024) to 6.3% in 2025, and White Other from 48% to 0%.</a:t>
            </a:r>
          </a:p>
          <a:p>
            <a:pPr marL="285750" indent="-285750" eaLnBrk="1">
              <a:buFont typeface="Arial" panose="020B0604020202020204" pitchFamily="34" charset="0"/>
              <a:buChar char="•"/>
            </a:pPr>
            <a:r>
              <a:rPr lang="en-GB" sz="1700" b="0" dirty="0"/>
              <a:t>Lower quartile rise – Mixed staff increased in Q1 from 4.8% to 20.6%, and White British stayed high at 26% in both years.</a:t>
            </a:r>
          </a:p>
        </p:txBody>
      </p:sp>
    </p:spTree>
    <p:extLst>
      <p:ext uri="{BB962C8B-B14F-4D97-AF65-F5344CB8AC3E}">
        <p14:creationId xmlns:p14="http://schemas.microsoft.com/office/powerpoint/2010/main" val="240459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9333-91AA-3CB9-7895-AEF5BF6128C7}"/>
              </a:ext>
            </a:extLst>
          </p:cNvPr>
          <p:cNvSpPr>
            <a:spLocks noGrp="1"/>
          </p:cNvSpPr>
          <p:nvPr>
            <p:ph type="title"/>
          </p:nvPr>
        </p:nvSpPr>
        <p:spPr>
          <a:xfrm>
            <a:off x="926558" y="120030"/>
            <a:ext cx="8430220" cy="1660426"/>
          </a:xfrm>
        </p:spPr>
        <p:txBody>
          <a:bodyPr/>
          <a:lstStyle/>
          <a:p>
            <a:pPr algn="l"/>
            <a:r>
              <a:rPr lang="en-GB" sz="4400" b="1" dirty="0">
                <a:solidFill>
                  <a:schemeClr val="tx1"/>
                </a:solidFill>
              </a:rPr>
              <a:t>Bonus Pay</a:t>
            </a:r>
          </a:p>
        </p:txBody>
      </p:sp>
      <p:sp>
        <p:nvSpPr>
          <p:cNvPr id="4" name="Slide Number Placeholder 3">
            <a:extLst>
              <a:ext uri="{FF2B5EF4-FFF2-40B4-BE49-F238E27FC236}">
                <a16:creationId xmlns:a16="http://schemas.microsoft.com/office/drawing/2014/main" id="{567372F7-9C50-12BE-1E75-62BAE794C9C6}"/>
              </a:ext>
            </a:extLst>
          </p:cNvPr>
          <p:cNvSpPr>
            <a:spLocks noGrp="1"/>
          </p:cNvSpPr>
          <p:nvPr>
            <p:ph type="sldNum" sz="quarter" idx="10"/>
          </p:nvPr>
        </p:nvSpPr>
        <p:spPr/>
        <p:txBody>
          <a:bodyPr/>
          <a:lstStyle/>
          <a:p>
            <a:pPr>
              <a:defRPr/>
            </a:pPr>
            <a:fld id="{27A65ECD-D668-481A-8544-C281DF9D46E9}" type="slidenum">
              <a:rPr lang="en-US" altLang="en-US" smtClean="0"/>
              <a:pPr>
                <a:defRPr/>
              </a:pPr>
              <a:t>18</a:t>
            </a:fld>
            <a:endParaRPr lang="en-US" altLang="en-US"/>
          </a:p>
        </p:txBody>
      </p:sp>
      <p:cxnSp>
        <p:nvCxnSpPr>
          <p:cNvPr id="7" name="Straight Connector 6">
            <a:extLst>
              <a:ext uri="{FF2B5EF4-FFF2-40B4-BE49-F238E27FC236}">
                <a16:creationId xmlns:a16="http://schemas.microsoft.com/office/drawing/2014/main" id="{A98F1CC6-CDE3-6373-957A-D687189FA135}"/>
              </a:ext>
            </a:extLst>
          </p:cNvPr>
          <p:cNvCxnSpPr/>
          <p:nvPr/>
        </p:nvCxnSpPr>
        <p:spPr bwMode="auto">
          <a:xfrm>
            <a:off x="12479064" y="8693224"/>
            <a:ext cx="0" cy="0"/>
          </a:xfrm>
          <a:prstGeom prst="line">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AD58DEA8-A13C-B109-5BD8-D26835DC0595}"/>
              </a:ext>
            </a:extLst>
          </p:cNvPr>
          <p:cNvCxnSpPr/>
          <p:nvPr/>
        </p:nvCxnSpPr>
        <p:spPr bwMode="auto">
          <a:xfrm>
            <a:off x="11797048" y="8477200"/>
            <a:ext cx="0" cy="216024"/>
          </a:xfrm>
          <a:prstGeom prst="line">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7320A62E-B2F9-1087-4FC5-A85B1CAC9D9E}"/>
              </a:ext>
            </a:extLst>
          </p:cNvPr>
          <p:cNvSpPr txBox="1"/>
          <p:nvPr/>
        </p:nvSpPr>
        <p:spPr>
          <a:xfrm>
            <a:off x="453728" y="5566389"/>
            <a:ext cx="9680472" cy="3600986"/>
          </a:xfrm>
          <a:prstGeom prst="rect">
            <a:avLst/>
          </a:prstGeom>
          <a:solidFill>
            <a:srgbClr val="D9A785"/>
          </a:solidFill>
        </p:spPr>
        <p:txBody>
          <a:bodyPr wrap="square" lIns="91440" tIns="45720" rIns="91440" bIns="45720" anchor="t">
            <a:spAutoFit/>
          </a:bodyPr>
          <a:lstStyle/>
          <a:p>
            <a:r>
              <a:rPr lang="en-GB" sz="1900" b="0" dirty="0"/>
              <a:t>Bonus pay figures are based on Clinical Excellence Awards (CEA) and apply to only nine individuals, so the data is highly sensitive to small changes. In addition, where an individual is recruited into the Trust already holding a CEA, which they bring with them, further skewing the results. As a result, year to year changes reflect movement of a very small number of consultants and changes in award status, rather than meaningful differences in performance or reward across the wider workforce.</a:t>
            </a:r>
          </a:p>
          <a:p>
            <a:endParaRPr lang="en-GB" sz="1900" b="0" dirty="0"/>
          </a:p>
          <a:p>
            <a:r>
              <a:rPr lang="en-GB" sz="1900" dirty="0">
                <a:solidFill>
                  <a:srgbClr val="002060"/>
                </a:solidFill>
              </a:rPr>
              <a:t>Asian</a:t>
            </a:r>
            <a:r>
              <a:rPr lang="en-GB" sz="1900" b="0" dirty="0">
                <a:solidFill>
                  <a:srgbClr val="002060"/>
                </a:solidFill>
              </a:rPr>
              <a:t> </a:t>
            </a:r>
            <a:r>
              <a:rPr lang="en-GB" sz="1900" dirty="0">
                <a:solidFill>
                  <a:srgbClr val="002060"/>
                </a:solidFill>
              </a:rPr>
              <a:t>staff</a:t>
            </a:r>
            <a:r>
              <a:rPr lang="en-GB" sz="1900" b="0" dirty="0">
                <a:solidFill>
                  <a:srgbClr val="002060"/>
                </a:solidFill>
              </a:rPr>
              <a:t>: Bonus payments more than doubled, rising from £6,850.84 in 2024 to £14,313.00 in 2025.</a:t>
            </a:r>
          </a:p>
          <a:p>
            <a:pPr>
              <a:buFont typeface="Arial" panose="020B0604020202020204" pitchFamily="34" charset="0"/>
              <a:buChar char="•"/>
            </a:pPr>
            <a:r>
              <a:rPr lang="en-GB" sz="1900" dirty="0">
                <a:solidFill>
                  <a:srgbClr val="002060"/>
                </a:solidFill>
              </a:rPr>
              <a:t>Black staff</a:t>
            </a:r>
            <a:r>
              <a:rPr lang="en-GB" sz="1900" b="0" dirty="0">
                <a:solidFill>
                  <a:srgbClr val="002060"/>
                </a:solidFill>
              </a:rPr>
              <a:t>: Bonuses fell slightly, from £17,993.00 in 2024 to £16,588.00 in 2025.</a:t>
            </a:r>
          </a:p>
          <a:p>
            <a:pPr>
              <a:buFont typeface="Arial" panose="020B0604020202020204" pitchFamily="34" charset="0"/>
              <a:buChar char="•"/>
            </a:pPr>
            <a:r>
              <a:rPr lang="en-GB" sz="1900" dirty="0">
                <a:solidFill>
                  <a:srgbClr val="002060"/>
                </a:solidFill>
              </a:rPr>
              <a:t>White British staff</a:t>
            </a:r>
            <a:r>
              <a:rPr lang="en-GB" sz="1900" b="0" dirty="0">
                <a:solidFill>
                  <a:srgbClr val="002060"/>
                </a:solidFill>
              </a:rPr>
              <a:t>: Bonuses almost tripled, from £3,895.84 in 2024 to £10,036.00 in 2025.</a:t>
            </a:r>
          </a:p>
        </p:txBody>
      </p:sp>
      <p:sp>
        <p:nvSpPr>
          <p:cNvPr id="18" name="Speech Bubble: Rectangle with Corners Rounded 17">
            <a:extLst>
              <a:ext uri="{FF2B5EF4-FFF2-40B4-BE49-F238E27FC236}">
                <a16:creationId xmlns:a16="http://schemas.microsoft.com/office/drawing/2014/main" id="{CAE6D6EC-5E81-453C-8A7C-9BD11771C2F8}"/>
              </a:ext>
            </a:extLst>
          </p:cNvPr>
          <p:cNvSpPr/>
          <p:nvPr/>
        </p:nvSpPr>
        <p:spPr bwMode="auto">
          <a:xfrm>
            <a:off x="10414182" y="2126848"/>
            <a:ext cx="2362596" cy="6566376"/>
          </a:xfrm>
          <a:prstGeom prst="wedgeRoundRectCallout">
            <a:avLst>
              <a:gd name="adj1" fmla="val -62907"/>
              <a:gd name="adj2" fmla="val -20292"/>
              <a:gd name="adj3" fmla="val 16667"/>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spAutoFit/>
          </a:bodyPr>
          <a:lstStyle/>
          <a:p>
            <a:pPr algn="ctr" eaLnBrk="1"/>
            <a:r>
              <a:rPr lang="en-GB" sz="1700" b="0" dirty="0"/>
              <a:t>The suspension of Clinical Excellence Awards reduced bonus opportunities overall and, combined with the very small number of award holders and the movement of consultants who already hold CEAs, shifted average bonus outcomes between groups in 2025. The apparent gains for Asian and White British staff reflect changes in award allocation and workforce movement, not structural improvement in access to rewards.</a:t>
            </a:r>
            <a:endParaRPr kumimoji="0" lang="en-GB" sz="1700" b="0" i="0" u="none" strike="noStrike" cap="none" normalizeH="0" baseline="0" dirty="0">
              <a:ln>
                <a:noFill/>
              </a:ln>
              <a:effectLst/>
              <a:sym typeface="Helvetica Neue" charset="0"/>
            </a:endParaRPr>
          </a:p>
        </p:txBody>
      </p:sp>
      <p:graphicFrame>
        <p:nvGraphicFramePr>
          <p:cNvPr id="21" name="Chart 20">
            <a:extLst>
              <a:ext uri="{FF2B5EF4-FFF2-40B4-BE49-F238E27FC236}">
                <a16:creationId xmlns:a16="http://schemas.microsoft.com/office/drawing/2014/main" id="{9E8195F0-39C3-87A6-5F5A-31FD9D0B3684}"/>
              </a:ext>
            </a:extLst>
          </p:cNvPr>
          <p:cNvGraphicFramePr>
            <a:graphicFrameLocks/>
          </p:cNvGraphicFramePr>
          <p:nvPr>
            <p:extLst>
              <p:ext uri="{D42A27DB-BD31-4B8C-83A1-F6EECF244321}">
                <p14:modId xmlns:p14="http://schemas.microsoft.com/office/powerpoint/2010/main" val="4075418611"/>
              </p:ext>
            </p:extLst>
          </p:nvPr>
        </p:nvGraphicFramePr>
        <p:xfrm>
          <a:off x="926558" y="1425583"/>
          <a:ext cx="9096358" cy="388326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ED883B86-484F-D90B-8BE5-073582BEF548}"/>
              </a:ext>
            </a:extLst>
          </p:cNvPr>
          <p:cNvCxnSpPr/>
          <p:nvPr/>
        </p:nvCxnSpPr>
        <p:spPr bwMode="auto">
          <a:xfrm>
            <a:off x="1317824" y="4084712"/>
            <a:ext cx="8640960" cy="0"/>
          </a:xfrm>
          <a:prstGeom prst="line">
            <a:avLst/>
          </a:prstGeom>
          <a:solidFill>
            <a:schemeClr val="accent1"/>
          </a:solidFill>
          <a:ln w="25400" cap="flat" cmpd="sng" algn="ctr">
            <a:solidFill>
              <a:srgbClr val="FF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ED441668-A3BF-1941-8BC0-94E60AC18AEF}"/>
              </a:ext>
            </a:extLst>
          </p:cNvPr>
          <p:cNvSpPr txBox="1"/>
          <p:nvPr/>
        </p:nvSpPr>
        <p:spPr>
          <a:xfrm>
            <a:off x="966365" y="4905176"/>
            <a:ext cx="3879851" cy="338554"/>
          </a:xfrm>
          <a:prstGeom prst="rect">
            <a:avLst/>
          </a:prstGeom>
          <a:noFill/>
        </p:spPr>
        <p:txBody>
          <a:bodyPr wrap="square">
            <a:spAutoFit/>
          </a:bodyPr>
          <a:lstStyle/>
          <a:p>
            <a:r>
              <a:rPr lang="en-GB" sz="1600" b="0" i="1" dirty="0">
                <a:solidFill>
                  <a:srgbClr val="FF0000"/>
                </a:solidFill>
              </a:rPr>
              <a:t>2025 average NSCHT CEA £8,569.90</a:t>
            </a:r>
          </a:p>
        </p:txBody>
      </p:sp>
    </p:spTree>
    <p:extLst>
      <p:ext uri="{BB962C8B-B14F-4D97-AF65-F5344CB8AC3E}">
        <p14:creationId xmlns:p14="http://schemas.microsoft.com/office/powerpoint/2010/main" val="20985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1802-0C90-46BB-7593-E0516FF1E7C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C6268DA-0D6B-85DB-029A-1F01F7BE0EE7}"/>
              </a:ext>
            </a:extLst>
          </p:cNvPr>
          <p:cNvPicPr/>
          <p:nvPr/>
        </p:nvPicPr>
        <p:blipFill>
          <a:blip r:embed="rId2" cstate="print"/>
          <a:stretch>
            <a:fillRect/>
          </a:stretch>
        </p:blipFill>
        <p:spPr>
          <a:xfrm>
            <a:off x="1" y="652405"/>
            <a:ext cx="9656065" cy="4976505"/>
          </a:xfrm>
          <a:prstGeom prst="rect">
            <a:avLst/>
          </a:prstGeom>
        </p:spPr>
      </p:pic>
      <p:pic>
        <p:nvPicPr>
          <p:cNvPr id="3" name="object 3">
            <a:extLst>
              <a:ext uri="{FF2B5EF4-FFF2-40B4-BE49-F238E27FC236}">
                <a16:creationId xmlns:a16="http://schemas.microsoft.com/office/drawing/2014/main" id="{4480CD01-90C8-E13B-50CC-094BF5DED054}"/>
              </a:ext>
            </a:extLst>
          </p:cNvPr>
          <p:cNvPicPr/>
          <p:nvPr/>
        </p:nvPicPr>
        <p:blipFill>
          <a:blip r:embed="rId3" cstate="print"/>
          <a:stretch>
            <a:fillRect/>
          </a:stretch>
        </p:blipFill>
        <p:spPr>
          <a:xfrm>
            <a:off x="292607" y="8628685"/>
            <a:ext cx="884326" cy="866987"/>
          </a:xfrm>
          <a:prstGeom prst="rect">
            <a:avLst/>
          </a:prstGeom>
        </p:spPr>
      </p:pic>
      <p:pic>
        <p:nvPicPr>
          <p:cNvPr id="4" name="object 4">
            <a:extLst>
              <a:ext uri="{FF2B5EF4-FFF2-40B4-BE49-F238E27FC236}">
                <a16:creationId xmlns:a16="http://schemas.microsoft.com/office/drawing/2014/main" id="{FBB84639-3B51-B62C-5C63-09B5A8ADC765}"/>
              </a:ext>
            </a:extLst>
          </p:cNvPr>
          <p:cNvPicPr/>
          <p:nvPr/>
        </p:nvPicPr>
        <p:blipFill>
          <a:blip r:embed="rId4" cstate="print"/>
          <a:stretch>
            <a:fillRect/>
          </a:stretch>
        </p:blipFill>
        <p:spPr>
          <a:xfrm>
            <a:off x="11511416" y="8628685"/>
            <a:ext cx="1213783" cy="866987"/>
          </a:xfrm>
          <a:prstGeom prst="rect">
            <a:avLst/>
          </a:prstGeom>
        </p:spPr>
      </p:pic>
      <p:pic>
        <p:nvPicPr>
          <p:cNvPr id="6" name="Picture 5">
            <a:extLst>
              <a:ext uri="{FF2B5EF4-FFF2-40B4-BE49-F238E27FC236}">
                <a16:creationId xmlns:a16="http://schemas.microsoft.com/office/drawing/2014/main" id="{3A3F068E-AB46-0537-E379-A3CA58B059B0}"/>
              </a:ext>
            </a:extLst>
          </p:cNvPr>
          <p:cNvPicPr>
            <a:picLocks noChangeAspect="1"/>
          </p:cNvPicPr>
          <p:nvPr/>
        </p:nvPicPr>
        <p:blipFill rotWithShape="1">
          <a:blip r:embed="rId5"/>
          <a:srcRect l="27641" b="39764"/>
          <a:stretch/>
        </p:blipFill>
        <p:spPr>
          <a:xfrm>
            <a:off x="10403840" y="216747"/>
            <a:ext cx="2321357" cy="1300480"/>
          </a:xfrm>
          <a:prstGeom prst="rect">
            <a:avLst/>
          </a:prstGeom>
        </p:spPr>
      </p:pic>
      <p:sp>
        <p:nvSpPr>
          <p:cNvPr id="9" name="Rectangle 1">
            <a:extLst>
              <a:ext uri="{FF2B5EF4-FFF2-40B4-BE49-F238E27FC236}">
                <a16:creationId xmlns:a16="http://schemas.microsoft.com/office/drawing/2014/main" id="{31E6B91E-238D-2355-FF46-6311D0469BEF}"/>
              </a:ext>
            </a:extLst>
          </p:cNvPr>
          <p:cNvSpPr txBox="1">
            <a:spLocks noChangeArrowheads="1"/>
          </p:cNvSpPr>
          <p:nvPr/>
        </p:nvSpPr>
        <p:spPr>
          <a:xfrm>
            <a:off x="574604" y="3906158"/>
            <a:ext cx="11832452" cy="2941960"/>
          </a:xfrm>
          <a:prstGeom prst="rect">
            <a:avLst/>
          </a:prstGeom>
        </p:spPr>
        <p:txBody>
          <a:bodyPr vert="horz" lIns="91440" tIns="45720" rIns="91440" bIns="45720" rtlCol="0" anchor="b">
            <a:normAutofit/>
          </a:bodyPr>
          <a:lstStyle>
            <a:lvl1pPr algn="l" defTabSz="487745" rtl="0" eaLnBrk="1" latinLnBrk="0" hangingPunct="1">
              <a:spcBef>
                <a:spcPct val="0"/>
              </a:spcBef>
              <a:buNone/>
              <a:defRPr sz="3413" kern="1200">
                <a:solidFill>
                  <a:schemeClr val="tx1"/>
                </a:solidFill>
                <a:latin typeface="Calibri"/>
                <a:ea typeface="+mj-ea"/>
                <a:cs typeface="Calibri"/>
              </a:defRPr>
            </a:lvl1pPr>
          </a:lstStyle>
          <a:p>
            <a:pPr marL="0" marR="0" lvl="0" indent="0" algn="l" defTabSz="487745" rtl="0" eaLnBrk="1" fontAlgn="auto" latinLnBrk="0" hangingPunct="1">
              <a:lnSpc>
                <a:spcPct val="100000"/>
              </a:lnSpc>
              <a:spcBef>
                <a:spcPct val="0"/>
              </a:spcBef>
              <a:spcAft>
                <a:spcPts val="0"/>
              </a:spcAft>
              <a:buClrTx/>
              <a:buSzTx/>
              <a:buFontTx/>
              <a:buNone/>
              <a:tabLst/>
              <a:defRPr/>
            </a:pPr>
            <a:r>
              <a:rPr kumimoji="0" lang="en-GB" altLang="en-US" sz="6000" b="1" i="0" u="none" strike="noStrike" kern="1200" cap="none" spc="0" normalizeH="0" baseline="0" noProof="0" dirty="0">
                <a:ln>
                  <a:noFill/>
                </a:ln>
                <a:solidFill>
                  <a:srgbClr val="7030A0"/>
                </a:solidFill>
                <a:effectLst/>
                <a:uLnTx/>
                <a:uFillTx/>
                <a:latin typeface="Calibri"/>
                <a:ea typeface="+mj-ea"/>
                <a:cs typeface="Calibri"/>
              </a:rPr>
              <a:t>3. DISABILITY PAY GAP REPORT 2025</a:t>
            </a:r>
            <a:br>
              <a:rPr kumimoji="0" lang="en-US" altLang="en-US" sz="6600" b="1" i="0" u="none" strike="noStrike" kern="1200" cap="none" spc="0" normalizeH="0" baseline="0" noProof="0" dirty="0">
                <a:ln>
                  <a:noFill/>
                </a:ln>
                <a:solidFill>
                  <a:srgbClr val="7030A0"/>
                </a:solidFill>
                <a:effectLst/>
                <a:uLnTx/>
                <a:uFillTx/>
                <a:latin typeface="Calibri"/>
                <a:ea typeface="+mj-ea"/>
                <a:cs typeface="Calibri"/>
              </a:rPr>
            </a:br>
            <a:endParaRPr kumimoji="0" lang="en-US" altLang="en-US" sz="4901" b="1" i="0" u="none" strike="noStrike" kern="1200" cap="none" spc="0" normalizeH="0" baseline="0" noProof="0" dirty="0">
              <a:ln>
                <a:noFill/>
              </a:ln>
              <a:solidFill>
                <a:srgbClr val="7030A0"/>
              </a:solidFill>
              <a:effectLst/>
              <a:uLnTx/>
              <a:uFillTx/>
              <a:latin typeface="Calibri"/>
              <a:ea typeface="+mj-ea"/>
              <a:cs typeface="Calibri"/>
            </a:endParaRPr>
          </a:p>
        </p:txBody>
      </p:sp>
      <p:sp>
        <p:nvSpPr>
          <p:cNvPr id="10" name="Rectangle 2">
            <a:extLst>
              <a:ext uri="{FF2B5EF4-FFF2-40B4-BE49-F238E27FC236}">
                <a16:creationId xmlns:a16="http://schemas.microsoft.com/office/drawing/2014/main" id="{E98492D0-00F3-C56E-5F62-A3902F5FDB42}"/>
              </a:ext>
            </a:extLst>
          </p:cNvPr>
          <p:cNvSpPr txBox="1">
            <a:spLocks noChangeArrowheads="1"/>
          </p:cNvSpPr>
          <p:nvPr/>
        </p:nvSpPr>
        <p:spPr>
          <a:xfrm>
            <a:off x="1468739" y="6032792"/>
            <a:ext cx="10464800" cy="709712"/>
          </a:xfrm>
          <a:prstGeom prst="rect">
            <a:avLst/>
          </a:prstGeom>
        </p:spPr>
        <p:txBody>
          <a:bodyPr vert="horz" lIns="91440" tIns="45720" rIns="91440" bIns="45720" rtlCol="0" anchor="t">
            <a:normAutofit/>
          </a:bodyPr>
          <a:lstStyle>
            <a:lvl1pPr marL="0" indent="0" algn="l" defTabSz="487745" rtl="0" eaLnBrk="1" latinLnBrk="0" hangingPunct="1">
              <a:spcBef>
                <a:spcPct val="20000"/>
              </a:spcBef>
              <a:buClr>
                <a:srgbClr val="8FC600"/>
              </a:buClr>
              <a:buFont typeface="Arial"/>
              <a:buNone/>
              <a:defRPr sz="2561" kern="1200">
                <a:solidFill>
                  <a:schemeClr val="tx1">
                    <a:tint val="75000"/>
                  </a:schemeClr>
                </a:solidFill>
                <a:latin typeface="Calibri"/>
                <a:ea typeface="+mn-ea"/>
                <a:cs typeface="Calibri"/>
              </a:defRPr>
            </a:lvl1pPr>
            <a:lvl2pPr marL="487745" indent="0" algn="ctr" defTabSz="487745" rtl="0" eaLnBrk="1" latinLnBrk="0" hangingPunct="1">
              <a:spcBef>
                <a:spcPct val="20000"/>
              </a:spcBef>
              <a:buClr>
                <a:srgbClr val="E50080"/>
              </a:buClr>
              <a:buFont typeface="Arial"/>
              <a:buNone/>
              <a:defRPr sz="2561" kern="1200">
                <a:solidFill>
                  <a:schemeClr val="tx1">
                    <a:tint val="75000"/>
                  </a:schemeClr>
                </a:solidFill>
                <a:latin typeface="+mn-lt"/>
                <a:ea typeface="+mn-ea"/>
                <a:cs typeface="+mn-cs"/>
              </a:defRPr>
            </a:lvl2pPr>
            <a:lvl3pPr marL="975488" indent="0" algn="ctr" defTabSz="487745" rtl="0" eaLnBrk="1" latinLnBrk="0" hangingPunct="1">
              <a:spcBef>
                <a:spcPct val="20000"/>
              </a:spcBef>
              <a:buClr>
                <a:srgbClr val="0094FF"/>
              </a:buClr>
              <a:buFont typeface="Arial"/>
              <a:buNone/>
              <a:defRPr sz="2133" kern="1200">
                <a:solidFill>
                  <a:schemeClr val="tx1">
                    <a:tint val="75000"/>
                  </a:schemeClr>
                </a:solidFill>
                <a:latin typeface="+mn-lt"/>
                <a:ea typeface="+mn-ea"/>
                <a:cs typeface="+mn-cs"/>
              </a:defRPr>
            </a:lvl3pPr>
            <a:lvl4pPr marL="1463232" indent="0" algn="ctr" defTabSz="487745" rtl="0" eaLnBrk="1" latinLnBrk="0" hangingPunct="1">
              <a:spcBef>
                <a:spcPct val="20000"/>
              </a:spcBef>
              <a:buClr>
                <a:srgbClr val="6500B3"/>
              </a:buClr>
              <a:buFont typeface="Arial"/>
              <a:buNone/>
              <a:defRPr sz="2133" kern="1200">
                <a:solidFill>
                  <a:schemeClr val="tx1">
                    <a:tint val="75000"/>
                  </a:schemeClr>
                </a:solidFill>
                <a:latin typeface="+mn-lt"/>
                <a:ea typeface="+mn-ea"/>
                <a:cs typeface="+mn-cs"/>
              </a:defRPr>
            </a:lvl4pPr>
            <a:lvl5pPr marL="1950976"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5pPr>
            <a:lvl6pPr marL="2438720"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6pPr>
            <a:lvl7pPr marL="2926463"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7pPr>
            <a:lvl8pPr marL="3414209"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8pPr>
            <a:lvl9pPr marL="3901952" indent="0" algn="ctr" defTabSz="487745" rtl="0" eaLnBrk="1" latinLnBrk="0" hangingPunct="1">
              <a:spcBef>
                <a:spcPct val="20000"/>
              </a:spcBef>
              <a:buFont typeface="Arial"/>
              <a:buNone/>
              <a:defRPr sz="2133" kern="1200">
                <a:solidFill>
                  <a:schemeClr val="tx1">
                    <a:tint val="75000"/>
                  </a:schemeClr>
                </a:solidFill>
                <a:latin typeface="+mn-lt"/>
                <a:ea typeface="+mn-ea"/>
                <a:cs typeface="+mn-cs"/>
              </a:defRPr>
            </a:lvl9pPr>
          </a:lstStyle>
          <a:p>
            <a:pPr marL="0" marR="0" lvl="0" indent="0" algn="l" defTabSz="536629" rtl="0" eaLnBrk="1" fontAlgn="auto" latinLnBrk="0" hangingPunct="1">
              <a:lnSpc>
                <a:spcPct val="100000"/>
              </a:lnSpc>
              <a:spcBef>
                <a:spcPct val="0"/>
              </a:spcBef>
              <a:spcAft>
                <a:spcPts val="0"/>
              </a:spcAft>
              <a:buClr>
                <a:srgbClr val="8FC600"/>
              </a:buClr>
              <a:buSzTx/>
              <a:buFont typeface="Arial"/>
              <a:buNone/>
              <a:tabLst/>
              <a:defRPr/>
            </a:pPr>
            <a:r>
              <a:rPr kumimoji="0" lang="en-US" altLang="en-US" sz="3400" b="1" i="0" u="none" strike="noStrike" kern="1200" cap="none" spc="0" normalizeH="0" baseline="0" noProof="0" dirty="0">
                <a:ln>
                  <a:noFill/>
                </a:ln>
                <a:solidFill>
                  <a:sysClr val="windowText" lastClr="000000"/>
                </a:solidFill>
                <a:effectLst/>
                <a:uLnTx/>
                <a:uFillTx/>
                <a:latin typeface="Calibri"/>
                <a:ea typeface="+mn-ea"/>
                <a:cs typeface="Calibri"/>
              </a:rPr>
              <a:t>(Reporting period 1 April 2024 to 31st March 2025)</a:t>
            </a:r>
          </a:p>
          <a:p>
            <a:pPr marL="0" marR="0" lvl="0" indent="0" algn="l" defTabSz="536629" rtl="0" eaLnBrk="1" fontAlgn="auto" latinLnBrk="0" hangingPunct="1">
              <a:lnSpc>
                <a:spcPct val="100000"/>
              </a:lnSpc>
              <a:spcBef>
                <a:spcPct val="0"/>
              </a:spcBef>
              <a:spcAft>
                <a:spcPts val="0"/>
              </a:spcAft>
              <a:buClr>
                <a:srgbClr val="8FC600"/>
              </a:buClr>
              <a:buSzTx/>
              <a:buFont typeface="Arial"/>
              <a:buNone/>
              <a:tabLst/>
              <a:defRPr/>
            </a:pPr>
            <a:endParaRPr kumimoji="0" lang="en-US" altLang="en-US" sz="3400" b="1" i="0" u="none" strike="noStrike" kern="1200" cap="none" spc="0" normalizeH="0" baseline="0" noProof="0" dirty="0">
              <a:ln>
                <a:noFill/>
              </a:ln>
              <a:solidFill>
                <a:sysClr val="windowText" lastClr="000000"/>
              </a:solidFill>
              <a:effectLst/>
              <a:uLnTx/>
              <a:uFillTx/>
              <a:latin typeface="Calibri"/>
              <a:ea typeface="+mn-ea"/>
              <a:cs typeface="Calibri"/>
            </a:endParaRPr>
          </a:p>
          <a:p>
            <a:pPr marL="0" marR="0" lvl="0" indent="0" algn="l" defTabSz="536629" rtl="0" eaLnBrk="1" fontAlgn="auto" latinLnBrk="0" hangingPunct="1">
              <a:lnSpc>
                <a:spcPct val="100000"/>
              </a:lnSpc>
              <a:spcBef>
                <a:spcPct val="0"/>
              </a:spcBef>
              <a:spcAft>
                <a:spcPts val="0"/>
              </a:spcAft>
              <a:buClr>
                <a:srgbClr val="8FC600"/>
              </a:buClr>
              <a:buSzTx/>
              <a:buFont typeface="Arial"/>
              <a:buNone/>
              <a:tabLst/>
              <a:defRPr/>
            </a:pPr>
            <a:endParaRPr kumimoji="0" lang="en-US" altLang="en-US" sz="3400" b="1" i="0" u="none" strike="noStrike" kern="1200" cap="none" spc="0" normalizeH="0" baseline="0" noProof="0" dirty="0">
              <a:ln>
                <a:noFill/>
              </a:ln>
              <a:solidFill>
                <a:sysClr val="windowText" lastClr="000000"/>
              </a:solidFill>
              <a:effectLst/>
              <a:uLnTx/>
              <a:uFillTx/>
              <a:latin typeface="Calibri"/>
              <a:ea typeface="+mn-ea"/>
              <a:cs typeface="Calibri"/>
            </a:endParaRPr>
          </a:p>
        </p:txBody>
      </p:sp>
      <p:sp>
        <p:nvSpPr>
          <p:cNvPr id="11" name="TextBox 10">
            <a:extLst>
              <a:ext uri="{FF2B5EF4-FFF2-40B4-BE49-F238E27FC236}">
                <a16:creationId xmlns:a16="http://schemas.microsoft.com/office/drawing/2014/main" id="{BA063C27-039B-FBAF-990B-C9F635D8EDF2}"/>
              </a:ext>
            </a:extLst>
          </p:cNvPr>
          <p:cNvSpPr txBox="1"/>
          <p:nvPr/>
        </p:nvSpPr>
        <p:spPr>
          <a:xfrm>
            <a:off x="1449143" y="7277931"/>
            <a:ext cx="8954697" cy="203132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4BACC6">
                    <a:lumMod val="50000"/>
                  </a:srgbClr>
                </a:solidFill>
                <a:effectLst/>
                <a:uLnTx/>
                <a:uFillTx/>
              </a:rPr>
              <a:t>Note: Ethnicity Pay Gap Reporting currently not mandated in UK legislation. It is requested as part of NHS EDI Improvement Plan). Employers are encouraged to publish this data voluntarily to support transparency and accountability.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4BACC6">
                  <a:lumMod val="5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4BACC6">
                    <a:lumMod val="50000"/>
                  </a:srgbClr>
                </a:solidFill>
                <a:effectLst/>
                <a:uLnTx/>
                <a:uFillTx/>
              </a:rPr>
              <a:t>The 2025 ethnicity pay gap report has been prepared using the same methodology as gender pay gap reporting, drawing on ESR data and our EDI Dashboard.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4BACC6">
                  <a:lumMod val="50000"/>
                </a:srgbClr>
              </a:solidFill>
              <a:effectLst/>
              <a:uLnTx/>
              <a:uFillTx/>
            </a:endParaRPr>
          </a:p>
        </p:txBody>
      </p:sp>
    </p:spTree>
    <p:extLst>
      <p:ext uri="{BB962C8B-B14F-4D97-AF65-F5344CB8AC3E}">
        <p14:creationId xmlns:p14="http://schemas.microsoft.com/office/powerpoint/2010/main" val="392672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58C7-4741-CFE4-3A92-26C2153A36D4}"/>
              </a:ext>
            </a:extLst>
          </p:cNvPr>
          <p:cNvSpPr>
            <a:spLocks noGrp="1"/>
          </p:cNvSpPr>
          <p:nvPr>
            <p:ph type="title"/>
          </p:nvPr>
        </p:nvSpPr>
        <p:spPr/>
        <p:txBody>
          <a:bodyPr>
            <a:normAutofit/>
          </a:bodyPr>
          <a:lstStyle/>
          <a:p>
            <a:r>
              <a:rPr lang="en-GB" sz="6600" b="1" dirty="0">
                <a:solidFill>
                  <a:srgbClr val="7030A0"/>
                </a:solidFill>
              </a:rPr>
              <a:t>Contents </a:t>
            </a:r>
          </a:p>
        </p:txBody>
      </p:sp>
      <p:sp>
        <p:nvSpPr>
          <p:cNvPr id="3" name="Content Placeholder 2">
            <a:extLst>
              <a:ext uri="{FF2B5EF4-FFF2-40B4-BE49-F238E27FC236}">
                <a16:creationId xmlns:a16="http://schemas.microsoft.com/office/drawing/2014/main" id="{7912B141-BA53-A8CE-25EA-74112C0DE487}"/>
              </a:ext>
            </a:extLst>
          </p:cNvPr>
          <p:cNvSpPr>
            <a:spLocks noGrp="1"/>
          </p:cNvSpPr>
          <p:nvPr>
            <p:ph idx="1"/>
          </p:nvPr>
        </p:nvSpPr>
        <p:spPr>
          <a:xfrm>
            <a:off x="650240" y="2500539"/>
            <a:ext cx="11704320" cy="5636167"/>
          </a:xfrm>
        </p:spPr>
        <p:txBody>
          <a:bodyPr>
            <a:normAutofit fontScale="55000" lnSpcReduction="20000"/>
          </a:bodyPr>
          <a:lstStyle/>
          <a:p>
            <a:pPr marL="514402" indent="-514402">
              <a:buClr>
                <a:schemeClr val="accent5">
                  <a:lumMod val="75000"/>
                </a:schemeClr>
              </a:buClr>
              <a:buFont typeface="+mj-lt"/>
              <a:buAutoNum type="arabicPeriod"/>
            </a:pPr>
            <a:r>
              <a:rPr lang="en-GB" sz="3600" dirty="0">
                <a:hlinkClick r:id="rId2" action="ppaction://hlinksldjump"/>
              </a:rPr>
              <a:t>Trust Pay Gaps Summary as at 31.3.25 (p3)</a:t>
            </a:r>
            <a:endParaRPr lang="en-GB" sz="3600" dirty="0"/>
          </a:p>
          <a:p>
            <a:pPr marL="514402" indent="-514402">
              <a:buClr>
                <a:schemeClr val="accent5">
                  <a:lumMod val="75000"/>
                </a:schemeClr>
              </a:buClr>
              <a:buFont typeface="+mj-lt"/>
              <a:buAutoNum type="arabicPeriod"/>
            </a:pPr>
            <a:endParaRPr lang="en-GB" sz="3600" dirty="0"/>
          </a:p>
          <a:p>
            <a:pPr marL="514402" indent="-514402">
              <a:buClr>
                <a:schemeClr val="accent5">
                  <a:lumMod val="75000"/>
                </a:schemeClr>
              </a:buClr>
              <a:buFont typeface="+mj-lt"/>
              <a:buAutoNum type="arabicPeriod"/>
            </a:pPr>
            <a:r>
              <a:rPr lang="en-GB" sz="3600" dirty="0">
                <a:hlinkClick r:id="rId3" action="ppaction://hlinksldjump"/>
              </a:rPr>
              <a:t>Trust Gender Pay Gap Report as at 31.3.25 (p4-11)</a:t>
            </a:r>
            <a:endParaRPr lang="en-GB" sz="3600" dirty="0"/>
          </a:p>
          <a:p>
            <a:pPr marL="514402" indent="-514402">
              <a:buClr>
                <a:schemeClr val="accent5">
                  <a:lumMod val="75000"/>
                </a:schemeClr>
              </a:buClr>
              <a:buFont typeface="+mj-lt"/>
              <a:buAutoNum type="arabicPeriod"/>
            </a:pPr>
            <a:endParaRPr lang="en-GB" sz="3600" dirty="0"/>
          </a:p>
          <a:p>
            <a:pPr marL="514402" indent="-514402">
              <a:buClr>
                <a:schemeClr val="accent5">
                  <a:lumMod val="75000"/>
                </a:schemeClr>
              </a:buClr>
              <a:buFont typeface="+mj-lt"/>
              <a:buAutoNum type="arabicPeriod"/>
            </a:pPr>
            <a:r>
              <a:rPr lang="en-GB" sz="3600" dirty="0">
                <a:hlinkClick r:id="rId4" action="ppaction://hlinksldjump"/>
              </a:rPr>
              <a:t>Ethnicity Pay Gap Report as at 31.3.25 (p12-18)</a:t>
            </a:r>
            <a:endParaRPr lang="en-GB" sz="3600" dirty="0"/>
          </a:p>
          <a:p>
            <a:pPr marL="514402" indent="-514402">
              <a:buClr>
                <a:schemeClr val="accent5">
                  <a:lumMod val="75000"/>
                </a:schemeClr>
              </a:buClr>
              <a:buFont typeface="+mj-lt"/>
              <a:buAutoNum type="arabicPeriod"/>
            </a:pPr>
            <a:endParaRPr lang="en-GB" sz="3600" dirty="0"/>
          </a:p>
          <a:p>
            <a:pPr marL="514402" indent="-514402">
              <a:buClr>
                <a:schemeClr val="accent5">
                  <a:lumMod val="75000"/>
                </a:schemeClr>
              </a:buClr>
              <a:buFont typeface="+mj-lt"/>
              <a:buAutoNum type="arabicPeriod"/>
            </a:pPr>
            <a:r>
              <a:rPr lang="en-GB" sz="3600" dirty="0">
                <a:hlinkClick r:id="rId5" action="ppaction://hlinksldjump"/>
              </a:rPr>
              <a:t>Disability Pay Gap Report as at 31.3.25 (p19-23)</a:t>
            </a:r>
            <a:endParaRPr lang="en-GB" sz="3600" dirty="0"/>
          </a:p>
          <a:p>
            <a:pPr marL="514402" indent="-514402">
              <a:buClr>
                <a:schemeClr val="accent5">
                  <a:lumMod val="75000"/>
                </a:schemeClr>
              </a:buClr>
              <a:buFont typeface="+mj-lt"/>
              <a:buAutoNum type="arabicPeriod"/>
            </a:pPr>
            <a:endParaRPr lang="en-GB" sz="3600" dirty="0"/>
          </a:p>
          <a:p>
            <a:pPr marL="514402" indent="-514402">
              <a:buClr>
                <a:schemeClr val="accent5">
                  <a:lumMod val="75000"/>
                </a:schemeClr>
              </a:buClr>
              <a:buFont typeface="+mj-lt"/>
              <a:buAutoNum type="arabicPeriod"/>
            </a:pPr>
            <a:r>
              <a:rPr lang="en-GB" sz="3600" dirty="0">
                <a:hlinkClick r:id="rId6" action="ppaction://hlinksldjump"/>
              </a:rPr>
              <a:t>Cultural Factors &amp; Challenges Influencing Trust Pay Gaps (p24)</a:t>
            </a:r>
            <a:endParaRPr lang="en-GB" sz="3600" dirty="0"/>
          </a:p>
          <a:p>
            <a:pPr marL="514402" indent="-514402">
              <a:buClr>
                <a:schemeClr val="accent5">
                  <a:lumMod val="75000"/>
                </a:schemeClr>
              </a:buClr>
              <a:buFont typeface="+mj-lt"/>
              <a:buAutoNum type="arabicPeriod"/>
            </a:pPr>
            <a:endParaRPr lang="en-GB" sz="3600" dirty="0"/>
          </a:p>
          <a:p>
            <a:pPr marL="514402" indent="-514402">
              <a:buClr>
                <a:schemeClr val="accent5">
                  <a:lumMod val="75000"/>
                </a:schemeClr>
              </a:buClr>
              <a:buFont typeface="+mj-lt"/>
              <a:buAutoNum type="arabicPeriod"/>
            </a:pPr>
            <a:r>
              <a:rPr lang="en-GB" sz="3600" dirty="0">
                <a:hlinkClick r:id="rId7" action="ppaction://hlinksldjump"/>
              </a:rPr>
              <a:t>What we are doing now and next (p25)</a:t>
            </a:r>
            <a:endParaRPr lang="en-GB" sz="3600" dirty="0"/>
          </a:p>
          <a:p>
            <a:pPr marL="514402" indent="-514402">
              <a:buClr>
                <a:schemeClr val="accent5">
                  <a:lumMod val="75000"/>
                </a:schemeClr>
              </a:buClr>
              <a:buFont typeface="+mj-lt"/>
              <a:buAutoNum type="arabicPeriod"/>
            </a:pPr>
            <a:endParaRPr lang="en-GB" sz="3600" dirty="0"/>
          </a:p>
          <a:p>
            <a:pPr marL="514402" indent="-514402">
              <a:buClr>
                <a:schemeClr val="accent5">
                  <a:lumMod val="75000"/>
                </a:schemeClr>
              </a:buClr>
              <a:buFont typeface="+mj-lt"/>
              <a:buAutoNum type="arabicPeriod"/>
            </a:pPr>
            <a:r>
              <a:rPr lang="en-GB" sz="3600" dirty="0">
                <a:hlinkClick r:id="rId8" action="ppaction://hlinksldjump"/>
              </a:rPr>
              <a:t>Aligning Pay Gap Findings with Inclusion Priorities (p26)</a:t>
            </a:r>
            <a:endParaRPr lang="en-GB" sz="3600" dirty="0"/>
          </a:p>
          <a:p>
            <a:pPr marL="0" indent="0">
              <a:buNone/>
            </a:pPr>
            <a:endParaRPr lang="en-GB" sz="3600" dirty="0"/>
          </a:p>
          <a:p>
            <a:pPr marL="0" indent="0">
              <a:buNone/>
            </a:pPr>
            <a:r>
              <a:rPr lang="en-GB" sz="3600" b="1" dirty="0">
                <a:solidFill>
                  <a:schemeClr val="accent5">
                    <a:lumMod val="75000"/>
                  </a:schemeClr>
                </a:solidFill>
              </a:rPr>
              <a:t>Appendix:</a:t>
            </a:r>
            <a:r>
              <a:rPr lang="en-GB" sz="3600" dirty="0">
                <a:solidFill>
                  <a:schemeClr val="accent5">
                    <a:lumMod val="75000"/>
                  </a:schemeClr>
                </a:solidFill>
              </a:rPr>
              <a:t> </a:t>
            </a:r>
          </a:p>
          <a:p>
            <a:pPr marL="0" indent="0">
              <a:buNone/>
            </a:pPr>
            <a:r>
              <a:rPr lang="en-GB" sz="3600" dirty="0">
                <a:hlinkClick r:id="rId9" action="ppaction://hlinksldjump"/>
              </a:rPr>
              <a:t>Ethnicity Pay Gap Data (as at 31.3.25) with and without medical staff  (p27-28)</a:t>
            </a:r>
            <a:endParaRPr lang="en-GB" sz="3600" dirty="0"/>
          </a:p>
        </p:txBody>
      </p:sp>
      <p:sp>
        <p:nvSpPr>
          <p:cNvPr id="4" name="Slide Number Placeholder 3">
            <a:extLst>
              <a:ext uri="{FF2B5EF4-FFF2-40B4-BE49-F238E27FC236}">
                <a16:creationId xmlns:a16="http://schemas.microsoft.com/office/drawing/2014/main" id="{576B1FBC-215A-A9C9-6451-C4005810E4CF}"/>
              </a:ext>
            </a:extLst>
          </p:cNvPr>
          <p:cNvSpPr>
            <a:spLocks noGrp="1"/>
          </p:cNvSpPr>
          <p:nvPr>
            <p:ph type="sldNum" sz="quarter" idx="12"/>
          </p:nvPr>
        </p:nvSpPr>
        <p:spPr/>
        <p:txBody>
          <a:bodyPr/>
          <a:lstStyle/>
          <a:p>
            <a:fld id="{B236B63E-462D-A64A-8F4D-D177AD8FDFCE}" type="slidenum">
              <a:rPr lang="en-US" smtClean="0"/>
              <a:t>2</a:t>
            </a:fld>
            <a:endParaRPr lang="en-US" dirty="0"/>
          </a:p>
        </p:txBody>
      </p:sp>
    </p:spTree>
    <p:extLst>
      <p:ext uri="{BB962C8B-B14F-4D97-AF65-F5344CB8AC3E}">
        <p14:creationId xmlns:p14="http://schemas.microsoft.com/office/powerpoint/2010/main" val="22927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C736B-3548-A52E-CE4D-8C66E2D1EA45}"/>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D1704B94-D450-3F05-9FA5-E14EC074177B}"/>
              </a:ext>
            </a:extLst>
          </p:cNvPr>
          <p:cNvSpPr>
            <a:spLocks noGrp="1" noChangeArrowheads="1"/>
          </p:cNvSpPr>
          <p:nvPr>
            <p:ph type="title"/>
          </p:nvPr>
        </p:nvSpPr>
        <p:spPr>
          <a:xfrm>
            <a:off x="309712" y="439052"/>
            <a:ext cx="10451951" cy="1625600"/>
          </a:xfrm>
        </p:spPr>
        <p:txBody>
          <a:bodyPr/>
          <a:lstStyle/>
          <a:p>
            <a:pPr algn="l" eaLnBrk="1"/>
            <a:r>
              <a:rPr lang="en-GB" altLang="en-US" sz="4400" b="1" dirty="0">
                <a:solidFill>
                  <a:schemeClr val="tx1"/>
                </a:solidFill>
              </a:rPr>
              <a:t>Our 2025 disability pay* data tells us..</a:t>
            </a:r>
            <a:endParaRPr lang="en-US" altLang="en-US" sz="4400" b="1" dirty="0">
              <a:solidFill>
                <a:schemeClr val="tx1"/>
              </a:solidFill>
            </a:endParaRPr>
          </a:p>
        </p:txBody>
      </p:sp>
      <p:sp>
        <p:nvSpPr>
          <p:cNvPr id="5123" name="Rectangle 2">
            <a:extLst>
              <a:ext uri="{FF2B5EF4-FFF2-40B4-BE49-F238E27FC236}">
                <a16:creationId xmlns:a16="http://schemas.microsoft.com/office/drawing/2014/main" id="{DFB8B0E1-CEE7-1D01-18C6-B604599BA3C8}"/>
              </a:ext>
            </a:extLst>
          </p:cNvPr>
          <p:cNvSpPr>
            <a:spLocks noGrp="1" noChangeArrowheads="1"/>
          </p:cNvSpPr>
          <p:nvPr>
            <p:ph type="body" idx="1"/>
          </p:nvPr>
        </p:nvSpPr>
        <p:spPr>
          <a:xfrm>
            <a:off x="381720" y="1780457"/>
            <a:ext cx="7704856" cy="604867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342900" indent="-342900" defTabSz="584200">
              <a:spcBef>
                <a:spcPct val="0"/>
              </a:spcBef>
              <a:buFont typeface="Arial" panose="020B0604020202020204" pitchFamily="34" charset="0"/>
            </a:pPr>
            <a:r>
              <a:rPr lang="en-GB" sz="2000" kern="1200" dirty="0">
                <a:solidFill>
                  <a:schemeClr val="tx1"/>
                </a:solidFill>
                <a:latin typeface="Helvetica Neue" charset="0"/>
              </a:rPr>
              <a:t>192 staff (9.32%) declared a disability, up from 8.95% in 2024 and above the national NHS average of 5.7% (WDES 2024).</a:t>
            </a:r>
          </a:p>
          <a:p>
            <a:pPr marL="342900" indent="-342900" defTabSz="584200">
              <a:spcBef>
                <a:spcPct val="0"/>
              </a:spcBef>
              <a:buFont typeface="Arial" panose="020B0604020202020204" pitchFamily="34" charset="0"/>
            </a:pPr>
            <a:r>
              <a:rPr lang="en-GB" sz="2000" kern="1200" dirty="0">
                <a:solidFill>
                  <a:schemeClr val="tx1"/>
                </a:solidFill>
                <a:latin typeface="Helvetica Neue" charset="0"/>
              </a:rPr>
              <a:t>The disability pay gap has widened when compared with 2024. </a:t>
            </a:r>
          </a:p>
          <a:p>
            <a:pPr marL="787445" lvl="1" indent="-342900" defTabSz="584200">
              <a:spcBef>
                <a:spcPct val="0"/>
              </a:spcBef>
              <a:buFont typeface="Arial" panose="020B0604020202020204" pitchFamily="34" charset="0"/>
            </a:pPr>
            <a:r>
              <a:rPr lang="en-GB" sz="2000" kern="1200" dirty="0">
                <a:solidFill>
                  <a:schemeClr val="tx1"/>
                </a:solidFill>
                <a:latin typeface="Helvetica Neue" charset="0"/>
              </a:rPr>
              <a:t>Mean gap: 9.52% (up from 5.98% in 2024) – disabled staff earn £19.30 per hour compared with £21.33 for non-disabled staff.</a:t>
            </a:r>
          </a:p>
          <a:p>
            <a:pPr marL="787445" lvl="1" indent="-342900" defTabSz="584200">
              <a:spcBef>
                <a:spcPct val="0"/>
              </a:spcBef>
              <a:buFont typeface="Arial" panose="020B0604020202020204" pitchFamily="34" charset="0"/>
            </a:pPr>
            <a:r>
              <a:rPr lang="en-GB" sz="2000" kern="1200" dirty="0">
                <a:solidFill>
                  <a:schemeClr val="tx1"/>
                </a:solidFill>
                <a:latin typeface="Helvetica Neue" charset="0"/>
              </a:rPr>
              <a:t>Median gap: 7.2% (up from 2.3% in 2024) – disabled staff earn £17.72 compared with £19.09.</a:t>
            </a:r>
          </a:p>
          <a:p>
            <a:pPr marL="342900" indent="-342900" defTabSz="584200">
              <a:spcBef>
                <a:spcPct val="0"/>
              </a:spcBef>
              <a:buFont typeface="Arial" panose="020B0604020202020204" pitchFamily="34" charset="0"/>
            </a:pPr>
            <a:r>
              <a:rPr lang="en-GB" sz="2000" kern="1200" dirty="0">
                <a:solidFill>
                  <a:schemeClr val="tx1"/>
                </a:solidFill>
                <a:latin typeface="Helvetica Neue" charset="0"/>
              </a:rPr>
              <a:t>Pay quartiles show disabled staff are evenly spread across the lower three quartiles (around 9–11%) but fall sharply to 5.5% in the highest quartile, where senior and consultant roles sit. This mirrors the pattern seen in 2024, with little movement.</a:t>
            </a:r>
          </a:p>
          <a:p>
            <a:pPr marL="342900" indent="-342900" defTabSz="584200">
              <a:spcBef>
                <a:spcPct val="0"/>
              </a:spcBef>
              <a:buFont typeface="Arial" panose="020B0604020202020204" pitchFamily="34" charset="0"/>
            </a:pPr>
            <a:r>
              <a:rPr lang="en-GB" sz="2000" kern="1200" dirty="0">
                <a:solidFill>
                  <a:schemeClr val="tx1"/>
                </a:solidFill>
                <a:latin typeface="Helvetica Neue" charset="0"/>
              </a:rPr>
              <a:t>Bonus pay worsened the gap. In 2025, no disabled staff (0.0%) received a bonus, compared with 0.29% of non-disabled staff. In 2024, 0.62% of disabled staff received a bonus, versus 0.86% of non-disabled staff. The suspension of Clinical Excellence Awards (CEAs) has removed one of the few mechanisms for additional earnings, disproportionately affecting disabled consultants and further widening inequity.</a:t>
            </a:r>
          </a:p>
          <a:p>
            <a:pPr marL="0" indent="0" defTabSz="584200">
              <a:spcBef>
                <a:spcPct val="0"/>
              </a:spcBef>
              <a:buNone/>
            </a:pPr>
            <a:endParaRPr lang="en-GB" sz="2000" kern="1200" dirty="0">
              <a:solidFill>
                <a:schemeClr val="tx1"/>
              </a:solidFill>
              <a:latin typeface="Helvetica Neue" charset="0"/>
            </a:endParaRPr>
          </a:p>
          <a:p>
            <a:pPr marL="342900" indent="-342900" defTabSz="584200">
              <a:spcBef>
                <a:spcPct val="0"/>
              </a:spcBef>
              <a:buFont typeface="Arial" panose="020B0604020202020204" pitchFamily="34" charset="0"/>
            </a:pPr>
            <a:endParaRPr lang="en-GB" sz="2000" kern="1200" dirty="0">
              <a:solidFill>
                <a:schemeClr val="tx1"/>
              </a:solidFill>
              <a:latin typeface="Helvetica Neue" charset="0"/>
            </a:endParaRPr>
          </a:p>
          <a:p>
            <a:pPr marL="342900" indent="-342900" defTabSz="584200">
              <a:spcBef>
                <a:spcPct val="0"/>
              </a:spcBef>
              <a:buFont typeface="Arial" panose="020B0604020202020204" pitchFamily="34" charset="0"/>
            </a:pPr>
            <a:endParaRPr lang="en-GB" altLang="en-US" sz="2000" kern="1200" dirty="0">
              <a:solidFill>
                <a:schemeClr val="tx1"/>
              </a:solidFill>
              <a:latin typeface="Helvetica Neue" charset="0"/>
            </a:endParaRPr>
          </a:p>
        </p:txBody>
      </p:sp>
      <p:sp>
        <p:nvSpPr>
          <p:cNvPr id="2" name="Slide Number Placeholder 1">
            <a:extLst>
              <a:ext uri="{FF2B5EF4-FFF2-40B4-BE49-F238E27FC236}">
                <a16:creationId xmlns:a16="http://schemas.microsoft.com/office/drawing/2014/main" id="{4C0BC06D-27ED-95D7-9637-9280B9233010}"/>
              </a:ext>
            </a:extLst>
          </p:cNvPr>
          <p:cNvSpPr>
            <a:spLocks noGrp="1"/>
          </p:cNvSpPr>
          <p:nvPr>
            <p:ph type="sldNum" sz="quarter" idx="10"/>
          </p:nvPr>
        </p:nvSpPr>
        <p:spPr/>
        <p:txBody>
          <a:bodyPr/>
          <a:lstStyle/>
          <a:p>
            <a:pPr>
              <a:defRPr/>
            </a:pPr>
            <a:fld id="{27A65ECD-D668-481A-8544-C281DF9D46E9}" type="slidenum">
              <a:rPr lang="en-US" altLang="en-US" smtClean="0"/>
              <a:pPr>
                <a:defRPr/>
              </a:pPr>
              <a:t>20</a:t>
            </a:fld>
            <a:endParaRPr lang="en-US" altLang="en-US"/>
          </a:p>
        </p:txBody>
      </p:sp>
      <p:graphicFrame>
        <p:nvGraphicFramePr>
          <p:cNvPr id="3" name="Chart 2">
            <a:extLst>
              <a:ext uri="{FF2B5EF4-FFF2-40B4-BE49-F238E27FC236}">
                <a16:creationId xmlns:a16="http://schemas.microsoft.com/office/drawing/2014/main" id="{4F588565-BAD4-C5CC-70F5-E8853457BDCA}"/>
              </a:ext>
            </a:extLst>
          </p:cNvPr>
          <p:cNvGraphicFramePr>
            <a:graphicFrameLocks/>
          </p:cNvGraphicFramePr>
          <p:nvPr>
            <p:extLst>
              <p:ext uri="{D42A27DB-BD31-4B8C-83A1-F6EECF244321}">
                <p14:modId xmlns:p14="http://schemas.microsoft.com/office/powerpoint/2010/main" val="2223831152"/>
              </p:ext>
            </p:extLst>
          </p:nvPr>
        </p:nvGraphicFramePr>
        <p:xfrm>
          <a:off x="8158584" y="2064652"/>
          <a:ext cx="4545478"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8FD628B-999D-CA38-8FE6-7B6099D6E509}"/>
              </a:ext>
            </a:extLst>
          </p:cNvPr>
          <p:cNvSpPr txBox="1"/>
          <p:nvPr/>
        </p:nvSpPr>
        <p:spPr>
          <a:xfrm>
            <a:off x="593776" y="7829129"/>
            <a:ext cx="11809312" cy="1015663"/>
          </a:xfrm>
          <a:prstGeom prst="rect">
            <a:avLst/>
          </a:prstGeom>
          <a:noFill/>
        </p:spPr>
        <p:txBody>
          <a:bodyPr wrap="square">
            <a:spAutoFit/>
          </a:bodyPr>
          <a:lstStyle/>
          <a:p>
            <a:pPr marL="0" indent="0" defTabSz="584200">
              <a:spcBef>
                <a:spcPct val="0"/>
              </a:spcBef>
              <a:buNone/>
            </a:pPr>
            <a:r>
              <a:rPr lang="en-GB" sz="2000" b="0" kern="1200" dirty="0">
                <a:solidFill>
                  <a:schemeClr val="tx1"/>
                </a:solidFill>
                <a:latin typeface="Helvetica Neue" charset="0"/>
              </a:rPr>
              <a:t>Overall, the data shows disabled staff are paid less on average, underrepresented in the most senior roles, and do not receive bonus payments, creating a compounded disadvantage that has worsened since 2024.</a:t>
            </a:r>
          </a:p>
        </p:txBody>
      </p:sp>
      <p:sp>
        <p:nvSpPr>
          <p:cNvPr id="7" name="TextBox 6">
            <a:extLst>
              <a:ext uri="{FF2B5EF4-FFF2-40B4-BE49-F238E27FC236}">
                <a16:creationId xmlns:a16="http://schemas.microsoft.com/office/drawing/2014/main" id="{77E5FC36-3FEE-44C5-9680-03ADCF7A5767}"/>
              </a:ext>
            </a:extLst>
          </p:cNvPr>
          <p:cNvSpPr txBox="1"/>
          <p:nvPr/>
        </p:nvSpPr>
        <p:spPr>
          <a:xfrm>
            <a:off x="8523483" y="5452864"/>
            <a:ext cx="3815679" cy="523220"/>
          </a:xfrm>
          <a:prstGeom prst="rect">
            <a:avLst/>
          </a:prstGeom>
          <a:noFill/>
        </p:spPr>
        <p:txBody>
          <a:bodyPr wrap="square">
            <a:spAutoFit/>
          </a:bodyPr>
          <a:lstStyle/>
          <a:p>
            <a:r>
              <a:rPr lang="en-GB" sz="1400" dirty="0">
                <a:solidFill>
                  <a:srgbClr val="FF0000"/>
                </a:solidFill>
              </a:rPr>
              <a:t>For every £1 earned by a nondisabled member of staff, disabled staff earn 90.48p</a:t>
            </a:r>
          </a:p>
        </p:txBody>
      </p:sp>
    </p:spTree>
    <p:extLst>
      <p:ext uri="{BB962C8B-B14F-4D97-AF65-F5344CB8AC3E}">
        <p14:creationId xmlns:p14="http://schemas.microsoft.com/office/powerpoint/2010/main" val="344642926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5F68-580E-9017-6863-F276D82F5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D41D6-8702-AA25-0A42-CDD0B85A9AEC}"/>
              </a:ext>
            </a:extLst>
          </p:cNvPr>
          <p:cNvSpPr>
            <a:spLocks noGrp="1"/>
          </p:cNvSpPr>
          <p:nvPr>
            <p:ph type="title"/>
          </p:nvPr>
        </p:nvSpPr>
        <p:spPr>
          <a:xfrm>
            <a:off x="453728" y="765200"/>
            <a:ext cx="8640960" cy="1022400"/>
          </a:xfrm>
        </p:spPr>
        <p:txBody>
          <a:bodyPr/>
          <a:lstStyle/>
          <a:p>
            <a:pPr algn="l"/>
            <a:r>
              <a:rPr lang="en-GB" sz="4400" b="1" dirty="0">
                <a:solidFill>
                  <a:schemeClr val="tx1"/>
                </a:solidFill>
              </a:rPr>
              <a:t>Hourly Pay and Disability </a:t>
            </a:r>
          </a:p>
        </p:txBody>
      </p:sp>
      <p:sp>
        <p:nvSpPr>
          <p:cNvPr id="3" name="Content Placeholder 2">
            <a:extLst>
              <a:ext uri="{FF2B5EF4-FFF2-40B4-BE49-F238E27FC236}">
                <a16:creationId xmlns:a16="http://schemas.microsoft.com/office/drawing/2014/main" id="{A555358A-2002-4EBC-5225-2F3E5D42FD0C}"/>
              </a:ext>
            </a:extLst>
          </p:cNvPr>
          <p:cNvSpPr>
            <a:spLocks noGrp="1"/>
          </p:cNvSpPr>
          <p:nvPr>
            <p:ph idx="1"/>
          </p:nvPr>
        </p:nvSpPr>
        <p:spPr>
          <a:xfrm>
            <a:off x="453728" y="1744452"/>
            <a:ext cx="8396765" cy="5148572"/>
          </a:xfrm>
          <a:noFill/>
          <a:ln w="12700">
            <a:no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342900" indent="-342900" defTabSz="584200">
              <a:spcBef>
                <a:spcPct val="0"/>
              </a:spcBef>
              <a:buFont typeface="Arial" panose="020B0604020202020204" pitchFamily="34" charset="0"/>
              <a:buChar char="•"/>
              <a:defRPr/>
            </a:pPr>
            <a:r>
              <a:rPr lang="en-GB" sz="2000" kern="1200" dirty="0">
                <a:latin typeface="Helvetica Neue" charset="0"/>
              </a:rPr>
              <a:t>The average hourly rate for disabled staff was £19.30, compared with £21.33 for non-disabled staff, a gap of 9.52%, up from 5.98% in 2024. </a:t>
            </a:r>
          </a:p>
          <a:p>
            <a:pPr marL="342900" indent="-342900" defTabSz="584200">
              <a:spcBef>
                <a:spcPct val="0"/>
              </a:spcBef>
              <a:buFont typeface="Arial" panose="020B0604020202020204" pitchFamily="34" charset="0"/>
              <a:buChar char="•"/>
              <a:defRPr/>
            </a:pPr>
            <a:r>
              <a:rPr lang="en-GB" sz="2000" kern="1200" dirty="0">
                <a:solidFill>
                  <a:schemeClr val="tx1"/>
                </a:solidFill>
                <a:latin typeface="Helvetica Neue" charset="0"/>
              </a:rPr>
              <a:t>The average disability pay gap widened to 9.52%, with disabled staff earning £19.30 per hour compared with £21.33 for non-disabled staff. </a:t>
            </a:r>
          </a:p>
          <a:p>
            <a:pPr marL="342900" indent="-342900" defTabSz="584200">
              <a:spcBef>
                <a:spcPct val="0"/>
              </a:spcBef>
              <a:buFont typeface="Arial" panose="020B0604020202020204" pitchFamily="34" charset="0"/>
              <a:buChar char="•"/>
              <a:defRPr/>
            </a:pPr>
            <a:r>
              <a:rPr lang="en-GB" sz="2000" kern="1200" dirty="0">
                <a:solidFill>
                  <a:schemeClr val="tx1"/>
                </a:solidFill>
                <a:latin typeface="Helvetica Neue" charset="0"/>
              </a:rPr>
              <a:t>At the median, the gap also grew to 7.22%, with disabled staff earning £17.72 versus £19.09. This is has worsened from 2024, when the gaps were 5.98% (average) and 2.27% (median).</a:t>
            </a:r>
          </a:p>
          <a:p>
            <a:pPr marL="342900" indent="-342900" defTabSz="584200">
              <a:spcBef>
                <a:spcPct val="0"/>
              </a:spcBef>
              <a:buFont typeface="Arial" panose="020B0604020202020204" pitchFamily="34" charset="0"/>
              <a:buChar char="•"/>
              <a:defRPr/>
            </a:pPr>
            <a:r>
              <a:rPr lang="en-GB" sz="2000" kern="1200" dirty="0">
                <a:solidFill>
                  <a:schemeClr val="tx1"/>
                </a:solidFill>
                <a:latin typeface="Helvetica Neue" charset="0"/>
              </a:rPr>
              <a:t>At the median, disabled staff earned £17.72 per hour versus £19.09 for non-disabled staff, a gap of 7.22%, compared with 2.27% in 2024. </a:t>
            </a:r>
          </a:p>
          <a:p>
            <a:pPr marL="342900" indent="-342900" defTabSz="584200">
              <a:spcBef>
                <a:spcPct val="0"/>
              </a:spcBef>
              <a:buFont typeface="Arial" panose="020B0604020202020204" pitchFamily="34" charset="0"/>
              <a:buChar char="•"/>
              <a:defRPr/>
            </a:pPr>
            <a:r>
              <a:rPr lang="en-GB" sz="2000" kern="1200" dirty="0">
                <a:solidFill>
                  <a:schemeClr val="tx1"/>
                </a:solidFill>
                <a:latin typeface="Helvetica Neue"/>
              </a:rPr>
              <a:t>NHS’s median disability pay gap of 7.22% lies below the national median of 12.7%, per ONS (2024).</a:t>
            </a:r>
          </a:p>
          <a:p>
            <a:pPr marL="342900" indent="-342900" defTabSz="584200">
              <a:spcBef>
                <a:spcPct val="0"/>
              </a:spcBef>
              <a:buFont typeface="Arial" panose="020B0604020202020204" pitchFamily="34" charset="0"/>
              <a:buChar char="•"/>
              <a:defRPr/>
            </a:pPr>
            <a:r>
              <a:rPr lang="en-GB" sz="2000" kern="1200" dirty="0">
                <a:solidFill>
                  <a:schemeClr val="tx1"/>
                </a:solidFill>
                <a:latin typeface="Helvetica Neue"/>
              </a:rPr>
              <a:t>Nationally (</a:t>
            </a:r>
            <a:r>
              <a:rPr lang="en-GB" sz="2000" kern="1200" dirty="0">
                <a:solidFill>
                  <a:schemeClr val="tx1"/>
                </a:solidFill>
                <a:latin typeface="Helvetica Neue"/>
                <a:hlinkClick r:id="rId3"/>
              </a:rPr>
              <a:t>ONS 2024</a:t>
            </a:r>
            <a:r>
              <a:rPr lang="en-GB" sz="2000" kern="1200" dirty="0">
                <a:solidFill>
                  <a:schemeClr val="tx1"/>
                </a:solidFill>
                <a:latin typeface="Helvetica Neue"/>
              </a:rPr>
              <a:t>), the median pay gap between disabled and non-disabled employees was 12.7%. A 9.7% median gap suggests the NHS is performing slightly better than the broader workforce context.</a:t>
            </a:r>
          </a:p>
          <a:p>
            <a:pPr marL="342900" indent="-342900" defTabSz="584200">
              <a:spcBef>
                <a:spcPct val="0"/>
              </a:spcBef>
              <a:buFont typeface="Arial" panose="020B0604020202020204" pitchFamily="34" charset="0"/>
              <a:buChar char="•"/>
              <a:defRPr/>
            </a:pPr>
            <a:r>
              <a:rPr lang="en-GB" sz="2000" kern="1200" dirty="0">
                <a:solidFill>
                  <a:schemeClr val="tx1"/>
                </a:solidFill>
                <a:latin typeface="Helvetica Neue" charset="0"/>
              </a:rPr>
              <a:t>Without a national average pay gap figure, direct comparison on that front isn’t possible, but NHS’s average gap of 9.52% indicates there’s still work to be done.</a:t>
            </a:r>
          </a:p>
        </p:txBody>
      </p:sp>
      <p:sp>
        <p:nvSpPr>
          <p:cNvPr id="4" name="Slide Number Placeholder 3">
            <a:extLst>
              <a:ext uri="{FF2B5EF4-FFF2-40B4-BE49-F238E27FC236}">
                <a16:creationId xmlns:a16="http://schemas.microsoft.com/office/drawing/2014/main" id="{FB3B34E6-953C-D047-3759-2890D4EFBFF7}"/>
              </a:ext>
            </a:extLst>
          </p:cNvPr>
          <p:cNvSpPr>
            <a:spLocks noGrp="1"/>
          </p:cNvSpPr>
          <p:nvPr>
            <p:ph type="sldNum" sz="quarter" idx="10"/>
          </p:nvPr>
        </p:nvSpPr>
        <p:spPr/>
        <p:txBody>
          <a:bodyPr/>
          <a:lstStyle/>
          <a:p>
            <a:pPr>
              <a:defRPr/>
            </a:pPr>
            <a:fld id="{27A65ECD-D668-481A-8544-C281DF9D46E9}" type="slidenum">
              <a:rPr lang="en-US" altLang="en-US" smtClean="0"/>
              <a:pPr>
                <a:defRPr/>
              </a:pPr>
              <a:t>21</a:t>
            </a:fld>
            <a:endParaRPr lang="en-US" altLang="en-US" dirty="0"/>
          </a:p>
        </p:txBody>
      </p:sp>
      <p:sp>
        <p:nvSpPr>
          <p:cNvPr id="6" name="Speech Bubble: Rectangle with Corners Rounded 5">
            <a:extLst>
              <a:ext uri="{FF2B5EF4-FFF2-40B4-BE49-F238E27FC236}">
                <a16:creationId xmlns:a16="http://schemas.microsoft.com/office/drawing/2014/main" id="{4977CB37-4795-BDF1-8E67-2E1A072A1A76}"/>
              </a:ext>
            </a:extLst>
          </p:cNvPr>
          <p:cNvSpPr/>
          <p:nvPr/>
        </p:nvSpPr>
        <p:spPr bwMode="auto">
          <a:xfrm>
            <a:off x="8936760" y="3803159"/>
            <a:ext cx="3844595" cy="3110071"/>
          </a:xfrm>
          <a:prstGeom prst="wedgeRoundRectCallout">
            <a:avLst>
              <a:gd name="adj1" fmla="val 30250"/>
              <a:gd name="adj2" fmla="val -56828"/>
              <a:gd name="adj3" fmla="val 16667"/>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600" b="0" dirty="0"/>
              <a:t>This shift shows that disabled staff in the Trust are falling further behind their non-disabled colleagues, both on average and at the midpoint of earnings. The sharp rise in the median gap is particularly concerning as it points to widening inequality for typical disabled staff, not just those at higher pay levels. Focused action is needed to address this deterioration and prevent further disparity</a:t>
            </a:r>
          </a:p>
        </p:txBody>
      </p:sp>
      <p:sp>
        <p:nvSpPr>
          <p:cNvPr id="7" name="Rectangle: Rounded Corners 6">
            <a:extLst>
              <a:ext uri="{FF2B5EF4-FFF2-40B4-BE49-F238E27FC236}">
                <a16:creationId xmlns:a16="http://schemas.microsoft.com/office/drawing/2014/main" id="{35A69476-F53D-FA43-3D41-DB76BA7D284B}"/>
              </a:ext>
            </a:extLst>
          </p:cNvPr>
          <p:cNvSpPr/>
          <p:nvPr/>
        </p:nvSpPr>
        <p:spPr bwMode="auto">
          <a:xfrm>
            <a:off x="418188" y="7139369"/>
            <a:ext cx="12120017" cy="2156619"/>
          </a:xfrm>
          <a:prstGeom prst="roundRect">
            <a:avLst/>
          </a:prstGeom>
          <a:solidFill>
            <a:srgbClr val="FFC00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eaLnBrk="1"/>
            <a:r>
              <a:rPr lang="en-GB" sz="2000" b="0" dirty="0"/>
              <a:t>In 2025, </a:t>
            </a:r>
            <a:r>
              <a:rPr lang="en-GB" sz="2000" dirty="0"/>
              <a:t>162 staff (7.86%) did not declare whether they had a disability</a:t>
            </a:r>
            <a:r>
              <a:rPr lang="en-GB" sz="2000" b="0" dirty="0"/>
              <a:t>. Their data was excluded from the pay gap calculation, which compares only staff who answered “yes (9.32%)” or “no (82.82%).”</a:t>
            </a:r>
          </a:p>
          <a:p>
            <a:pPr eaLnBrk="1"/>
            <a:r>
              <a:rPr lang="en-GB" sz="2000" dirty="0"/>
              <a:t>The presence of this “unknown” group may be skewing the results</a:t>
            </a:r>
            <a:r>
              <a:rPr lang="en-GB" sz="2000" b="0" dirty="0"/>
              <a:t>. </a:t>
            </a:r>
          </a:p>
          <a:p>
            <a:pPr marL="342900" indent="-342900" eaLnBrk="1">
              <a:buFont typeface="Arial" panose="020B0604020202020204" pitchFamily="34" charset="0"/>
              <a:buChar char="•"/>
            </a:pPr>
            <a:r>
              <a:rPr lang="en-GB" sz="2000" b="0" dirty="0"/>
              <a:t>If a large share of these staff are in higher-paid roles, the reported pay gap could be understated; </a:t>
            </a:r>
          </a:p>
          <a:p>
            <a:pPr marL="342900" indent="-342900" eaLnBrk="1">
              <a:buFont typeface="Arial" panose="020B0604020202020204" pitchFamily="34" charset="0"/>
              <a:buChar char="•"/>
            </a:pPr>
            <a:r>
              <a:rPr lang="en-GB" sz="2000" b="0" dirty="0"/>
              <a:t>if more are in lower-paid roles, the gap could be overstated. </a:t>
            </a:r>
          </a:p>
          <a:p>
            <a:pPr eaLnBrk="1"/>
            <a:r>
              <a:rPr lang="en-GB" sz="2000" b="0" dirty="0"/>
              <a:t>The widening gap between 2024 and 2025 is therefore important, but it should be read with caution. </a:t>
            </a:r>
          </a:p>
        </p:txBody>
      </p:sp>
      <p:graphicFrame>
        <p:nvGraphicFramePr>
          <p:cNvPr id="8" name="Object 7">
            <a:extLst>
              <a:ext uri="{FF2B5EF4-FFF2-40B4-BE49-F238E27FC236}">
                <a16:creationId xmlns:a16="http://schemas.microsoft.com/office/drawing/2014/main" id="{25A6BE71-939A-1F01-0A2C-1BC4EA6CA6B8}"/>
              </a:ext>
            </a:extLst>
          </p:cNvPr>
          <p:cNvGraphicFramePr>
            <a:graphicFrameLocks noChangeAspect="1"/>
          </p:cNvGraphicFramePr>
          <p:nvPr>
            <p:extLst>
              <p:ext uri="{D42A27DB-BD31-4B8C-83A1-F6EECF244321}">
                <p14:modId xmlns:p14="http://schemas.microsoft.com/office/powerpoint/2010/main" val="1172953760"/>
              </p:ext>
            </p:extLst>
          </p:nvPr>
        </p:nvGraphicFramePr>
        <p:xfrm>
          <a:off x="8874682" y="2092005"/>
          <a:ext cx="3968750" cy="1476375"/>
        </p:xfrm>
        <a:graphic>
          <a:graphicData uri="http://schemas.openxmlformats.org/presentationml/2006/ole">
            <mc:AlternateContent xmlns:mc="http://schemas.openxmlformats.org/markup-compatibility/2006">
              <mc:Choice xmlns:v="urn:schemas-microsoft-com:vml" Requires="v">
                <p:oleObj name="Worksheet" r:id="rId4" imgW="3073252" imgH="1143000" progId="Excel.Sheet.12">
                  <p:embed/>
                </p:oleObj>
              </mc:Choice>
              <mc:Fallback>
                <p:oleObj name="Worksheet" r:id="rId4" imgW="3073252" imgH="1143000" progId="Excel.Sheet.12">
                  <p:embed/>
                  <p:pic>
                    <p:nvPicPr>
                      <p:cNvPr id="8" name="Object 7">
                        <a:extLst>
                          <a:ext uri="{FF2B5EF4-FFF2-40B4-BE49-F238E27FC236}">
                            <a16:creationId xmlns:a16="http://schemas.microsoft.com/office/drawing/2014/main" id="{25A6BE71-939A-1F01-0A2C-1BC4EA6CA6B8}"/>
                          </a:ext>
                        </a:extLst>
                      </p:cNvPr>
                      <p:cNvPicPr/>
                      <p:nvPr/>
                    </p:nvPicPr>
                    <p:blipFill>
                      <a:blip r:embed="rId5"/>
                      <a:stretch>
                        <a:fillRect/>
                      </a:stretch>
                    </p:blipFill>
                    <p:spPr>
                      <a:xfrm>
                        <a:off x="8874682" y="2092005"/>
                        <a:ext cx="3968750" cy="147637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36F24F79-6C12-3EE0-CFC9-0BB0AC5FC0CA}"/>
              </a:ext>
            </a:extLst>
          </p:cNvPr>
          <p:cNvSpPr/>
          <p:nvPr/>
        </p:nvSpPr>
        <p:spPr bwMode="auto">
          <a:xfrm>
            <a:off x="8792570" y="3004592"/>
            <a:ext cx="4132974" cy="572428"/>
          </a:xfrm>
          <a:prstGeom prst="rect">
            <a:avLst/>
          </a:prstGeom>
          <a:noFill/>
          <a:ln w="25400" cap="flat" cmpd="sng" algn="ctr">
            <a:solidFill>
              <a:srgbClr val="FF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79686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0F78-83CA-7F28-CD2E-631D8460C62E}"/>
              </a:ext>
            </a:extLst>
          </p:cNvPr>
          <p:cNvSpPr>
            <a:spLocks noGrp="1"/>
          </p:cNvSpPr>
          <p:nvPr>
            <p:ph type="title"/>
          </p:nvPr>
        </p:nvSpPr>
        <p:spPr>
          <a:xfrm>
            <a:off x="544426" y="254000"/>
            <a:ext cx="9774398" cy="1166416"/>
          </a:xfrm>
        </p:spPr>
        <p:txBody>
          <a:bodyPr/>
          <a:lstStyle/>
          <a:p>
            <a:pPr algn="l"/>
            <a:r>
              <a:rPr lang="en-GB" sz="4400" b="1" dirty="0">
                <a:solidFill>
                  <a:schemeClr val="tx1"/>
                </a:solidFill>
              </a:rPr>
              <a:t>Pay Quartiles and Disability</a:t>
            </a:r>
          </a:p>
        </p:txBody>
      </p:sp>
      <p:sp>
        <p:nvSpPr>
          <p:cNvPr id="4" name="Slide Number Placeholder 3">
            <a:extLst>
              <a:ext uri="{FF2B5EF4-FFF2-40B4-BE49-F238E27FC236}">
                <a16:creationId xmlns:a16="http://schemas.microsoft.com/office/drawing/2014/main" id="{B1AF8FE2-7ADE-36FB-4E05-A90739C950C0}"/>
              </a:ext>
            </a:extLst>
          </p:cNvPr>
          <p:cNvSpPr>
            <a:spLocks noGrp="1"/>
          </p:cNvSpPr>
          <p:nvPr>
            <p:ph type="sldNum" sz="quarter" idx="10"/>
          </p:nvPr>
        </p:nvSpPr>
        <p:spPr/>
        <p:txBody>
          <a:bodyPr/>
          <a:lstStyle/>
          <a:p>
            <a:pPr>
              <a:defRPr/>
            </a:pPr>
            <a:fld id="{27A65ECD-D668-481A-8544-C281DF9D46E9}" type="slidenum">
              <a:rPr lang="en-US" altLang="en-US" smtClean="0"/>
              <a:pPr>
                <a:defRPr/>
              </a:pPr>
              <a:t>22</a:t>
            </a:fld>
            <a:endParaRPr lang="en-US" altLang="en-US"/>
          </a:p>
        </p:txBody>
      </p:sp>
      <p:graphicFrame>
        <p:nvGraphicFramePr>
          <p:cNvPr id="5" name="Chart 4">
            <a:extLst>
              <a:ext uri="{FF2B5EF4-FFF2-40B4-BE49-F238E27FC236}">
                <a16:creationId xmlns:a16="http://schemas.microsoft.com/office/drawing/2014/main" id="{5E6275D1-AC1B-10F7-B9F9-95BF45B5416D}"/>
              </a:ext>
            </a:extLst>
          </p:cNvPr>
          <p:cNvGraphicFramePr>
            <a:graphicFrameLocks/>
          </p:cNvGraphicFramePr>
          <p:nvPr>
            <p:extLst>
              <p:ext uri="{D42A27DB-BD31-4B8C-83A1-F6EECF244321}">
                <p14:modId xmlns:p14="http://schemas.microsoft.com/office/powerpoint/2010/main" val="343752544"/>
              </p:ext>
            </p:extLst>
          </p:nvPr>
        </p:nvGraphicFramePr>
        <p:xfrm>
          <a:off x="591432" y="1354342"/>
          <a:ext cx="5309902" cy="338932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32091F3F-457D-E697-A66C-6B69A3DB201F}"/>
              </a:ext>
            </a:extLst>
          </p:cNvPr>
          <p:cNvPicPr>
            <a:picLocks noChangeAspect="1"/>
          </p:cNvPicPr>
          <p:nvPr/>
        </p:nvPicPr>
        <p:blipFill>
          <a:blip r:embed="rId3"/>
          <a:stretch>
            <a:fillRect/>
          </a:stretch>
        </p:blipFill>
        <p:spPr>
          <a:xfrm>
            <a:off x="544426" y="4876800"/>
            <a:ext cx="2861630" cy="764667"/>
          </a:xfrm>
          <a:prstGeom prst="rect">
            <a:avLst/>
          </a:prstGeom>
        </p:spPr>
      </p:pic>
      <p:sp>
        <p:nvSpPr>
          <p:cNvPr id="9" name="TextBox 8">
            <a:extLst>
              <a:ext uri="{FF2B5EF4-FFF2-40B4-BE49-F238E27FC236}">
                <a16:creationId xmlns:a16="http://schemas.microsoft.com/office/drawing/2014/main" id="{9BD461DD-9421-AB6B-DD78-497D76DFC039}"/>
              </a:ext>
            </a:extLst>
          </p:cNvPr>
          <p:cNvSpPr txBox="1"/>
          <p:nvPr/>
        </p:nvSpPr>
        <p:spPr>
          <a:xfrm>
            <a:off x="6142360" y="1924472"/>
            <a:ext cx="6575678" cy="6555641"/>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GB" sz="2000" dirty="0"/>
              <a:t>In 2025 disabled staff were fairly evenly represented across the lower three quartiles </a:t>
            </a:r>
            <a:r>
              <a:rPr lang="en-GB" sz="2000" b="0" dirty="0"/>
              <a:t>(around 9–11% in comparison to their organisational representation of </a:t>
            </a:r>
            <a:r>
              <a:rPr lang="en-GB" sz="2000" b="0" dirty="0">
                <a:solidFill>
                  <a:schemeClr val="tx1"/>
                </a:solidFill>
              </a:rPr>
              <a:t>9.32%)</a:t>
            </a:r>
            <a:r>
              <a:rPr lang="en-GB" sz="2000" b="0" dirty="0"/>
              <a:t>, </a:t>
            </a:r>
            <a:r>
              <a:rPr lang="en-GB" sz="2000" dirty="0"/>
              <a:t>but representation dropped to 5.47% in the highest quartile</a:t>
            </a:r>
            <a:r>
              <a:rPr lang="en-GB" sz="2000" b="0" dirty="0"/>
              <a:t>, where non-disabled staff accounted for 94.5%. </a:t>
            </a:r>
          </a:p>
          <a:p>
            <a:pPr marL="342900" indent="-342900">
              <a:buFont typeface="Arial" panose="020B0604020202020204" pitchFamily="34" charset="0"/>
              <a:buChar char="•"/>
            </a:pPr>
            <a:r>
              <a:rPr lang="en-GB" sz="2000" b="0" dirty="0"/>
              <a:t>The quartile profile is largely unchanged from 2024, where disabled staff also made up 9.7% in Q1, 10.0% in Q2, 10.7% in Q3, and 5.5% in Q4.</a:t>
            </a:r>
          </a:p>
          <a:p>
            <a:pPr marL="342900" indent="-342900">
              <a:buFont typeface="Arial" panose="020B0604020202020204" pitchFamily="34" charset="0"/>
              <a:buChar char="•"/>
            </a:pPr>
            <a:r>
              <a:rPr lang="en-GB" sz="2000" dirty="0"/>
              <a:t>Disabled staff earn on average 9.5% less than non-disabled colleagues</a:t>
            </a:r>
            <a:r>
              <a:rPr lang="en-GB" sz="2000" b="0" dirty="0"/>
              <a:t>, and at the midpoint of pay the gap is 7.2%. </a:t>
            </a:r>
          </a:p>
          <a:p>
            <a:pPr marL="342900" indent="-342900">
              <a:buFont typeface="Arial" panose="020B0604020202020204" pitchFamily="34" charset="0"/>
              <a:buChar char="•"/>
            </a:pPr>
            <a:r>
              <a:rPr lang="en-GB" sz="2000" b="0" dirty="0"/>
              <a:t>This demonstrates that equity has not yet been achieved: disabled staff are not progressing at the same rate as non-disabled peers. </a:t>
            </a:r>
          </a:p>
          <a:p>
            <a:endParaRPr lang="en-GB" sz="2000" b="0" dirty="0"/>
          </a:p>
          <a:p>
            <a:r>
              <a:rPr lang="en-GB" sz="2000" b="0" dirty="0"/>
              <a:t>Addressing this requires more than equal treatment; it requires targeted action to remove barriers, enable progression, and provide the support disabled staff need to thrive. Without this, disparities will persist, staff morale may be impacted, and inclusion goals will remain unmet.</a:t>
            </a:r>
          </a:p>
        </p:txBody>
      </p:sp>
      <p:sp>
        <p:nvSpPr>
          <p:cNvPr id="14" name="Speech Bubble: Rectangle with Corners Rounded 13">
            <a:extLst>
              <a:ext uri="{FF2B5EF4-FFF2-40B4-BE49-F238E27FC236}">
                <a16:creationId xmlns:a16="http://schemas.microsoft.com/office/drawing/2014/main" id="{4B9C4C4A-E0CF-9DAA-3746-E0669947216B}"/>
              </a:ext>
            </a:extLst>
          </p:cNvPr>
          <p:cNvSpPr/>
          <p:nvPr/>
        </p:nvSpPr>
        <p:spPr bwMode="auto">
          <a:xfrm>
            <a:off x="591432" y="5961406"/>
            <a:ext cx="5430415" cy="1560711"/>
          </a:xfrm>
          <a:prstGeom prst="wedgeRoundRectCallout">
            <a:avLst>
              <a:gd name="adj1" fmla="val 27670"/>
              <a:gd name="adj2" fmla="val -114182"/>
              <a:gd name="adj3" fmla="val 16667"/>
            </a:avLst>
          </a:prstGeom>
          <a:solidFill>
            <a:srgbClr val="FFC00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700" b="0" dirty="0"/>
              <a:t>Pay quartile analysis shows that while disabled staff are fairly represented across the lower three quartiles, they are underrepresented in the highest-paid quartile (5.47%), where career progression and leadership roles are concentrated.</a:t>
            </a:r>
          </a:p>
        </p:txBody>
      </p:sp>
    </p:spTree>
    <p:extLst>
      <p:ext uri="{BB962C8B-B14F-4D97-AF65-F5344CB8AC3E}">
        <p14:creationId xmlns:p14="http://schemas.microsoft.com/office/powerpoint/2010/main" val="121818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2C38-559B-EC25-C862-EE3279037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6107D-E3ED-EEB5-DCD4-80EF04235BBE}"/>
              </a:ext>
            </a:extLst>
          </p:cNvPr>
          <p:cNvSpPr>
            <a:spLocks noGrp="1"/>
          </p:cNvSpPr>
          <p:nvPr>
            <p:ph type="title"/>
          </p:nvPr>
        </p:nvSpPr>
        <p:spPr>
          <a:xfrm>
            <a:off x="453728" y="491396"/>
            <a:ext cx="8430220" cy="1660426"/>
          </a:xfrm>
        </p:spPr>
        <p:txBody>
          <a:bodyPr/>
          <a:lstStyle/>
          <a:p>
            <a:pPr algn="l"/>
            <a:r>
              <a:rPr lang="en-GB" sz="4400" b="1" dirty="0">
                <a:solidFill>
                  <a:schemeClr val="tx1"/>
                </a:solidFill>
              </a:rPr>
              <a:t>Bonus Pay and Disability</a:t>
            </a:r>
          </a:p>
        </p:txBody>
      </p:sp>
      <p:sp>
        <p:nvSpPr>
          <p:cNvPr id="3" name="Content Placeholder 2">
            <a:extLst>
              <a:ext uri="{FF2B5EF4-FFF2-40B4-BE49-F238E27FC236}">
                <a16:creationId xmlns:a16="http://schemas.microsoft.com/office/drawing/2014/main" id="{828265C2-612E-65CB-6607-CB6C62EF5F58}"/>
              </a:ext>
            </a:extLst>
          </p:cNvPr>
          <p:cNvSpPr>
            <a:spLocks noGrp="1"/>
          </p:cNvSpPr>
          <p:nvPr>
            <p:ph idx="1"/>
          </p:nvPr>
        </p:nvSpPr>
        <p:spPr>
          <a:xfrm>
            <a:off x="813768" y="2400180"/>
            <a:ext cx="11161240" cy="2872581"/>
          </a:xfrm>
          <a:solidFill>
            <a:schemeClr val="bg1"/>
          </a:solidFill>
        </p:spPr>
        <p:txBody>
          <a:bodyPr wrap="square">
            <a:spAutoFit/>
          </a:bodyPr>
          <a:lstStyle/>
          <a:p>
            <a:pPr marL="342900" indent="-342900" defTabSz="584200">
              <a:spcBef>
                <a:spcPct val="0"/>
              </a:spcBef>
              <a:buFont typeface="Arial" panose="020B0604020202020204" pitchFamily="34" charset="0"/>
            </a:pPr>
            <a:r>
              <a:rPr lang="en-GB" sz="2000" kern="1200" dirty="0">
                <a:latin typeface="Helvetica Neue" charset="0"/>
                <a:ea typeface="Helvetica Neue" charset="0"/>
                <a:cs typeface="Helvetica Neue" charset="0"/>
              </a:rPr>
              <a:t>As in the sections above, bonus pay* relates only to those in receipt of Clinical Excellence </a:t>
            </a:r>
            <a:r>
              <a:rPr lang="en-GB" sz="2000" kern="1200" dirty="0">
                <a:solidFill>
                  <a:schemeClr val="tx1"/>
                </a:solidFill>
                <a:latin typeface="Helvetica Neue" charset="0"/>
                <a:ea typeface="Helvetica Neue" charset="0"/>
                <a:cs typeface="Helvetica Neue" charset="0"/>
              </a:rPr>
              <a:t>Awards (9 consultants).</a:t>
            </a:r>
          </a:p>
          <a:p>
            <a:pPr marL="342900" indent="-342900" defTabSz="584200">
              <a:spcBef>
                <a:spcPct val="0"/>
              </a:spcBef>
              <a:buFont typeface="Arial" panose="020B0604020202020204" pitchFamily="34" charset="0"/>
            </a:pPr>
            <a:r>
              <a:rPr lang="en-GB" sz="2000" b="1" kern="1200" dirty="0">
                <a:latin typeface="Helvetica Neue" charset="0"/>
                <a:ea typeface="Helvetica Neue" charset="0"/>
                <a:cs typeface="Helvetica Neue" charset="0"/>
              </a:rPr>
              <a:t>In 2025, no disabled staff </a:t>
            </a:r>
            <a:r>
              <a:rPr lang="en-GB" sz="2000" kern="1200" dirty="0">
                <a:latin typeface="Helvetica Neue" charset="0"/>
                <a:ea typeface="Helvetica Neue" charset="0"/>
                <a:cs typeface="Helvetica Neue" charset="0"/>
              </a:rPr>
              <a:t>received a bonus. In 2024, 1 disabled staff received a bonus.</a:t>
            </a:r>
          </a:p>
          <a:p>
            <a:pPr marL="342900" indent="-342900" defTabSz="584200">
              <a:spcBef>
                <a:spcPct val="0"/>
              </a:spcBef>
              <a:buFont typeface="Arial" panose="020B0604020202020204" pitchFamily="34" charset="0"/>
            </a:pPr>
            <a:r>
              <a:rPr lang="en-GB" sz="2000" kern="1200" dirty="0">
                <a:latin typeface="Helvetica Neue" charset="0"/>
                <a:ea typeface="Helvetica Neue" charset="0"/>
                <a:cs typeface="Helvetica Neue" charset="0"/>
              </a:rPr>
              <a:t>While access to bonuses was limited for both groups, disabled staff still had some representation in bonus payments in 2024, unlike in 2025.</a:t>
            </a:r>
          </a:p>
          <a:p>
            <a:pPr marL="787445" lvl="1" indent="-342900" defTabSz="584200">
              <a:spcBef>
                <a:spcPct val="0"/>
              </a:spcBef>
              <a:buFont typeface="Arial" panose="020B0604020202020204" pitchFamily="34" charset="0"/>
            </a:pPr>
            <a:r>
              <a:rPr lang="en-GB" sz="2000" kern="1200" dirty="0">
                <a:latin typeface="Helvetica Neue" charset="0"/>
                <a:ea typeface="Helvetica Neue" charset="0"/>
                <a:cs typeface="Helvetica Neue" charset="0"/>
              </a:rPr>
              <a:t>The suspension of Clinical Excellence Awards (CEAs) has contributed to this disparity. CEAs previously provided a key route for consultants to receive additional earnings, but their removal has had a disproportionate effect on disabled consultants, who are already underrepresented in senior and higher-paid roles.</a:t>
            </a:r>
          </a:p>
        </p:txBody>
      </p:sp>
      <p:sp>
        <p:nvSpPr>
          <p:cNvPr id="4" name="Slide Number Placeholder 3">
            <a:extLst>
              <a:ext uri="{FF2B5EF4-FFF2-40B4-BE49-F238E27FC236}">
                <a16:creationId xmlns:a16="http://schemas.microsoft.com/office/drawing/2014/main" id="{AF552B2D-BC04-96FF-806B-6DA612352DAF}"/>
              </a:ext>
            </a:extLst>
          </p:cNvPr>
          <p:cNvSpPr>
            <a:spLocks noGrp="1"/>
          </p:cNvSpPr>
          <p:nvPr>
            <p:ph type="sldNum" sz="quarter" idx="10"/>
          </p:nvPr>
        </p:nvSpPr>
        <p:spPr/>
        <p:txBody>
          <a:bodyPr/>
          <a:lstStyle/>
          <a:p>
            <a:pPr>
              <a:defRPr/>
            </a:pPr>
            <a:fld id="{27A65ECD-D668-481A-8544-C281DF9D46E9}" type="slidenum">
              <a:rPr lang="en-US" altLang="en-US" smtClean="0"/>
              <a:pPr>
                <a:defRPr/>
              </a:pPr>
              <a:t>23</a:t>
            </a:fld>
            <a:endParaRPr lang="en-US" altLang="en-US"/>
          </a:p>
        </p:txBody>
      </p:sp>
      <p:graphicFrame>
        <p:nvGraphicFramePr>
          <p:cNvPr id="13" name="Object 12">
            <a:extLst>
              <a:ext uri="{FF2B5EF4-FFF2-40B4-BE49-F238E27FC236}">
                <a16:creationId xmlns:a16="http://schemas.microsoft.com/office/drawing/2014/main" id="{81A3B022-F14D-3CF8-8C33-1302216215EA}"/>
              </a:ext>
            </a:extLst>
          </p:cNvPr>
          <p:cNvGraphicFramePr>
            <a:graphicFrameLocks noChangeAspect="1"/>
          </p:cNvGraphicFramePr>
          <p:nvPr>
            <p:extLst>
              <p:ext uri="{D42A27DB-BD31-4B8C-83A1-F6EECF244321}">
                <p14:modId xmlns:p14="http://schemas.microsoft.com/office/powerpoint/2010/main" val="1479023644"/>
              </p:ext>
            </p:extLst>
          </p:nvPr>
        </p:nvGraphicFramePr>
        <p:xfrm>
          <a:off x="2395382" y="5882410"/>
          <a:ext cx="7864788" cy="1323454"/>
        </p:xfrm>
        <a:graphic>
          <a:graphicData uri="http://schemas.openxmlformats.org/presentationml/2006/ole">
            <mc:AlternateContent xmlns:mc="http://schemas.openxmlformats.org/markup-compatibility/2006">
              <mc:Choice xmlns:v="urn:schemas-microsoft-com:vml" Requires="v">
                <p:oleObj name="Worksheet" r:id="rId2" imgW="4603762" imgH="774875" progId="Excel.Sheet.12">
                  <p:embed/>
                </p:oleObj>
              </mc:Choice>
              <mc:Fallback>
                <p:oleObj name="Worksheet" r:id="rId2" imgW="4603762" imgH="774875" progId="Excel.Sheet.12">
                  <p:embed/>
                  <p:pic>
                    <p:nvPicPr>
                      <p:cNvPr id="13" name="Object 12">
                        <a:extLst>
                          <a:ext uri="{FF2B5EF4-FFF2-40B4-BE49-F238E27FC236}">
                            <a16:creationId xmlns:a16="http://schemas.microsoft.com/office/drawing/2014/main" id="{81A3B022-F14D-3CF8-8C33-1302216215EA}"/>
                          </a:ext>
                        </a:extLst>
                      </p:cNvPr>
                      <p:cNvPicPr/>
                      <p:nvPr/>
                    </p:nvPicPr>
                    <p:blipFill>
                      <a:blip r:embed="rId3"/>
                      <a:stretch>
                        <a:fillRect/>
                      </a:stretch>
                    </p:blipFill>
                    <p:spPr>
                      <a:xfrm>
                        <a:off x="2395382" y="5882410"/>
                        <a:ext cx="7864788" cy="1323454"/>
                      </a:xfrm>
                      <a:prstGeom prst="rect">
                        <a:avLst/>
                      </a:prstGeom>
                      <a:ln>
                        <a:solidFill>
                          <a:schemeClr val="accent5">
                            <a:lumMod val="10000"/>
                          </a:schemeClr>
                        </a:solidFill>
                      </a:ln>
                    </p:spPr>
                  </p:pic>
                </p:oleObj>
              </mc:Fallback>
            </mc:AlternateContent>
          </a:graphicData>
        </a:graphic>
      </p:graphicFrame>
      <p:sp>
        <p:nvSpPr>
          <p:cNvPr id="14" name="Speech Bubble: Rectangle with Corners Rounded 13">
            <a:extLst>
              <a:ext uri="{FF2B5EF4-FFF2-40B4-BE49-F238E27FC236}">
                <a16:creationId xmlns:a16="http://schemas.microsoft.com/office/drawing/2014/main" id="{D57C82F6-E1A0-2589-D4A9-B8B6B1E9AB8C}"/>
              </a:ext>
            </a:extLst>
          </p:cNvPr>
          <p:cNvSpPr/>
          <p:nvPr/>
        </p:nvSpPr>
        <p:spPr bwMode="auto">
          <a:xfrm>
            <a:off x="3375448" y="7864564"/>
            <a:ext cx="5904656" cy="1271270"/>
          </a:xfrm>
          <a:prstGeom prst="wedgeRoundRectCallout">
            <a:avLst>
              <a:gd name="adj1" fmla="val 26844"/>
              <a:gd name="adj2" fmla="val -90477"/>
              <a:gd name="adj3" fmla="val 16667"/>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700" b="0" dirty="0"/>
              <a:t>This shift highlights a widening disparity: disabled staff now receive no share of bonus pay, further entrenching the disability pay gap and reducing opportunities for recognition and reward.</a:t>
            </a:r>
          </a:p>
        </p:txBody>
      </p:sp>
      <p:sp>
        <p:nvSpPr>
          <p:cNvPr id="5" name="Rectangle 4">
            <a:extLst>
              <a:ext uri="{FF2B5EF4-FFF2-40B4-BE49-F238E27FC236}">
                <a16:creationId xmlns:a16="http://schemas.microsoft.com/office/drawing/2014/main" id="{E4991889-81C0-8EF3-5CC4-6B2E62588C17}"/>
              </a:ext>
            </a:extLst>
          </p:cNvPr>
          <p:cNvSpPr/>
          <p:nvPr/>
        </p:nvSpPr>
        <p:spPr bwMode="auto">
          <a:xfrm>
            <a:off x="6214368" y="5668888"/>
            <a:ext cx="2304256" cy="1660426"/>
          </a:xfrm>
          <a:prstGeom prst="rect">
            <a:avLst/>
          </a:prstGeom>
          <a:noFill/>
          <a:ln w="25400" cap="flat" cmpd="sng" algn="ctr">
            <a:solidFill>
              <a:srgbClr val="FF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82386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E7EC3-8C1F-DE84-6315-9D83ADE39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0B378-7E84-63F2-29A5-7DEF84090A7C}"/>
              </a:ext>
            </a:extLst>
          </p:cNvPr>
          <p:cNvSpPr>
            <a:spLocks noGrp="1"/>
          </p:cNvSpPr>
          <p:nvPr>
            <p:ph type="title"/>
          </p:nvPr>
        </p:nvSpPr>
        <p:spPr>
          <a:xfrm>
            <a:off x="237704" y="254000"/>
            <a:ext cx="9145017" cy="1310432"/>
          </a:xfrm>
        </p:spPr>
        <p:txBody>
          <a:bodyPr/>
          <a:lstStyle/>
          <a:p>
            <a:pPr algn="l"/>
            <a:r>
              <a:rPr lang="en-GB" sz="4400" b="1" dirty="0">
                <a:solidFill>
                  <a:srgbClr val="7030A0"/>
                </a:solidFill>
              </a:rPr>
              <a:t>5. Cultural Factors &amp; Challenges  affecting our Trust Pay Gaps </a:t>
            </a:r>
          </a:p>
        </p:txBody>
      </p:sp>
      <p:sp>
        <p:nvSpPr>
          <p:cNvPr id="3" name="Content Placeholder 2">
            <a:extLst>
              <a:ext uri="{FF2B5EF4-FFF2-40B4-BE49-F238E27FC236}">
                <a16:creationId xmlns:a16="http://schemas.microsoft.com/office/drawing/2014/main" id="{ABBC71D9-56E1-DD05-145F-EBAEC6284EF8}"/>
              </a:ext>
            </a:extLst>
          </p:cNvPr>
          <p:cNvSpPr>
            <a:spLocks noGrp="1"/>
          </p:cNvSpPr>
          <p:nvPr>
            <p:ph idx="1"/>
          </p:nvPr>
        </p:nvSpPr>
        <p:spPr>
          <a:xfrm>
            <a:off x="413756" y="1678856"/>
            <a:ext cx="12169352" cy="6150272"/>
          </a:xfrm>
        </p:spPr>
        <p:txBody>
          <a:bodyPr anchor="t" anchorCtr="0"/>
          <a:lstStyle/>
          <a:p>
            <a:pPr marL="0" indent="0">
              <a:spcBef>
                <a:spcPts val="600"/>
              </a:spcBef>
              <a:buNone/>
            </a:pPr>
            <a:r>
              <a:rPr lang="en-GB" sz="2000" dirty="0"/>
              <a:t>Even with national NHS pay scales in place, pay gaps remain—particularly for gender, ethnicity, and disability. Within our Trust, several cultural factors contribute:</a:t>
            </a:r>
          </a:p>
          <a:p>
            <a:pPr marL="342935" indent="-342935">
              <a:spcBef>
                <a:spcPts val="600"/>
              </a:spcBef>
              <a:buFont typeface="Arial" panose="020B0604020202020204" pitchFamily="34" charset="0"/>
              <a:buChar char="•"/>
            </a:pPr>
            <a:r>
              <a:rPr lang="en-GB" sz="2000" b="1" dirty="0"/>
              <a:t>Occupational segregation</a:t>
            </a:r>
            <a:r>
              <a:rPr lang="en-GB" sz="2000" dirty="0"/>
              <a:t>: Women, ethnic minorities, and disabled staff are more likely to work in lower-paid administrative or support roles. Senior, higher-paid clinical and leadership positions have far fewer women, Global Majority, and disabled staff.</a:t>
            </a:r>
          </a:p>
          <a:p>
            <a:pPr marL="342935" indent="-342935">
              <a:spcBef>
                <a:spcPts val="600"/>
              </a:spcBef>
              <a:buFont typeface="Arial" panose="020B0604020202020204" pitchFamily="34" charset="0"/>
              <a:buChar char="•"/>
            </a:pPr>
            <a:r>
              <a:rPr lang="en-GB" sz="2000" b="1" dirty="0"/>
              <a:t>Unconscious bias in career progression</a:t>
            </a:r>
            <a:r>
              <a:rPr lang="en-GB" sz="2000" dirty="0"/>
              <a:t>: Promotion and development opportunities are not always applied equally. Stereotypes about race and gender can shape perceptions of leadership ability, slowing progression for some groups.</a:t>
            </a:r>
          </a:p>
          <a:p>
            <a:pPr marL="342935" indent="-342935">
              <a:spcBef>
                <a:spcPts val="600"/>
              </a:spcBef>
              <a:buFont typeface="Arial" panose="020B0604020202020204" pitchFamily="34" charset="0"/>
              <a:buChar char="•"/>
            </a:pPr>
            <a:r>
              <a:rPr lang="en-GB" sz="2000" b="1" dirty="0"/>
              <a:t>Part-time and flexible working disparities</a:t>
            </a:r>
            <a:r>
              <a:rPr lang="en-GB" sz="2000" dirty="0"/>
              <a:t>: Women and disabled staff are more likely to take part-time or flexible roles, often linked with lower status, limited advancement, and reduced access to higher pay bands.</a:t>
            </a:r>
          </a:p>
          <a:p>
            <a:pPr marL="342935" indent="-342935">
              <a:spcBef>
                <a:spcPts val="600"/>
              </a:spcBef>
              <a:buFont typeface="Arial" panose="020B0604020202020204" pitchFamily="34" charset="0"/>
              <a:buChar char="•"/>
            </a:pPr>
            <a:r>
              <a:rPr lang="en-GB" sz="2000" b="1" dirty="0"/>
              <a:t>Intersectionality</a:t>
            </a:r>
            <a:r>
              <a:rPr lang="en-GB" sz="2000" dirty="0"/>
              <a:t>: People facing more than one disadvantage—such as women of colour or disabled women—experience compounded pay inequalities.</a:t>
            </a:r>
          </a:p>
          <a:p>
            <a:pPr marL="342935" indent="-342935">
              <a:spcBef>
                <a:spcPts val="600"/>
              </a:spcBef>
              <a:buFont typeface="Arial" panose="020B0604020202020204" pitchFamily="34" charset="0"/>
              <a:buChar char="•"/>
            </a:pPr>
            <a:r>
              <a:rPr lang="en-GB" sz="2000" b="1" dirty="0"/>
              <a:t>Under-representation in leadership</a:t>
            </a:r>
            <a:r>
              <a:rPr lang="en-GB" sz="2000" dirty="0"/>
              <a:t>: Senior positions remain disproportionately held by non-disabled, White staff, limiting diversity in decision-making and policy-setting.</a:t>
            </a:r>
          </a:p>
          <a:p>
            <a:pPr marL="342935" indent="-342935">
              <a:spcBef>
                <a:spcPts val="600"/>
              </a:spcBef>
              <a:buFont typeface="Arial" panose="020B0604020202020204" pitchFamily="34" charset="0"/>
              <a:buChar char="•"/>
            </a:pPr>
            <a:r>
              <a:rPr lang="en-GB" sz="2000" dirty="0">
                <a:solidFill>
                  <a:schemeClr val="tx1"/>
                </a:solidFill>
              </a:rPr>
              <a:t>Improving declaration rates will provide greater confidence in the accuracy of future disability pay gap reporting and ensure that any inequalities are properly identified and addressed.</a:t>
            </a:r>
          </a:p>
        </p:txBody>
      </p:sp>
      <p:sp>
        <p:nvSpPr>
          <p:cNvPr id="4" name="Slide Number Placeholder 3">
            <a:extLst>
              <a:ext uri="{FF2B5EF4-FFF2-40B4-BE49-F238E27FC236}">
                <a16:creationId xmlns:a16="http://schemas.microsoft.com/office/drawing/2014/main" id="{FA0156BD-B11E-34BC-BE93-DCC39B9EB4FF}"/>
              </a:ext>
            </a:extLst>
          </p:cNvPr>
          <p:cNvSpPr>
            <a:spLocks noGrp="1"/>
          </p:cNvSpPr>
          <p:nvPr>
            <p:ph type="sldNum" sz="quarter" idx="10"/>
          </p:nvPr>
        </p:nvSpPr>
        <p:spPr/>
        <p:txBody>
          <a:bodyPr/>
          <a:lstStyle/>
          <a:p>
            <a:pPr>
              <a:defRPr/>
            </a:pPr>
            <a:fld id="{27A65ECD-D668-481A-8544-C281DF9D46E9}" type="slidenum">
              <a:rPr lang="en-US" altLang="en-US" smtClean="0"/>
              <a:pPr>
                <a:defRPr/>
              </a:pPr>
              <a:t>24</a:t>
            </a:fld>
            <a:endParaRPr lang="en-US" altLang="en-US" dirty="0"/>
          </a:p>
        </p:txBody>
      </p:sp>
      <p:sp>
        <p:nvSpPr>
          <p:cNvPr id="5" name="Speech Bubble: Rectangle with Corners Rounded 4">
            <a:extLst>
              <a:ext uri="{FF2B5EF4-FFF2-40B4-BE49-F238E27FC236}">
                <a16:creationId xmlns:a16="http://schemas.microsoft.com/office/drawing/2014/main" id="{A1243D26-46AE-4784-57A9-BE32AD6C4012}"/>
              </a:ext>
            </a:extLst>
          </p:cNvPr>
          <p:cNvSpPr/>
          <p:nvPr/>
        </p:nvSpPr>
        <p:spPr bwMode="auto">
          <a:xfrm>
            <a:off x="1410531" y="7947652"/>
            <a:ext cx="10175801" cy="794544"/>
          </a:xfrm>
          <a:prstGeom prst="wedgeRoundRectCallout">
            <a:avLst>
              <a:gd name="adj1" fmla="val -12462"/>
              <a:gd name="adj2" fmla="val -36492"/>
              <a:gd name="adj3" fmla="val 16667"/>
            </a:avLst>
          </a:prstGeom>
          <a:solidFill>
            <a:srgbClr val="6666FF"/>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2000" dirty="0">
                <a:solidFill>
                  <a:srgbClr val="FFFF00"/>
                </a:solidFill>
              </a:rPr>
              <a:t>Closing these gaps requires sustained cultural change, with a stronger focus on inclusion and removing structural barriers across the Trust and the wider NHS.</a:t>
            </a:r>
          </a:p>
        </p:txBody>
      </p:sp>
    </p:spTree>
    <p:extLst>
      <p:ext uri="{BB962C8B-B14F-4D97-AF65-F5344CB8AC3E}">
        <p14:creationId xmlns:p14="http://schemas.microsoft.com/office/powerpoint/2010/main" val="282876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9712" y="341315"/>
            <a:ext cx="11521926" cy="1079103"/>
          </a:xfrm>
        </p:spPr>
        <p:txBody>
          <a:bodyPr/>
          <a:lstStyle/>
          <a:p>
            <a:pPr algn="l"/>
            <a:r>
              <a:rPr lang="en-GB" altLang="en-US" sz="4400" b="1" dirty="0">
                <a:solidFill>
                  <a:srgbClr val="7030A0"/>
                </a:solidFill>
              </a:rPr>
              <a:t>6. What we are doing now and next</a:t>
            </a:r>
          </a:p>
        </p:txBody>
      </p:sp>
      <p:sp>
        <p:nvSpPr>
          <p:cNvPr id="3" name="Content Placeholder 2"/>
          <p:cNvSpPr>
            <a:spLocks noGrp="1"/>
          </p:cNvSpPr>
          <p:nvPr>
            <p:ph idx="1"/>
          </p:nvPr>
        </p:nvSpPr>
        <p:spPr>
          <a:xfrm>
            <a:off x="413544" y="1708448"/>
            <a:ext cx="12169775" cy="7272808"/>
          </a:xfrm>
        </p:spPr>
        <p:txBody>
          <a:bodyPr anchor="t" anchorCtr="0"/>
          <a:lstStyle/>
          <a:p>
            <a:pPr marL="0" indent="0">
              <a:spcBef>
                <a:spcPts val="600"/>
              </a:spcBef>
              <a:buNone/>
              <a:defRPr/>
            </a:pPr>
            <a:r>
              <a:rPr lang="en-GB" sz="2000" dirty="0"/>
              <a:t>We recognise that pay gaps remain a challenge across gender, ethnicity and disability, despite some progress. Our response focuses on practical steps that we are currently undertaking and making a positive  difference going into 2026.</a:t>
            </a:r>
          </a:p>
          <a:p>
            <a:pPr marL="0" indent="0">
              <a:spcBef>
                <a:spcPts val="600"/>
              </a:spcBef>
              <a:buNone/>
              <a:defRPr/>
            </a:pPr>
            <a:endParaRPr lang="en-GB" sz="2000" dirty="0"/>
          </a:p>
          <a:p>
            <a:pPr marL="0" indent="0">
              <a:spcBef>
                <a:spcPts val="600"/>
              </a:spcBef>
              <a:buNone/>
              <a:defRPr/>
            </a:pPr>
            <a:endParaRPr lang="en-GB" sz="2000" dirty="0"/>
          </a:p>
          <a:p>
            <a:pPr marL="0" indent="0">
              <a:spcBef>
                <a:spcPts val="600"/>
              </a:spcBef>
              <a:buNone/>
              <a:defRPr/>
            </a:pPr>
            <a:endParaRPr lang="en-GB" sz="2000" dirty="0"/>
          </a:p>
          <a:p>
            <a:pPr marL="0" indent="0">
              <a:spcBef>
                <a:spcPts val="600"/>
              </a:spcBef>
              <a:buNone/>
              <a:defRPr/>
            </a:pPr>
            <a:endParaRPr lang="en-GB" sz="2000" dirty="0"/>
          </a:p>
          <a:p>
            <a:pPr marL="0" indent="0">
              <a:spcBef>
                <a:spcPts val="600"/>
              </a:spcBef>
              <a:buNone/>
              <a:defRPr/>
            </a:pPr>
            <a:endParaRPr lang="en-GB" sz="2000" dirty="0"/>
          </a:p>
          <a:p>
            <a:pPr marL="0" indent="0">
              <a:spcBef>
                <a:spcPts val="600"/>
              </a:spcBef>
              <a:buNone/>
              <a:defRPr/>
            </a:pPr>
            <a:endParaRPr lang="en-GB" sz="2000" dirty="0"/>
          </a:p>
          <a:p>
            <a:pPr marL="0" indent="0">
              <a:spcBef>
                <a:spcPts val="600"/>
              </a:spcBef>
              <a:buNone/>
              <a:defRPr/>
            </a:pPr>
            <a:r>
              <a:rPr lang="en-GB" sz="2000" dirty="0"/>
              <a:t>This will be undertaken through:</a:t>
            </a:r>
          </a:p>
          <a:p>
            <a:pPr>
              <a:spcBef>
                <a:spcPts val="600"/>
              </a:spcBef>
              <a:defRPr/>
            </a:pPr>
            <a:r>
              <a:rPr lang="en-GB" sz="2000" dirty="0"/>
              <a:t>Talent and Progression – build fairer recruitment, development, and promotion processes to open up opportunities at every level.</a:t>
            </a:r>
          </a:p>
          <a:p>
            <a:pPr>
              <a:spcBef>
                <a:spcPts val="600"/>
              </a:spcBef>
              <a:defRPr/>
            </a:pPr>
            <a:r>
              <a:rPr lang="en-GB" sz="2000" dirty="0"/>
              <a:t>Flexible Working – expand flexible working options for new and existing staff, with particular emphasis on groups who are most affected by inequalities.</a:t>
            </a:r>
          </a:p>
          <a:p>
            <a:pPr>
              <a:spcBef>
                <a:spcPts val="600"/>
              </a:spcBef>
              <a:defRPr/>
            </a:pPr>
            <a:r>
              <a:rPr lang="en-GB" sz="2000" dirty="0"/>
              <a:t>Inclusive Culture – continue strengthening networks, raising awareness, and embedding civility and respect across the Trust.</a:t>
            </a:r>
          </a:p>
          <a:p>
            <a:pPr>
              <a:spcBef>
                <a:spcPts val="600"/>
              </a:spcBef>
              <a:defRPr/>
            </a:pPr>
            <a:r>
              <a:rPr lang="en-GB" sz="2000" dirty="0"/>
              <a:t>Communication and Visibility – highlight inclusive policies, celebrate progress, and ensure staff know where to find support and information.</a:t>
            </a:r>
          </a:p>
          <a:p>
            <a:pPr marL="342935" indent="-342935">
              <a:spcBef>
                <a:spcPts val="600"/>
              </a:spcBef>
              <a:buFont typeface="Arial" panose="020B0604020202020204" pitchFamily="34" charset="0"/>
              <a:buChar char="•"/>
              <a:defRPr/>
            </a:pPr>
            <a:r>
              <a:rPr lang="en-GB" sz="2000" dirty="0"/>
              <a:t>Strengthening our culture of inclusion, civility, and respect by expanding the role and influence of staff networks; promoting inclusion awareness months; publicising our flexible working policy; and improving communication via our dedicated webpage.</a:t>
            </a:r>
          </a:p>
          <a:p>
            <a:pPr marL="342935" indent="-342935">
              <a:spcBef>
                <a:spcPts val="600"/>
              </a:spcBef>
              <a:buFont typeface="Arial" panose="020B0604020202020204" pitchFamily="34" charset="0"/>
              <a:buChar char="•"/>
              <a:defRPr/>
            </a:pPr>
            <a:endParaRPr lang="en-GB" sz="2000" dirty="0"/>
          </a:p>
          <a:p>
            <a:pPr marL="342935" indent="-342935">
              <a:spcBef>
                <a:spcPts val="600"/>
              </a:spcBef>
              <a:buFont typeface="Arial" panose="020B0604020202020204" pitchFamily="34" charset="0"/>
              <a:buChar char="•"/>
              <a:defRPr/>
            </a:pPr>
            <a:endParaRPr lang="en-GB" sz="2000" dirty="0"/>
          </a:p>
          <a:p>
            <a:pPr algn="just">
              <a:spcBef>
                <a:spcPts val="1800"/>
              </a:spcBef>
              <a:defRPr/>
            </a:pPr>
            <a:endParaRPr lang="en-GB" sz="2000" dirty="0"/>
          </a:p>
          <a:p>
            <a:pPr algn="just">
              <a:spcBef>
                <a:spcPts val="1800"/>
              </a:spcBef>
              <a:defRPr/>
            </a:pPr>
            <a:endParaRPr lang="en-GB" sz="2000" dirty="0"/>
          </a:p>
          <a:p>
            <a:pPr marL="0" indent="0" algn="just">
              <a:spcBef>
                <a:spcPts val="1800"/>
              </a:spcBef>
              <a:buNone/>
              <a:defRPr/>
            </a:pPr>
            <a:r>
              <a:rPr lang="en-GB" sz="2000" dirty="0"/>
              <a:t>We will also endeavour to work collectively as a Staffordshire Integrated Care System (ICS) to identify, consider and act on common local pay gap themes.  </a:t>
            </a:r>
          </a:p>
        </p:txBody>
      </p:sp>
      <p:sp>
        <p:nvSpPr>
          <p:cNvPr id="5" name="Rounded Rectangle 4"/>
          <p:cNvSpPr/>
          <p:nvPr/>
        </p:nvSpPr>
        <p:spPr bwMode="auto">
          <a:xfrm>
            <a:off x="7463436" y="2917909"/>
            <a:ext cx="4430756" cy="981829"/>
          </a:xfrm>
          <a:prstGeom prst="roundRect">
            <a:avLst/>
          </a:prstGeom>
          <a:solidFill>
            <a:srgbClr val="00B0F0"/>
          </a:solidFill>
          <a:ln w="25400" cap="flat" cmpd="sng" algn="ctr">
            <a:solidFill>
              <a:srgbClr val="000000"/>
            </a:solidFill>
            <a:prstDash val="solid"/>
            <a:miter lim="400000"/>
            <a:headEnd type="none" w="med" len="med"/>
            <a:tailEnd type="none" w="med" len="med"/>
          </a:ln>
          <a:effectLst/>
        </p:spPr>
        <p:txBody>
          <a:bodyPr wrap="square" lIns="50800" tIns="50800" rIns="50800" bIns="50800" anchor="ctr">
            <a:spAutoFit/>
          </a:bodyPr>
          <a:lstStyle/>
          <a:p>
            <a:pPr algn="ctr" eaLnBrk="1">
              <a:defRPr/>
            </a:pPr>
            <a:r>
              <a:rPr lang="en-GB" sz="1700" dirty="0"/>
              <a:t>2. </a:t>
            </a:r>
            <a:r>
              <a:rPr lang="en-GB" sz="1700" b="0" dirty="0"/>
              <a:t>Extend our offer of </a:t>
            </a:r>
            <a:r>
              <a:rPr lang="en-GB" sz="1700" dirty="0"/>
              <a:t>Flexible Working for all - </a:t>
            </a:r>
            <a:r>
              <a:rPr lang="en-GB" sz="1700" b="0" dirty="0"/>
              <a:t>for both new and existing staff; and focus on typically disadvantaged groups    </a:t>
            </a:r>
          </a:p>
        </p:txBody>
      </p:sp>
      <p:sp>
        <p:nvSpPr>
          <p:cNvPr id="12294" name="Rounded Rectangle 5"/>
          <p:cNvSpPr>
            <a:spLocks noChangeArrowheads="1"/>
          </p:cNvSpPr>
          <p:nvPr/>
        </p:nvSpPr>
        <p:spPr bwMode="auto">
          <a:xfrm>
            <a:off x="1022148" y="2917909"/>
            <a:ext cx="6229580" cy="981829"/>
          </a:xfrm>
          <a:prstGeom prst="roundRect">
            <a:avLst>
              <a:gd name="adj" fmla="val 16667"/>
            </a:avLst>
          </a:prstGeom>
          <a:solidFill>
            <a:srgbClr val="92D050"/>
          </a:solidFill>
          <a:ln w="25400" algn="ctr">
            <a:solidFill>
              <a:srgbClr val="000000"/>
            </a:solidFill>
            <a:miter lim="400000"/>
            <a:headEnd/>
            <a:tailEnd/>
          </a:ln>
        </p:spPr>
        <p:txBody>
          <a:bodyPr wrap="square" lIns="50800" tIns="50800" rIns="50800" bIns="50800" anchor="ctr">
            <a:spAutoFit/>
          </a:bodyPr>
          <a:lstStyle/>
          <a:p>
            <a:pPr algn="ctr" eaLnBrk="1"/>
            <a:r>
              <a:rPr lang="en-GB" altLang="en-US" sz="1700" dirty="0"/>
              <a:t>1</a:t>
            </a:r>
            <a:r>
              <a:rPr lang="en-GB" altLang="en-US" sz="1700" b="0" dirty="0"/>
              <a:t>. Develop our approach to fair and equitable </a:t>
            </a:r>
            <a:r>
              <a:rPr lang="en-GB" altLang="en-US" sz="1700" dirty="0"/>
              <a:t>Inclusive Talent Management, Inclusive Recruitment </a:t>
            </a:r>
            <a:r>
              <a:rPr lang="en-GB" altLang="en-US" sz="1700" b="0" dirty="0"/>
              <a:t>and</a:t>
            </a:r>
            <a:r>
              <a:rPr lang="en-GB" altLang="en-US" sz="1700" dirty="0"/>
              <a:t> Inclusive Career Progression for all </a:t>
            </a:r>
            <a:r>
              <a:rPr lang="en-GB" altLang="en-US" sz="1700" b="0" dirty="0"/>
              <a:t>- at every level of the Trust</a:t>
            </a:r>
            <a:endParaRPr lang="en-GB" altLang="en-US" sz="1700" dirty="0"/>
          </a:p>
        </p:txBody>
      </p:sp>
      <p:sp>
        <p:nvSpPr>
          <p:cNvPr id="12296" name="Rounded Rectangle 7"/>
          <p:cNvSpPr>
            <a:spLocks noChangeArrowheads="1"/>
          </p:cNvSpPr>
          <p:nvPr/>
        </p:nvSpPr>
        <p:spPr bwMode="auto">
          <a:xfrm>
            <a:off x="1022148" y="4012704"/>
            <a:ext cx="10960504" cy="692388"/>
          </a:xfrm>
          <a:prstGeom prst="roundRect">
            <a:avLst>
              <a:gd name="adj" fmla="val 16667"/>
            </a:avLst>
          </a:prstGeom>
          <a:solidFill>
            <a:srgbClr val="7030A0"/>
          </a:solidFill>
          <a:ln w="25400" algn="ctr">
            <a:solidFill>
              <a:srgbClr val="000000"/>
            </a:solidFill>
            <a:miter lim="400000"/>
            <a:headEnd/>
            <a:tailEnd/>
          </a:ln>
        </p:spPr>
        <p:txBody>
          <a:bodyPr wrap="square" lIns="50800" tIns="50800" rIns="50800" bIns="50800" anchor="ctr">
            <a:spAutoFit/>
          </a:bodyPr>
          <a:lstStyle/>
          <a:p>
            <a:pPr algn="ctr" eaLnBrk="1"/>
            <a:r>
              <a:rPr lang="en-GB" altLang="en-US" sz="1700" dirty="0">
                <a:solidFill>
                  <a:schemeClr val="bg1"/>
                </a:solidFill>
                <a:latin typeface="+mn-lt"/>
                <a:cs typeface="Courier New" panose="02070309020205020404" pitchFamily="49" charset="0"/>
              </a:rPr>
              <a:t>   3. </a:t>
            </a:r>
            <a:r>
              <a:rPr lang="en-GB" altLang="en-US" sz="1700" b="0" dirty="0">
                <a:solidFill>
                  <a:schemeClr val="bg1"/>
                </a:solidFill>
                <a:latin typeface="+mn-lt"/>
                <a:cs typeface="Courier New" panose="02070309020205020404" pitchFamily="49" charset="0"/>
              </a:rPr>
              <a:t>Enhance our </a:t>
            </a:r>
            <a:r>
              <a:rPr lang="en-GB" altLang="en-US" sz="1700" dirty="0">
                <a:solidFill>
                  <a:schemeClr val="bg1"/>
                </a:solidFill>
                <a:latin typeface="+mn-lt"/>
                <a:cs typeface="Courier New" panose="02070309020205020404" pitchFamily="49" charset="0"/>
              </a:rPr>
              <a:t>Culture of Inclusion and Belonging - </a:t>
            </a:r>
            <a:r>
              <a:rPr lang="en-GB" altLang="en-US" sz="1700" b="0" dirty="0">
                <a:solidFill>
                  <a:schemeClr val="bg1"/>
                </a:solidFill>
                <a:latin typeface="+mn-lt"/>
                <a:cs typeface="Courier New" panose="02070309020205020404" pitchFamily="49" charset="0"/>
              </a:rPr>
              <a:t>through all we do and how we do it </a:t>
            </a:r>
          </a:p>
          <a:p>
            <a:pPr algn="ctr" eaLnBrk="1"/>
            <a:r>
              <a:rPr lang="en-GB" altLang="en-US" sz="1700" b="0" dirty="0">
                <a:solidFill>
                  <a:schemeClr val="bg1"/>
                </a:solidFill>
                <a:latin typeface="+mn-lt"/>
              </a:rPr>
              <a:t>- intersectional approach across equality groups; focus on disadvantaged groups         </a:t>
            </a:r>
            <a:endParaRPr lang="en-GB" altLang="en-US" sz="1700" dirty="0">
              <a:solidFill>
                <a:schemeClr val="bg1"/>
              </a:solidFill>
              <a:latin typeface="+mn-lt"/>
            </a:endParaRPr>
          </a:p>
        </p:txBody>
      </p:sp>
      <p:sp>
        <p:nvSpPr>
          <p:cNvPr id="2" name="Slide Number Placeholder 1">
            <a:extLst>
              <a:ext uri="{FF2B5EF4-FFF2-40B4-BE49-F238E27FC236}">
                <a16:creationId xmlns:a16="http://schemas.microsoft.com/office/drawing/2014/main" id="{E5EF59C4-E478-B07B-A579-55173BB91410}"/>
              </a:ext>
            </a:extLst>
          </p:cNvPr>
          <p:cNvSpPr>
            <a:spLocks noGrp="1"/>
          </p:cNvSpPr>
          <p:nvPr>
            <p:ph type="sldNum" sz="quarter" idx="10"/>
          </p:nvPr>
        </p:nvSpPr>
        <p:spPr/>
        <p:txBody>
          <a:bodyPr/>
          <a:lstStyle/>
          <a:p>
            <a:pPr>
              <a:defRPr/>
            </a:pPr>
            <a:fld id="{27A65ECD-D668-481A-8544-C281DF9D46E9}"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3B58-16FB-D33B-5465-0C62C36C008C}"/>
              </a:ext>
            </a:extLst>
          </p:cNvPr>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algn="l"/>
            <a:r>
              <a:rPr lang="en-GB" sz="4400" b="1" dirty="0">
                <a:solidFill>
                  <a:srgbClr val="7030A0"/>
                </a:solidFill>
              </a:rPr>
              <a:t>7. Aligning Trust Pay Gap Findings with Inclusion Priorities</a:t>
            </a:r>
          </a:p>
        </p:txBody>
      </p:sp>
      <p:sp>
        <p:nvSpPr>
          <p:cNvPr id="3" name="Content Placeholder 2">
            <a:extLst>
              <a:ext uri="{FF2B5EF4-FFF2-40B4-BE49-F238E27FC236}">
                <a16:creationId xmlns:a16="http://schemas.microsoft.com/office/drawing/2014/main" id="{A1C5E9BA-E84B-B305-B38B-D6A69A68AEDC}"/>
              </a:ext>
            </a:extLst>
          </p:cNvPr>
          <p:cNvSpPr>
            <a:spLocks noGrp="1"/>
          </p:cNvSpPr>
          <p:nvPr>
            <p:ph idx="1"/>
          </p:nvPr>
        </p:nvSpPr>
        <p:spPr>
          <a:xfrm>
            <a:off x="952501" y="2391924"/>
            <a:ext cx="11099800" cy="724123"/>
          </a:xfrm>
        </p:spPr>
        <p:txBody>
          <a:bodyPr/>
          <a:lstStyle/>
          <a:p>
            <a:pPr marL="0" indent="0">
              <a:spcBef>
                <a:spcPts val="0"/>
              </a:spcBef>
              <a:buNone/>
            </a:pPr>
            <a:r>
              <a:rPr lang="en-GB" sz="2000" dirty="0"/>
              <a:t>The Trust’s pay gap findings line up closely with its planned actions, NHS inclusion priorities and wider ICS goals. Here’s how they connect:</a:t>
            </a:r>
          </a:p>
        </p:txBody>
      </p:sp>
      <p:sp>
        <p:nvSpPr>
          <p:cNvPr id="4" name="Slide Number Placeholder 3">
            <a:extLst>
              <a:ext uri="{FF2B5EF4-FFF2-40B4-BE49-F238E27FC236}">
                <a16:creationId xmlns:a16="http://schemas.microsoft.com/office/drawing/2014/main" id="{BD70BFC0-67FC-FA52-0582-CF67D51A3D8E}"/>
              </a:ext>
            </a:extLst>
          </p:cNvPr>
          <p:cNvSpPr>
            <a:spLocks noGrp="1"/>
          </p:cNvSpPr>
          <p:nvPr>
            <p:ph type="sldNum" sz="quarter" idx="10"/>
          </p:nvPr>
        </p:nvSpPr>
        <p:spPr/>
        <p:txBody>
          <a:bodyPr/>
          <a:lstStyle/>
          <a:p>
            <a:pPr>
              <a:defRPr/>
            </a:pPr>
            <a:fld id="{27A65ECD-D668-481A-8544-C281DF9D46E9}" type="slidenum">
              <a:rPr lang="en-US" altLang="en-US" smtClean="0"/>
              <a:pPr>
                <a:defRPr/>
              </a:pPr>
              <a:t>26</a:t>
            </a:fld>
            <a:endParaRPr lang="en-US" altLang="en-US"/>
          </a:p>
        </p:txBody>
      </p:sp>
      <p:sp>
        <p:nvSpPr>
          <p:cNvPr id="5" name="Arrow: Pentagon 4">
            <a:extLst>
              <a:ext uri="{FF2B5EF4-FFF2-40B4-BE49-F238E27FC236}">
                <a16:creationId xmlns:a16="http://schemas.microsoft.com/office/drawing/2014/main" id="{D08E700F-E894-00C7-5136-D0F8F9310AB5}"/>
              </a:ext>
            </a:extLst>
          </p:cNvPr>
          <p:cNvSpPr/>
          <p:nvPr/>
        </p:nvSpPr>
        <p:spPr bwMode="auto">
          <a:xfrm>
            <a:off x="460889" y="3409899"/>
            <a:ext cx="2902785" cy="2811026"/>
          </a:xfrm>
          <a:prstGeom prst="homePlate">
            <a:avLst>
              <a:gd name="adj" fmla="val 0"/>
            </a:avLst>
          </a:prstGeom>
          <a:solidFill>
            <a:schemeClr val="accent5">
              <a:lumMod val="90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a:spcBef>
                <a:spcPts val="0"/>
              </a:spcBef>
            </a:pPr>
            <a:r>
              <a:rPr lang="en-GB" sz="1600" dirty="0"/>
              <a:t>Trust Pay Gap Findings</a:t>
            </a:r>
          </a:p>
          <a:p>
            <a:pPr marL="285750" indent="-285750">
              <a:spcBef>
                <a:spcPts val="0"/>
              </a:spcBef>
              <a:buFont typeface="Arial" panose="020B0604020202020204" pitchFamily="34" charset="0"/>
              <a:buChar char="•"/>
            </a:pPr>
            <a:r>
              <a:rPr lang="en-GB" sz="1600" dirty="0"/>
              <a:t>Gender</a:t>
            </a:r>
            <a:r>
              <a:rPr lang="en-GB" sz="1600" b="0" dirty="0"/>
              <a:t>: Gap narrowing but still favours men.</a:t>
            </a:r>
          </a:p>
          <a:p>
            <a:pPr marL="285750" indent="-285750">
              <a:spcBef>
                <a:spcPts val="0"/>
              </a:spcBef>
              <a:buFont typeface="Arial" panose="020B0604020202020204" pitchFamily="34" charset="0"/>
              <a:buChar char="•"/>
            </a:pPr>
            <a:r>
              <a:rPr lang="en-GB" sz="1600" dirty="0"/>
              <a:t>Ethnicity</a:t>
            </a:r>
            <a:r>
              <a:rPr lang="en-GB" sz="1600" b="0" dirty="0"/>
              <a:t>: Global Majority staff earn more on average, though patterns differ by pay band.</a:t>
            </a:r>
          </a:p>
          <a:p>
            <a:pPr marL="285750" indent="-285750">
              <a:spcBef>
                <a:spcPts val="0"/>
              </a:spcBef>
              <a:buFont typeface="Arial" panose="020B0604020202020204" pitchFamily="34" charset="0"/>
              <a:buChar char="•"/>
            </a:pPr>
            <a:r>
              <a:rPr lang="en-GB" sz="1600" dirty="0"/>
              <a:t>Disability</a:t>
            </a:r>
            <a:r>
              <a:rPr lang="en-GB" sz="1600" b="0" dirty="0"/>
              <a:t>: Gap persists, though slightly reduced in 2025, showing barriers to progression.</a:t>
            </a:r>
          </a:p>
        </p:txBody>
      </p:sp>
      <p:sp>
        <p:nvSpPr>
          <p:cNvPr id="7" name="Arrow: Chevron 6">
            <a:extLst>
              <a:ext uri="{FF2B5EF4-FFF2-40B4-BE49-F238E27FC236}">
                <a16:creationId xmlns:a16="http://schemas.microsoft.com/office/drawing/2014/main" id="{C4A9D22F-4AD6-323E-3A5A-67AE35761928}"/>
              </a:ext>
            </a:extLst>
          </p:cNvPr>
          <p:cNvSpPr/>
          <p:nvPr/>
        </p:nvSpPr>
        <p:spPr bwMode="auto">
          <a:xfrm>
            <a:off x="6642517" y="3443337"/>
            <a:ext cx="2902785" cy="4534575"/>
          </a:xfrm>
          <a:prstGeom prst="chevron">
            <a:avLst>
              <a:gd name="adj" fmla="val 0"/>
            </a:avLst>
          </a:prstGeom>
          <a:solidFill>
            <a:schemeClr val="accent5">
              <a:lumMod val="50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a:spcBef>
                <a:spcPts val="0"/>
              </a:spcBef>
            </a:pPr>
            <a:r>
              <a:rPr lang="en-GB" sz="1600" dirty="0">
                <a:solidFill>
                  <a:schemeClr val="bg1">
                    <a:lumMod val="95000"/>
                  </a:schemeClr>
                </a:solidFill>
              </a:rPr>
              <a:t>Pay Gap Reporting in Line with NHS and Statutory Frameworks</a:t>
            </a:r>
          </a:p>
          <a:p>
            <a:pPr marL="285750" indent="-285750">
              <a:spcBef>
                <a:spcPts val="0"/>
              </a:spcBef>
              <a:buFont typeface="Arial" panose="020B0604020202020204" pitchFamily="34" charset="0"/>
              <a:buChar char="•"/>
            </a:pPr>
            <a:r>
              <a:rPr lang="en-GB" sz="1600" b="0" dirty="0">
                <a:solidFill>
                  <a:schemeClr val="bg1">
                    <a:lumMod val="95000"/>
                  </a:schemeClr>
                </a:solidFill>
              </a:rPr>
              <a:t>Provides evidence that supports statutory compliance (PSED, Gender Pay Gap reporting) and aligns with NHS equality frameworks (WRES, WDES, People Plan/Promise),</a:t>
            </a:r>
          </a:p>
          <a:p>
            <a:pPr marL="285750" indent="-285750">
              <a:spcBef>
                <a:spcPts val="0"/>
              </a:spcBef>
              <a:buFont typeface="Arial" panose="020B0604020202020204" pitchFamily="34" charset="0"/>
              <a:buChar char="•"/>
            </a:pPr>
            <a:r>
              <a:rPr lang="en-GB" sz="1600" b="0" dirty="0">
                <a:solidFill>
                  <a:schemeClr val="bg1">
                    <a:lumMod val="95000"/>
                  </a:schemeClr>
                </a:solidFill>
              </a:rPr>
              <a:t>Focus on intersectionality – looking at how gender, ethnicity, disability, and other characteristics overlap, which is at the heart of national NHS inclusion strategy.</a:t>
            </a:r>
          </a:p>
        </p:txBody>
      </p:sp>
      <p:sp>
        <p:nvSpPr>
          <p:cNvPr id="8" name="Arrow: Chevron 7">
            <a:extLst>
              <a:ext uri="{FF2B5EF4-FFF2-40B4-BE49-F238E27FC236}">
                <a16:creationId xmlns:a16="http://schemas.microsoft.com/office/drawing/2014/main" id="{047A9369-1582-BF34-218D-7CB8034C7B4E}"/>
              </a:ext>
            </a:extLst>
          </p:cNvPr>
          <p:cNvSpPr/>
          <p:nvPr/>
        </p:nvSpPr>
        <p:spPr bwMode="auto">
          <a:xfrm>
            <a:off x="9723707" y="4797554"/>
            <a:ext cx="2902785" cy="3057247"/>
          </a:xfrm>
          <a:prstGeom prst="chevron">
            <a:avLst>
              <a:gd name="adj" fmla="val 0"/>
            </a:avLst>
          </a:prstGeom>
          <a:solidFill>
            <a:schemeClr val="accent5">
              <a:lumMod val="25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a:spcBef>
                <a:spcPts val="0"/>
              </a:spcBef>
            </a:pPr>
            <a:r>
              <a:rPr lang="en-GB" sz="1600" dirty="0">
                <a:solidFill>
                  <a:schemeClr val="bg1"/>
                </a:solidFill>
              </a:rPr>
              <a:t>Alignment with ICS Priorities</a:t>
            </a:r>
          </a:p>
          <a:p>
            <a:pPr marL="285750" indent="-285750">
              <a:spcBef>
                <a:spcPts val="0"/>
              </a:spcBef>
              <a:buFont typeface="Arial" panose="020B0604020202020204" pitchFamily="34" charset="0"/>
              <a:buChar char="•"/>
            </a:pPr>
            <a:r>
              <a:rPr lang="en-GB" sz="1600" b="0" dirty="0">
                <a:solidFill>
                  <a:schemeClr val="bg1"/>
                </a:solidFill>
              </a:rPr>
              <a:t>Collective working across the system on pay gaps mirrors the system-wide approach encouraged nationally.</a:t>
            </a:r>
          </a:p>
          <a:p>
            <a:pPr marL="285750" indent="-285750">
              <a:spcBef>
                <a:spcPts val="0"/>
              </a:spcBef>
              <a:buFont typeface="Arial" panose="020B0604020202020204" pitchFamily="34" charset="0"/>
              <a:buChar char="•"/>
            </a:pPr>
            <a:r>
              <a:rPr lang="en-GB" sz="1600" b="0" dirty="0">
                <a:solidFill>
                  <a:schemeClr val="bg1"/>
                </a:solidFill>
              </a:rPr>
              <a:t>Shared focus on tackling health inequalities and workplace equity means local action on pay gaps contributes to wider system goals.</a:t>
            </a:r>
          </a:p>
        </p:txBody>
      </p:sp>
      <p:pic>
        <p:nvPicPr>
          <p:cNvPr id="11" name="Picture 10" descr="A diagram of a triangle&#10;&#10;AI-generated content may be incorrect.">
            <a:extLst>
              <a:ext uri="{FF2B5EF4-FFF2-40B4-BE49-F238E27FC236}">
                <a16:creationId xmlns:a16="http://schemas.microsoft.com/office/drawing/2014/main" id="{E2BED65E-ADEA-4A09-3AB5-46EBDA786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3" y="6445474"/>
            <a:ext cx="3483084" cy="3174776"/>
          </a:xfrm>
          <a:prstGeom prst="rect">
            <a:avLst/>
          </a:prstGeom>
        </p:spPr>
      </p:pic>
      <p:sp>
        <p:nvSpPr>
          <p:cNvPr id="13" name="Rectangle: Rounded Corners 12">
            <a:extLst>
              <a:ext uri="{FF2B5EF4-FFF2-40B4-BE49-F238E27FC236}">
                <a16:creationId xmlns:a16="http://schemas.microsoft.com/office/drawing/2014/main" id="{27AED717-51B3-BE6C-E75C-4B25664A2C1C}"/>
              </a:ext>
            </a:extLst>
          </p:cNvPr>
          <p:cNvSpPr/>
          <p:nvPr/>
        </p:nvSpPr>
        <p:spPr bwMode="auto">
          <a:xfrm>
            <a:off x="3561327" y="8138342"/>
            <a:ext cx="9065165" cy="930751"/>
          </a:xfrm>
          <a:prstGeom prst="roundRect">
            <a:avLst/>
          </a:prstGeom>
          <a:solidFill>
            <a:schemeClr val="accent2">
              <a:lumMod val="75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600" b="0" dirty="0"/>
              <a:t>The data shows where inequalities persist, and our planned actions are designed to tackle these directly. This approach aligns with NHS national frameworks and supports ICS-wide inclusion and belonging priorities, strengthening accountability and driving progress at both levels. </a:t>
            </a:r>
          </a:p>
        </p:txBody>
      </p:sp>
      <p:sp>
        <p:nvSpPr>
          <p:cNvPr id="6" name="Arrow: Chevron 5">
            <a:extLst>
              <a:ext uri="{FF2B5EF4-FFF2-40B4-BE49-F238E27FC236}">
                <a16:creationId xmlns:a16="http://schemas.microsoft.com/office/drawing/2014/main" id="{07106655-38ED-BC43-E34F-A29BBBC0D120}"/>
              </a:ext>
            </a:extLst>
          </p:cNvPr>
          <p:cNvSpPr/>
          <p:nvPr/>
        </p:nvSpPr>
        <p:spPr bwMode="auto">
          <a:xfrm>
            <a:off x="3561327" y="3409899"/>
            <a:ext cx="2902785" cy="4534575"/>
          </a:xfrm>
          <a:prstGeom prst="chevron">
            <a:avLst>
              <a:gd name="adj" fmla="val 0"/>
            </a:avLst>
          </a:prstGeom>
          <a:solidFill>
            <a:schemeClr val="accent5">
              <a:lumMod val="75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a:spcBef>
                <a:spcPts val="0"/>
              </a:spcBef>
            </a:pPr>
            <a:r>
              <a:rPr lang="en-GB" sz="1600" dirty="0"/>
              <a:t>Trust Planned Priorities </a:t>
            </a:r>
          </a:p>
          <a:p>
            <a:pPr algn="ctr">
              <a:spcBef>
                <a:spcPts val="0"/>
              </a:spcBef>
            </a:pPr>
            <a:r>
              <a:rPr lang="en-GB" sz="1600" dirty="0"/>
              <a:t>(for 2025–26)</a:t>
            </a:r>
          </a:p>
          <a:p>
            <a:pPr marL="285750" indent="-285750">
              <a:spcBef>
                <a:spcPts val="0"/>
              </a:spcBef>
              <a:buFont typeface="Arial" panose="020B0604020202020204" pitchFamily="34" charset="0"/>
              <a:buChar char="•"/>
            </a:pPr>
            <a:r>
              <a:rPr lang="en-GB" sz="1600" dirty="0"/>
              <a:t>Fair and inclusive recruitment and career progression </a:t>
            </a:r>
            <a:r>
              <a:rPr lang="en-GB" sz="1600" b="0" dirty="0"/>
              <a:t>directly address structural barriers shown in the pay data.</a:t>
            </a:r>
          </a:p>
          <a:p>
            <a:pPr marL="285750" indent="-285750">
              <a:spcBef>
                <a:spcPts val="0"/>
              </a:spcBef>
              <a:buFont typeface="Arial" panose="020B0604020202020204" pitchFamily="34" charset="0"/>
              <a:buChar char="•"/>
            </a:pPr>
            <a:r>
              <a:rPr lang="en-GB" sz="1600" dirty="0"/>
              <a:t>Flexible working for all</a:t>
            </a:r>
            <a:r>
              <a:rPr lang="en-GB" sz="1600" b="0" dirty="0"/>
              <a:t>, especially for disadvantaged groups, supports retention and progression of women, disabled staff, and minority ethnic staff.</a:t>
            </a:r>
          </a:p>
          <a:p>
            <a:pPr marL="285750" indent="-285750">
              <a:spcBef>
                <a:spcPts val="0"/>
              </a:spcBef>
              <a:buFont typeface="Arial" panose="020B0604020202020204" pitchFamily="34" charset="0"/>
              <a:buChar char="•"/>
            </a:pPr>
            <a:r>
              <a:rPr lang="en-GB" sz="1600" dirty="0"/>
              <a:t>Culture of inclusion and belonging</a:t>
            </a:r>
            <a:r>
              <a:rPr lang="en-GB" sz="1600" b="0" dirty="0"/>
              <a:t> tackles the underlying inequalities reflected in pay gaps. </a:t>
            </a:r>
            <a:endParaRPr kumimoji="0" lang="en-GB" sz="1600" b="0" i="0" u="none" strike="noStrike" cap="none" normalizeH="0" baseline="0" dirty="0">
              <a:ln>
                <a:noFill/>
              </a:ln>
              <a:solidFill>
                <a:srgbClr val="000000"/>
              </a:solidFill>
              <a:effectLst/>
              <a:sym typeface="Helvetica Neue" charset="0"/>
            </a:endParaRPr>
          </a:p>
        </p:txBody>
      </p:sp>
      <p:pic>
        <p:nvPicPr>
          <p:cNvPr id="5122" name="Picture 81739966">
            <a:extLst>
              <a:ext uri="{FF2B5EF4-FFF2-40B4-BE49-F238E27FC236}">
                <a16:creationId xmlns:a16="http://schemas.microsoft.com/office/drawing/2014/main" id="{E27FA166-3455-AD9E-E21E-4D24FE1EF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707" y="3636797"/>
            <a:ext cx="31305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2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A2A34-7D61-84D4-EE32-8AEA0DEDE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3789D-55AE-880C-05E3-F574C08F7437}"/>
              </a:ext>
            </a:extLst>
          </p:cNvPr>
          <p:cNvSpPr>
            <a:spLocks noGrp="1"/>
          </p:cNvSpPr>
          <p:nvPr>
            <p:ph type="title"/>
          </p:nvPr>
        </p:nvSpPr>
        <p:spPr>
          <a:xfrm>
            <a:off x="309711" y="241753"/>
            <a:ext cx="9145017" cy="1310432"/>
          </a:xfrm>
        </p:spPr>
        <p:txBody>
          <a:bodyPr/>
          <a:lstStyle/>
          <a:p>
            <a:pPr algn="l"/>
            <a:r>
              <a:rPr lang="en-GB" sz="3600" b="1" dirty="0">
                <a:solidFill>
                  <a:srgbClr val="7030A0"/>
                </a:solidFill>
              </a:rPr>
              <a:t>Appendix:  Ethnicity Pay Gap Data (2025) with and without medical staff</a:t>
            </a:r>
            <a:r>
              <a:rPr lang="en-GB" sz="3600" b="1" u="sng" dirty="0">
                <a:solidFill>
                  <a:srgbClr val="7030A0"/>
                </a:solidFill>
              </a:rPr>
              <a:t> </a:t>
            </a:r>
          </a:p>
        </p:txBody>
      </p:sp>
      <p:sp>
        <p:nvSpPr>
          <p:cNvPr id="3" name="Content Placeholder 2">
            <a:extLst>
              <a:ext uri="{FF2B5EF4-FFF2-40B4-BE49-F238E27FC236}">
                <a16:creationId xmlns:a16="http://schemas.microsoft.com/office/drawing/2014/main" id="{3DB880F2-ABCF-D544-48AD-52CDC95B76A1}"/>
              </a:ext>
            </a:extLst>
          </p:cNvPr>
          <p:cNvSpPr>
            <a:spLocks noGrp="1"/>
          </p:cNvSpPr>
          <p:nvPr>
            <p:ph idx="1"/>
          </p:nvPr>
        </p:nvSpPr>
        <p:spPr>
          <a:xfrm>
            <a:off x="251024" y="1552185"/>
            <a:ext cx="9707760" cy="948351"/>
          </a:xfrm>
        </p:spPr>
        <p:txBody>
          <a:bodyPr/>
          <a:lstStyle/>
          <a:p>
            <a:pPr marL="0" indent="0">
              <a:spcBef>
                <a:spcPts val="1200"/>
              </a:spcBef>
              <a:buNone/>
            </a:pPr>
            <a:r>
              <a:rPr lang="en-GB" sz="1800" b="1" dirty="0"/>
              <a:t>For purpose of understanding behind the surface of our ethnicity pay gap, the following information provides the data reworked for additional information </a:t>
            </a:r>
            <a:r>
              <a:rPr lang="en-GB" sz="1800" b="1" dirty="0">
                <a:solidFill>
                  <a:srgbClr val="DC34C8"/>
                </a:solidFill>
              </a:rPr>
              <a:t>with and without medical staff</a:t>
            </a:r>
            <a:r>
              <a:rPr lang="en-GB" sz="1800" b="1" dirty="0"/>
              <a:t>:- </a:t>
            </a:r>
            <a:endParaRPr lang="en-GB" sz="1800" dirty="0"/>
          </a:p>
        </p:txBody>
      </p:sp>
      <p:sp>
        <p:nvSpPr>
          <p:cNvPr id="4" name="Slide Number Placeholder 3">
            <a:extLst>
              <a:ext uri="{FF2B5EF4-FFF2-40B4-BE49-F238E27FC236}">
                <a16:creationId xmlns:a16="http://schemas.microsoft.com/office/drawing/2014/main" id="{41F74367-F41D-231D-0376-91BE69AE952F}"/>
              </a:ext>
            </a:extLst>
          </p:cNvPr>
          <p:cNvSpPr>
            <a:spLocks noGrp="1"/>
          </p:cNvSpPr>
          <p:nvPr>
            <p:ph type="sldNum" sz="quarter" idx="10"/>
          </p:nvPr>
        </p:nvSpPr>
        <p:spPr/>
        <p:txBody>
          <a:bodyPr/>
          <a:lstStyle/>
          <a:p>
            <a:pPr>
              <a:defRPr/>
            </a:pPr>
            <a:fld id="{27A65ECD-D668-481A-8544-C281DF9D46E9}" type="slidenum">
              <a:rPr lang="en-US" altLang="en-US" smtClean="0"/>
              <a:pPr>
                <a:defRPr/>
              </a:pPr>
              <a:t>27</a:t>
            </a:fld>
            <a:endParaRPr lang="en-US" altLang="en-US" dirty="0"/>
          </a:p>
        </p:txBody>
      </p:sp>
      <p:graphicFrame>
        <p:nvGraphicFramePr>
          <p:cNvPr id="6" name="Chart 5">
            <a:extLst>
              <a:ext uri="{FF2B5EF4-FFF2-40B4-BE49-F238E27FC236}">
                <a16:creationId xmlns:a16="http://schemas.microsoft.com/office/drawing/2014/main" id="{93D526B0-3AF9-8489-F101-E2C823F616F2}"/>
              </a:ext>
            </a:extLst>
          </p:cNvPr>
          <p:cNvGraphicFramePr>
            <a:graphicFrameLocks/>
          </p:cNvGraphicFramePr>
          <p:nvPr>
            <p:extLst>
              <p:ext uri="{D42A27DB-BD31-4B8C-83A1-F6EECF244321}">
                <p14:modId xmlns:p14="http://schemas.microsoft.com/office/powerpoint/2010/main" val="1714186718"/>
              </p:ext>
            </p:extLst>
          </p:nvPr>
        </p:nvGraphicFramePr>
        <p:xfrm>
          <a:off x="5557899" y="2634186"/>
          <a:ext cx="4572000" cy="2650858"/>
        </p:xfrm>
        <a:graphic>
          <a:graphicData uri="http://schemas.openxmlformats.org/drawingml/2006/chart">
            <c:chart xmlns:c="http://schemas.openxmlformats.org/drawingml/2006/chart" xmlns:r="http://schemas.openxmlformats.org/officeDocument/2006/relationships" r:id="rId2"/>
          </a:graphicData>
        </a:graphic>
      </p:graphicFrame>
      <p:sp>
        <p:nvSpPr>
          <p:cNvPr id="8" name="Speech Bubble: Rectangle with Corners Rounded 7">
            <a:extLst>
              <a:ext uri="{FF2B5EF4-FFF2-40B4-BE49-F238E27FC236}">
                <a16:creationId xmlns:a16="http://schemas.microsoft.com/office/drawing/2014/main" id="{CC82137F-D898-128B-AFD3-A9B77D1CEC49}"/>
              </a:ext>
            </a:extLst>
          </p:cNvPr>
          <p:cNvSpPr/>
          <p:nvPr/>
        </p:nvSpPr>
        <p:spPr bwMode="auto">
          <a:xfrm>
            <a:off x="10294862" y="1873988"/>
            <a:ext cx="2472234" cy="3559969"/>
          </a:xfrm>
          <a:prstGeom prst="wedgeRoundRectCallout">
            <a:avLst>
              <a:gd name="adj1" fmla="val -79573"/>
              <a:gd name="adj2" fmla="val 0"/>
              <a:gd name="adj3" fmla="val 16667"/>
            </a:avLst>
          </a:prstGeom>
          <a:solidFill>
            <a:srgbClr val="D9A785"/>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Helvetica Neue" charset="0"/>
                <a:ea typeface="Helvetica Neue" charset="0"/>
                <a:cs typeface="Helvetica Neue" charset="0"/>
                <a:sym typeface="Helvetica Neue" charset="0"/>
              </a:rPr>
              <a:t>When medical staff are excluded, the underlying disparity becomes clearer. The mean gap widened from +6.03% in 2024 to +8.08% in 2025, and the median gap rose more sharply from +1.85% to +10.21%. This shows that, outside of the medical workforce, White staff are consistently paid more than Global Majority staff, and that this difference has grown year on year.</a:t>
            </a:r>
          </a:p>
        </p:txBody>
      </p:sp>
      <p:graphicFrame>
        <p:nvGraphicFramePr>
          <p:cNvPr id="11" name="Chart 10">
            <a:extLst>
              <a:ext uri="{FF2B5EF4-FFF2-40B4-BE49-F238E27FC236}">
                <a16:creationId xmlns:a16="http://schemas.microsoft.com/office/drawing/2014/main" id="{FD8E6912-FAB5-F29A-9CC0-D19B513C0C4A}"/>
              </a:ext>
            </a:extLst>
          </p:cNvPr>
          <p:cNvGraphicFramePr>
            <a:graphicFrameLocks/>
          </p:cNvGraphicFramePr>
          <p:nvPr>
            <p:extLst>
              <p:ext uri="{D42A27DB-BD31-4B8C-83A1-F6EECF244321}">
                <p14:modId xmlns:p14="http://schemas.microsoft.com/office/powerpoint/2010/main" val="1289670707"/>
              </p:ext>
            </p:extLst>
          </p:nvPr>
        </p:nvGraphicFramePr>
        <p:xfrm>
          <a:off x="519075" y="2709095"/>
          <a:ext cx="4644578" cy="2636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7E892C2-C182-B17E-30AE-B8B9962709A2}"/>
              </a:ext>
            </a:extLst>
          </p:cNvPr>
          <p:cNvGraphicFramePr>
            <a:graphicFrameLocks/>
          </p:cNvGraphicFramePr>
          <p:nvPr>
            <p:extLst>
              <p:ext uri="{D42A27DB-BD31-4B8C-83A1-F6EECF244321}">
                <p14:modId xmlns:p14="http://schemas.microsoft.com/office/powerpoint/2010/main" val="132647765"/>
              </p:ext>
            </p:extLst>
          </p:nvPr>
        </p:nvGraphicFramePr>
        <p:xfrm>
          <a:off x="519075" y="5584540"/>
          <a:ext cx="4363144" cy="32900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4933E823-B1F4-D042-EBD5-C215C3BACB2D}"/>
              </a:ext>
            </a:extLst>
          </p:cNvPr>
          <p:cNvGraphicFramePr>
            <a:graphicFrameLocks/>
          </p:cNvGraphicFramePr>
          <p:nvPr>
            <p:extLst>
              <p:ext uri="{D42A27DB-BD31-4B8C-83A1-F6EECF244321}">
                <p14:modId xmlns:p14="http://schemas.microsoft.com/office/powerpoint/2010/main" val="905138411"/>
              </p:ext>
            </p:extLst>
          </p:nvPr>
        </p:nvGraphicFramePr>
        <p:xfrm>
          <a:off x="8008862" y="5596880"/>
          <a:ext cx="4572000" cy="3290090"/>
        </p:xfrm>
        <a:graphic>
          <a:graphicData uri="http://schemas.openxmlformats.org/drawingml/2006/chart">
            <c:chart xmlns:c="http://schemas.openxmlformats.org/drawingml/2006/chart" xmlns:r="http://schemas.openxmlformats.org/officeDocument/2006/relationships" r:id="rId5"/>
          </a:graphicData>
        </a:graphic>
      </p:graphicFrame>
      <p:sp>
        <p:nvSpPr>
          <p:cNvPr id="21" name="Speech Bubble: Rectangle with Corners Rounded 20">
            <a:extLst>
              <a:ext uri="{FF2B5EF4-FFF2-40B4-BE49-F238E27FC236}">
                <a16:creationId xmlns:a16="http://schemas.microsoft.com/office/drawing/2014/main" id="{0F5F1C8B-7DDD-011E-F9E8-0290339BD39F}"/>
              </a:ext>
            </a:extLst>
          </p:cNvPr>
          <p:cNvSpPr/>
          <p:nvPr/>
        </p:nvSpPr>
        <p:spPr bwMode="auto">
          <a:xfrm>
            <a:off x="5163653" y="5610670"/>
            <a:ext cx="2563774" cy="3360103"/>
          </a:xfrm>
          <a:prstGeom prst="wedgeRoundRectCallout">
            <a:avLst>
              <a:gd name="adj1" fmla="val 45942"/>
              <a:gd name="adj2" fmla="val -15553"/>
              <a:gd name="adj3" fmla="val 16667"/>
            </a:avLst>
          </a:prstGeom>
          <a:solidFill>
            <a:srgbClr val="D9A785"/>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400" b="0" dirty="0">
                <a:solidFill>
                  <a:srgbClr val="002060"/>
                </a:solidFill>
              </a:rPr>
              <a:t>In 2024, some Global Majority groups (e.g. Asian –37.52%, Other –31.56%) appeared to earn more than White British staff on average, reflecting the influence of medical staff pay. By 2025, the position reversed: Asian staff moved from –37.52% to +8.2%, and Black staff from –4.51% to +8.6%, showing both groups now earn less than White British staff.</a:t>
            </a:r>
            <a:endParaRPr kumimoji="0" lang="en-GB" sz="1400" b="0" i="0" u="none" strike="noStrike" cap="none" normalizeH="0" baseline="0" dirty="0">
              <a:ln>
                <a:noFill/>
              </a:ln>
              <a:solidFill>
                <a:srgbClr val="002060"/>
              </a:solidFill>
              <a:effectLst/>
              <a:sym typeface="Helvetica Neue" charset="0"/>
            </a:endParaRPr>
          </a:p>
        </p:txBody>
      </p:sp>
    </p:spTree>
    <p:extLst>
      <p:ext uri="{BB962C8B-B14F-4D97-AF65-F5344CB8AC3E}">
        <p14:creationId xmlns:p14="http://schemas.microsoft.com/office/powerpoint/2010/main" val="144087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47864-FA87-3179-8922-D9AA397CCB6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610B3-07AF-2D4E-B9C0-FD1C9C2CE7B3}"/>
              </a:ext>
            </a:extLst>
          </p:cNvPr>
          <p:cNvSpPr>
            <a:spLocks noGrp="1"/>
          </p:cNvSpPr>
          <p:nvPr>
            <p:ph type="sldNum" sz="quarter" idx="10"/>
          </p:nvPr>
        </p:nvSpPr>
        <p:spPr/>
        <p:txBody>
          <a:bodyPr/>
          <a:lstStyle/>
          <a:p>
            <a:pPr>
              <a:defRPr/>
            </a:pPr>
            <a:fld id="{27A65ECD-D668-481A-8544-C281DF9D46E9}" type="slidenum">
              <a:rPr lang="en-US" altLang="en-US" smtClean="0"/>
              <a:pPr>
                <a:defRPr/>
              </a:pPr>
              <a:t>28</a:t>
            </a:fld>
            <a:endParaRPr lang="en-US" altLang="en-US" dirty="0"/>
          </a:p>
        </p:txBody>
      </p:sp>
      <p:sp>
        <p:nvSpPr>
          <p:cNvPr id="8" name="Title 1">
            <a:extLst>
              <a:ext uri="{FF2B5EF4-FFF2-40B4-BE49-F238E27FC236}">
                <a16:creationId xmlns:a16="http://schemas.microsoft.com/office/drawing/2014/main" id="{29AFF299-D02C-EBBB-152A-D86F21A2CB6E}"/>
              </a:ext>
            </a:extLst>
          </p:cNvPr>
          <p:cNvSpPr>
            <a:spLocks noGrp="1"/>
          </p:cNvSpPr>
          <p:nvPr>
            <p:ph type="title"/>
          </p:nvPr>
        </p:nvSpPr>
        <p:spPr>
          <a:xfrm>
            <a:off x="237704" y="254000"/>
            <a:ext cx="9577064" cy="1310432"/>
          </a:xfrm>
        </p:spPr>
        <p:txBody>
          <a:bodyPr/>
          <a:lstStyle/>
          <a:p>
            <a:pPr algn="l"/>
            <a:r>
              <a:rPr lang="en-GB" sz="3200" b="1" dirty="0">
                <a:solidFill>
                  <a:srgbClr val="7030A0"/>
                </a:solidFill>
              </a:rPr>
              <a:t>Appendix </a:t>
            </a:r>
            <a:r>
              <a:rPr lang="en-GB" sz="3200" b="1" dirty="0" err="1">
                <a:solidFill>
                  <a:srgbClr val="7030A0"/>
                </a:solidFill>
              </a:rPr>
              <a:t>contd</a:t>
            </a:r>
            <a:r>
              <a:rPr lang="en-GB" sz="3200" b="1" dirty="0">
                <a:solidFill>
                  <a:srgbClr val="7030A0"/>
                </a:solidFill>
              </a:rPr>
              <a:t>: Ethnicity Pay Gap Quartiles (2025) with and without medical staff</a:t>
            </a:r>
            <a:endParaRPr lang="en-GB" sz="3200" b="1" u="sng" dirty="0">
              <a:solidFill>
                <a:srgbClr val="7030A0"/>
              </a:solidFill>
            </a:endParaRPr>
          </a:p>
        </p:txBody>
      </p:sp>
      <p:pic>
        <p:nvPicPr>
          <p:cNvPr id="1026" name="Picture 2">
            <a:extLst>
              <a:ext uri="{FF2B5EF4-FFF2-40B4-BE49-F238E27FC236}">
                <a16:creationId xmlns:a16="http://schemas.microsoft.com/office/drawing/2014/main" id="{BE981AFE-CBEE-4790-BFBD-4CD6D233F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 y="1506966"/>
            <a:ext cx="12245975" cy="3565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FDC281D-8C11-1EEF-C699-CD675592F6FE}"/>
              </a:ext>
            </a:extLst>
          </p:cNvPr>
          <p:cNvSpPr txBox="1"/>
          <p:nvPr/>
        </p:nvSpPr>
        <p:spPr>
          <a:xfrm>
            <a:off x="375444" y="5250927"/>
            <a:ext cx="12245975" cy="830997"/>
          </a:xfrm>
          <a:prstGeom prst="rect">
            <a:avLst/>
          </a:prstGeom>
          <a:solidFill>
            <a:srgbClr val="D9A785"/>
          </a:solidFill>
        </p:spPr>
        <p:txBody>
          <a:bodyPr wrap="square" rtlCol="0">
            <a:spAutoFit/>
          </a:bodyPr>
          <a:lstStyle/>
          <a:p>
            <a:r>
              <a:rPr lang="en-GB" sz="1600" b="0" dirty="0">
                <a:solidFill>
                  <a:srgbClr val="002060"/>
                </a:solidFill>
              </a:rPr>
              <a:t>Medical staff boost ethnic minority representation in upper pay quartiles, especially for Asian and Other ethnic groups. Excluding medical staff increases clustering in Quartile 2 and 3 for most minority groups, highlighting concentration in mid-level pay bands. White British staff show minimal change, indicating a more consistent distribution across pay levels regardless of medical roles.</a:t>
            </a:r>
          </a:p>
        </p:txBody>
      </p:sp>
      <p:graphicFrame>
        <p:nvGraphicFramePr>
          <p:cNvPr id="3" name="Chart 2">
            <a:extLst>
              <a:ext uri="{FF2B5EF4-FFF2-40B4-BE49-F238E27FC236}">
                <a16:creationId xmlns:a16="http://schemas.microsoft.com/office/drawing/2014/main" id="{6202DC55-04DC-B0C4-77B3-B2F45794AC77}"/>
              </a:ext>
            </a:extLst>
          </p:cNvPr>
          <p:cNvGraphicFramePr>
            <a:graphicFrameLocks/>
          </p:cNvGraphicFramePr>
          <p:nvPr>
            <p:extLst>
              <p:ext uri="{D42A27DB-BD31-4B8C-83A1-F6EECF244321}">
                <p14:modId xmlns:p14="http://schemas.microsoft.com/office/powerpoint/2010/main" val="321307510"/>
              </p:ext>
            </p:extLst>
          </p:nvPr>
        </p:nvGraphicFramePr>
        <p:xfrm>
          <a:off x="6669089" y="6290270"/>
          <a:ext cx="5845471" cy="295191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8F4699C-94C9-BFA9-A307-1BF1E07F5FFD}"/>
              </a:ext>
            </a:extLst>
          </p:cNvPr>
          <p:cNvPicPr>
            <a:picLocks noChangeAspect="1"/>
          </p:cNvPicPr>
          <p:nvPr/>
        </p:nvPicPr>
        <p:blipFill>
          <a:blip r:embed="rId4"/>
          <a:stretch>
            <a:fillRect/>
          </a:stretch>
        </p:blipFill>
        <p:spPr>
          <a:xfrm>
            <a:off x="235368" y="8886960"/>
            <a:ext cx="2304256" cy="764667"/>
          </a:xfrm>
          <a:prstGeom prst="rect">
            <a:avLst/>
          </a:prstGeom>
        </p:spPr>
      </p:pic>
      <p:graphicFrame>
        <p:nvGraphicFramePr>
          <p:cNvPr id="6" name="Chart 5">
            <a:extLst>
              <a:ext uri="{FF2B5EF4-FFF2-40B4-BE49-F238E27FC236}">
                <a16:creationId xmlns:a16="http://schemas.microsoft.com/office/drawing/2014/main" id="{1D990226-7CD0-150C-ABBA-239238BCFFBD}"/>
              </a:ext>
            </a:extLst>
          </p:cNvPr>
          <p:cNvGraphicFramePr>
            <a:graphicFrameLocks/>
          </p:cNvGraphicFramePr>
          <p:nvPr>
            <p:extLst>
              <p:ext uri="{D42A27DB-BD31-4B8C-83A1-F6EECF244321}">
                <p14:modId xmlns:p14="http://schemas.microsoft.com/office/powerpoint/2010/main" val="2554952416"/>
              </p:ext>
            </p:extLst>
          </p:nvPr>
        </p:nvGraphicFramePr>
        <p:xfrm>
          <a:off x="590612" y="6289858"/>
          <a:ext cx="5911788" cy="295232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Arrow Connector 9">
            <a:extLst>
              <a:ext uri="{FF2B5EF4-FFF2-40B4-BE49-F238E27FC236}">
                <a16:creationId xmlns:a16="http://schemas.microsoft.com/office/drawing/2014/main" id="{6177C8AD-6DA3-353A-33CB-BE9F4EE448BF}"/>
              </a:ext>
            </a:extLst>
          </p:cNvPr>
          <p:cNvCxnSpPr/>
          <p:nvPr/>
        </p:nvCxnSpPr>
        <p:spPr bwMode="auto">
          <a:xfrm>
            <a:off x="7510512" y="6100936"/>
            <a:ext cx="720080" cy="1008112"/>
          </a:xfrm>
          <a:prstGeom prst="straightConnector1">
            <a:avLst/>
          </a:prstGeom>
          <a:solidFill>
            <a:schemeClr val="accent1"/>
          </a:solidFill>
          <a:ln w="25400" cap="flat" cmpd="sng" algn="ctr">
            <a:solidFill>
              <a:schemeClr val="accent5">
                <a:lumMod val="10000"/>
              </a:schemeClr>
            </a:solidFill>
            <a:prstDash val="solid"/>
            <a:miter lim="4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674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C34B-4950-23DC-196B-F64047090E06}"/>
              </a:ext>
            </a:extLst>
          </p:cNvPr>
          <p:cNvSpPr>
            <a:spLocks noGrp="1"/>
          </p:cNvSpPr>
          <p:nvPr>
            <p:ph type="title"/>
          </p:nvPr>
        </p:nvSpPr>
        <p:spPr>
          <a:xfrm>
            <a:off x="453728" y="136621"/>
            <a:ext cx="9505056" cy="1094408"/>
          </a:xfrm>
        </p:spPr>
        <p:txBody>
          <a:bodyPr/>
          <a:lstStyle/>
          <a:p>
            <a:pPr algn="l"/>
            <a:r>
              <a:rPr lang="en-GB" sz="4400" b="1" dirty="0">
                <a:solidFill>
                  <a:srgbClr val="7030A0"/>
                </a:solidFill>
              </a:rPr>
              <a:t>1. Trust Pay Gaps Summary (2025)</a:t>
            </a:r>
            <a:endParaRPr lang="en-GB" sz="5400" b="1" dirty="0">
              <a:solidFill>
                <a:srgbClr val="7030A0"/>
              </a:solidFill>
            </a:endParaRPr>
          </a:p>
        </p:txBody>
      </p:sp>
      <p:sp>
        <p:nvSpPr>
          <p:cNvPr id="4" name="Slide Number Placeholder 3">
            <a:extLst>
              <a:ext uri="{FF2B5EF4-FFF2-40B4-BE49-F238E27FC236}">
                <a16:creationId xmlns:a16="http://schemas.microsoft.com/office/drawing/2014/main" id="{CCACF9F8-D718-6BCF-28EF-6BDDD98B4A08}"/>
              </a:ext>
            </a:extLst>
          </p:cNvPr>
          <p:cNvSpPr>
            <a:spLocks noGrp="1"/>
          </p:cNvSpPr>
          <p:nvPr>
            <p:ph type="sldNum" sz="quarter" idx="10"/>
          </p:nvPr>
        </p:nvSpPr>
        <p:spPr/>
        <p:txBody>
          <a:bodyPr/>
          <a:lstStyle/>
          <a:p>
            <a:pPr>
              <a:defRPr/>
            </a:pPr>
            <a:fld id="{27A65ECD-D668-481A-8544-C281DF9D46E9}" type="slidenum">
              <a:rPr lang="en-US" altLang="en-US" smtClean="0"/>
              <a:pPr>
                <a:defRPr/>
              </a:pPr>
              <a:t>3</a:t>
            </a:fld>
            <a:endParaRPr lang="en-US" altLang="en-US"/>
          </a:p>
        </p:txBody>
      </p:sp>
      <p:sp>
        <p:nvSpPr>
          <p:cNvPr id="6" name="TextBox 5">
            <a:extLst>
              <a:ext uri="{FF2B5EF4-FFF2-40B4-BE49-F238E27FC236}">
                <a16:creationId xmlns:a16="http://schemas.microsoft.com/office/drawing/2014/main" id="{16F2D193-341F-A834-26A6-1329463FFBE1}"/>
              </a:ext>
            </a:extLst>
          </p:cNvPr>
          <p:cNvSpPr txBox="1"/>
          <p:nvPr/>
        </p:nvSpPr>
        <p:spPr>
          <a:xfrm>
            <a:off x="723202" y="1492424"/>
            <a:ext cx="11755861" cy="6524863"/>
          </a:xfrm>
          <a:prstGeom prst="rect">
            <a:avLst/>
          </a:prstGeom>
          <a:noFill/>
          <a:ln>
            <a:noFill/>
          </a:ln>
        </p:spPr>
        <p:txBody>
          <a:bodyPr wrap="square">
            <a:spAutoFit/>
          </a:bodyPr>
          <a:lstStyle/>
          <a:p>
            <a:pPr>
              <a:buNone/>
            </a:pPr>
            <a:r>
              <a:rPr lang="en-GB" sz="1900" b="0" dirty="0"/>
              <a:t>This year’s pay gap analysis covering gender, ethnicity and disability show areas of progress alongside challenges that require continued focus.</a:t>
            </a:r>
          </a:p>
          <a:p>
            <a:pPr>
              <a:buNone/>
            </a:pPr>
            <a:endParaRPr lang="en-GB" sz="1900" b="0" dirty="0"/>
          </a:p>
          <a:p>
            <a:pPr marL="457200" indent="-457200">
              <a:buFont typeface="+mj-lt"/>
              <a:buAutoNum type="arabicPeriod"/>
            </a:pPr>
            <a:r>
              <a:rPr lang="en-GB" sz="1900" dirty="0">
                <a:solidFill>
                  <a:srgbClr val="7030A0"/>
                </a:solidFill>
              </a:rPr>
              <a:t>Gender</a:t>
            </a:r>
            <a:r>
              <a:rPr lang="en-GB" sz="1900" b="0" dirty="0">
                <a:solidFill>
                  <a:srgbClr val="7030A0"/>
                </a:solidFill>
              </a:rPr>
              <a:t>: The mean gender pay gap narrowed slightly from 13.30% in 2024 to 11.45% in 2025, although it continues to favour men on average. At the midpoint of pay, the gap has reversed, with women earning £0.23 more per hour than men, a median gap of –1.23%. These figures already take into account that women make up the majority of the workforce and reflect progress for a typical member of staff, while higher average pay for men reflects continued underrepresentation of women in the most senior roles.</a:t>
            </a:r>
          </a:p>
          <a:p>
            <a:pPr marL="457200" indent="-457200">
              <a:buFont typeface="+mj-lt"/>
              <a:buAutoNum type="arabicPeriod"/>
            </a:pPr>
            <a:endParaRPr lang="en-GB" sz="1900" b="0" dirty="0">
              <a:solidFill>
                <a:srgbClr val="7030A0"/>
              </a:solidFill>
            </a:endParaRPr>
          </a:p>
          <a:p>
            <a:pPr marL="457200" indent="-457200">
              <a:buFont typeface="+mj-lt"/>
              <a:buAutoNum type="arabicPeriod"/>
            </a:pPr>
            <a:r>
              <a:rPr lang="en-GB" sz="1900" dirty="0">
                <a:solidFill>
                  <a:srgbClr val="FF33CC"/>
                </a:solidFill>
              </a:rPr>
              <a:t>Ethnicity</a:t>
            </a:r>
            <a:r>
              <a:rPr lang="en-GB" sz="1900" b="0" dirty="0">
                <a:solidFill>
                  <a:srgbClr val="FF33CC"/>
                </a:solidFill>
              </a:rPr>
              <a:t>: Global Majority staff continue to earn more on average than White staff, but the gap has Global Majority staff continue to earn more on average than White staff, with a mean gap of –13.06% in 2025, reduced from –15.65% in 2024. This average is skewed by a high proportion of Global Majority staff in medical roles, which are among the highest paid. At the midpoint of pay, the picture reverses, with White staff earning 4.30% more than Global Majority staff, indicating concentration of Global Majority staff in lower and mid paid roles and underrepresentation in senior Agenda for Change (</a:t>
            </a:r>
            <a:r>
              <a:rPr lang="en-GB" sz="1900" b="0" dirty="0" err="1">
                <a:solidFill>
                  <a:srgbClr val="FF33CC"/>
                </a:solidFill>
              </a:rPr>
              <a:t>Afc</a:t>
            </a:r>
            <a:r>
              <a:rPr lang="en-GB" sz="1900" b="0" dirty="0">
                <a:solidFill>
                  <a:srgbClr val="FF33CC"/>
                </a:solidFill>
              </a:rPr>
              <a:t>) and leadership positions.</a:t>
            </a:r>
          </a:p>
          <a:p>
            <a:pPr marL="457200" indent="-457200">
              <a:buFont typeface="+mj-lt"/>
              <a:buAutoNum type="arabicPeriod"/>
            </a:pPr>
            <a:endParaRPr lang="en-GB" sz="1900" b="0" dirty="0">
              <a:solidFill>
                <a:srgbClr val="FF33CC"/>
              </a:solidFill>
            </a:endParaRPr>
          </a:p>
          <a:p>
            <a:pPr marL="457200" indent="-457200">
              <a:buFont typeface="+mj-lt"/>
              <a:buAutoNum type="arabicPeriod"/>
            </a:pPr>
            <a:r>
              <a:rPr lang="en-GB" sz="1900" dirty="0">
                <a:solidFill>
                  <a:srgbClr val="0070C0"/>
                </a:solidFill>
              </a:rPr>
              <a:t>Disability</a:t>
            </a:r>
            <a:r>
              <a:rPr lang="en-GB" sz="1900" b="0" dirty="0">
                <a:solidFill>
                  <a:srgbClr val="0070C0"/>
                </a:solidFill>
              </a:rPr>
              <a:t>: Staff who have not declared a disability earn more than disabled staff, with a mean gap of 9.52% and a median gap of 7.22% in 2025, both wider than in 2024. Disabled staff are underrepresented in the highest pay quartile and received no bonus payments in 2025, highlighting continued barriers to progression into senior and higher paid roles.</a:t>
            </a:r>
          </a:p>
        </p:txBody>
      </p:sp>
      <p:sp>
        <p:nvSpPr>
          <p:cNvPr id="3" name="Rectangle: Rounded Corners 2">
            <a:extLst>
              <a:ext uri="{FF2B5EF4-FFF2-40B4-BE49-F238E27FC236}">
                <a16:creationId xmlns:a16="http://schemas.microsoft.com/office/drawing/2014/main" id="{89415CC3-7EFA-ED75-EB44-263690F49541}"/>
              </a:ext>
            </a:extLst>
          </p:cNvPr>
          <p:cNvSpPr/>
          <p:nvPr/>
        </p:nvSpPr>
        <p:spPr bwMode="auto">
          <a:xfrm>
            <a:off x="1133836" y="8175450"/>
            <a:ext cx="10729192" cy="1407478"/>
          </a:xfrm>
          <a:prstGeom prst="roundRect">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r>
              <a:rPr lang="en-GB" sz="1900" b="0" dirty="0"/>
              <a:t>Together, these findings show that while some progress is being made in reducing pay gaps, inequalities persist and in some cases are increasing rather than closing. This underlines the importance of sustained action to address structural barriers, improve representation at senior levels and create fairer progression pathways for all staff.</a:t>
            </a:r>
            <a:endParaRPr lang="en-GB" sz="1900" dirty="0"/>
          </a:p>
        </p:txBody>
      </p:sp>
    </p:spTree>
    <p:extLst>
      <p:ext uri="{BB962C8B-B14F-4D97-AF65-F5344CB8AC3E}">
        <p14:creationId xmlns:p14="http://schemas.microsoft.com/office/powerpoint/2010/main" val="415249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652405"/>
            <a:ext cx="9656065" cy="4976505"/>
          </a:xfrm>
          <a:prstGeom prst="rect">
            <a:avLst/>
          </a:prstGeom>
        </p:spPr>
      </p:pic>
      <p:pic>
        <p:nvPicPr>
          <p:cNvPr id="3" name="object 3"/>
          <p:cNvPicPr/>
          <p:nvPr/>
        </p:nvPicPr>
        <p:blipFill>
          <a:blip r:embed="rId3" cstate="print"/>
          <a:stretch>
            <a:fillRect/>
          </a:stretch>
        </p:blipFill>
        <p:spPr>
          <a:xfrm>
            <a:off x="292607" y="8628685"/>
            <a:ext cx="884326" cy="866987"/>
          </a:xfrm>
          <a:prstGeom prst="rect">
            <a:avLst/>
          </a:prstGeom>
        </p:spPr>
      </p:pic>
      <p:pic>
        <p:nvPicPr>
          <p:cNvPr id="4" name="object 4"/>
          <p:cNvPicPr/>
          <p:nvPr/>
        </p:nvPicPr>
        <p:blipFill>
          <a:blip r:embed="rId4" cstate="print"/>
          <a:stretch>
            <a:fillRect/>
          </a:stretch>
        </p:blipFill>
        <p:spPr>
          <a:xfrm>
            <a:off x="11511416" y="8628685"/>
            <a:ext cx="1213783" cy="866987"/>
          </a:xfrm>
          <a:prstGeom prst="rect">
            <a:avLst/>
          </a:prstGeom>
        </p:spPr>
      </p:pic>
      <p:pic>
        <p:nvPicPr>
          <p:cNvPr id="6" name="Picture 5"/>
          <p:cNvPicPr>
            <a:picLocks noChangeAspect="1"/>
          </p:cNvPicPr>
          <p:nvPr/>
        </p:nvPicPr>
        <p:blipFill rotWithShape="1">
          <a:blip r:embed="rId5"/>
          <a:srcRect l="27641" b="39764"/>
          <a:stretch/>
        </p:blipFill>
        <p:spPr>
          <a:xfrm>
            <a:off x="10403840" y="216747"/>
            <a:ext cx="2321357" cy="1300480"/>
          </a:xfrm>
          <a:prstGeom prst="rect">
            <a:avLst/>
          </a:prstGeom>
        </p:spPr>
      </p:pic>
      <p:sp>
        <p:nvSpPr>
          <p:cNvPr id="5" name="Rectangle 1">
            <a:extLst>
              <a:ext uri="{FF2B5EF4-FFF2-40B4-BE49-F238E27FC236}">
                <a16:creationId xmlns:a16="http://schemas.microsoft.com/office/drawing/2014/main" id="{DD96C54E-3357-EC4C-4564-4DB52BC0F301}"/>
              </a:ext>
            </a:extLst>
          </p:cNvPr>
          <p:cNvSpPr txBox="1">
            <a:spLocks noChangeArrowheads="1"/>
          </p:cNvSpPr>
          <p:nvPr/>
        </p:nvSpPr>
        <p:spPr>
          <a:xfrm>
            <a:off x="923035" y="3985533"/>
            <a:ext cx="10623003" cy="2941960"/>
          </a:xfrm>
          <a:prstGeom prst="rect">
            <a:avLst/>
          </a:prstGeom>
        </p:spPr>
        <p:txBody>
          <a:bodyPr anchor="b">
            <a:normAutofit/>
          </a:bodyPr>
          <a:lstStyle>
            <a:lvl1pPr algn="l" defTabSz="487745" rtl="0" eaLnBrk="1" latinLnBrk="0" hangingPunct="1">
              <a:spcBef>
                <a:spcPct val="0"/>
              </a:spcBef>
              <a:buNone/>
              <a:defRPr sz="3413" kern="1200">
                <a:solidFill>
                  <a:schemeClr val="tx1"/>
                </a:solidFill>
                <a:latin typeface="+mj-lt"/>
                <a:ea typeface="+mj-ea"/>
                <a:cs typeface="+mj-cs"/>
              </a:defRPr>
            </a:lvl1pPr>
          </a:lstStyle>
          <a:p>
            <a:pPr fontAlgn="auto">
              <a:spcAft>
                <a:spcPts val="0"/>
              </a:spcAft>
            </a:pPr>
            <a:r>
              <a:rPr lang="en-US" altLang="en-US" sz="6000" b="1" dirty="0">
                <a:solidFill>
                  <a:srgbClr val="7030A0"/>
                </a:solidFill>
              </a:rPr>
              <a:t>1. GENDER PAY REPORT 2025</a:t>
            </a:r>
            <a:br>
              <a:rPr lang="en-US" altLang="en-US" sz="6600" b="1" dirty="0">
                <a:solidFill>
                  <a:srgbClr val="7030A0"/>
                </a:solidFill>
              </a:rPr>
            </a:br>
            <a:endParaRPr lang="en-US" altLang="en-US" sz="4901" b="1" dirty="0">
              <a:solidFill>
                <a:srgbClr val="7030A0"/>
              </a:solidFill>
            </a:endParaRPr>
          </a:p>
        </p:txBody>
      </p:sp>
      <p:sp>
        <p:nvSpPr>
          <p:cNvPr id="7" name="Rectangle 2">
            <a:extLst>
              <a:ext uri="{FF2B5EF4-FFF2-40B4-BE49-F238E27FC236}">
                <a16:creationId xmlns:a16="http://schemas.microsoft.com/office/drawing/2014/main" id="{63963C79-96C3-8747-CDE6-28989E9A1DCA}"/>
              </a:ext>
            </a:extLst>
          </p:cNvPr>
          <p:cNvSpPr txBox="1">
            <a:spLocks noChangeArrowheads="1"/>
          </p:cNvSpPr>
          <p:nvPr/>
        </p:nvSpPr>
        <p:spPr>
          <a:xfrm>
            <a:off x="1270000" y="6217781"/>
            <a:ext cx="10464800" cy="709712"/>
          </a:xfrm>
          <a:prstGeom prst="rect">
            <a:avLst/>
          </a:prstGeom>
        </p:spPr>
        <p:txBody>
          <a:bodyPr anchor="t">
            <a:normAutofit/>
          </a:bodyPr>
          <a:lstStyle>
            <a:lvl1pPr marL="365807" indent="-365807" algn="l" defTabSz="487745" rtl="0" eaLnBrk="1" latinLnBrk="0" hangingPunct="1">
              <a:spcBef>
                <a:spcPct val="20000"/>
              </a:spcBef>
              <a:buClr>
                <a:srgbClr val="8FC600"/>
              </a:buClr>
              <a:buFont typeface="Arial"/>
              <a:buChar char="•"/>
              <a:defRPr sz="2987" kern="1200">
                <a:solidFill>
                  <a:schemeClr val="tx1">
                    <a:lumMod val="65000"/>
                    <a:lumOff val="35000"/>
                  </a:schemeClr>
                </a:solidFill>
                <a:latin typeface="+mn-lt"/>
                <a:ea typeface="+mn-ea"/>
                <a:cs typeface="+mn-cs"/>
              </a:defRPr>
            </a:lvl1pPr>
            <a:lvl2pPr marL="792585" indent="-304841" algn="l" defTabSz="487745" rtl="0" eaLnBrk="1" latinLnBrk="0" hangingPunct="1">
              <a:spcBef>
                <a:spcPct val="20000"/>
              </a:spcBef>
              <a:buClr>
                <a:srgbClr val="E50080"/>
              </a:buClr>
              <a:buFont typeface="Arial"/>
              <a:buChar char="–"/>
              <a:defRPr sz="2561" kern="1200">
                <a:solidFill>
                  <a:schemeClr val="tx1">
                    <a:lumMod val="65000"/>
                    <a:lumOff val="35000"/>
                  </a:schemeClr>
                </a:solidFill>
                <a:latin typeface="+mn-lt"/>
                <a:ea typeface="+mn-ea"/>
                <a:cs typeface="+mn-cs"/>
              </a:defRPr>
            </a:lvl2pPr>
            <a:lvl3pPr marL="1219360" indent="-243872" algn="l" defTabSz="487745" rtl="0" eaLnBrk="1" latinLnBrk="0" hangingPunct="1">
              <a:spcBef>
                <a:spcPct val="20000"/>
              </a:spcBef>
              <a:buClr>
                <a:srgbClr val="0094FF"/>
              </a:buClr>
              <a:buFont typeface="Arial"/>
              <a:buChar char="•"/>
              <a:defRPr sz="2133" kern="1200">
                <a:solidFill>
                  <a:schemeClr val="tx1">
                    <a:lumMod val="65000"/>
                    <a:lumOff val="35000"/>
                  </a:schemeClr>
                </a:solidFill>
                <a:latin typeface="+mn-lt"/>
                <a:ea typeface="+mn-ea"/>
                <a:cs typeface="+mn-cs"/>
              </a:defRPr>
            </a:lvl3pPr>
            <a:lvl4pPr marL="1707104" indent="-243872" algn="l" defTabSz="487745" rtl="0" eaLnBrk="1" latinLnBrk="0" hangingPunct="1">
              <a:spcBef>
                <a:spcPct val="20000"/>
              </a:spcBef>
              <a:buClr>
                <a:srgbClr val="6500B3"/>
              </a:buClr>
              <a:buFont typeface="Arial"/>
              <a:buChar char="–"/>
              <a:defRPr sz="2133" kern="1200">
                <a:solidFill>
                  <a:schemeClr val="tx1">
                    <a:lumMod val="65000"/>
                    <a:lumOff val="35000"/>
                  </a:schemeClr>
                </a:solidFill>
                <a:latin typeface="+mn-lt"/>
                <a:ea typeface="+mn-ea"/>
                <a:cs typeface="+mn-cs"/>
              </a:defRPr>
            </a:lvl4pPr>
            <a:lvl5pPr marL="2194849" indent="-243872" algn="l" defTabSz="487745" rtl="0" eaLnBrk="1" latinLnBrk="0" hangingPunct="1">
              <a:spcBef>
                <a:spcPct val="20000"/>
              </a:spcBef>
              <a:buFont typeface="Arial"/>
              <a:buChar char="»"/>
              <a:defRPr sz="2133" kern="1200">
                <a:solidFill>
                  <a:schemeClr val="tx1">
                    <a:lumMod val="65000"/>
                    <a:lumOff val="35000"/>
                  </a:schemeClr>
                </a:solidFill>
                <a:latin typeface="+mn-lt"/>
                <a:ea typeface="+mn-ea"/>
                <a:cs typeface="+mn-cs"/>
              </a:defRPr>
            </a:lvl5pPr>
            <a:lvl6pPr marL="2682592" indent="-243872" algn="l" defTabSz="487745" rtl="0" eaLnBrk="1" latinLnBrk="0" hangingPunct="1">
              <a:spcBef>
                <a:spcPct val="20000"/>
              </a:spcBef>
              <a:buFont typeface="Arial"/>
              <a:buChar char="•"/>
              <a:defRPr sz="2133" kern="1200">
                <a:solidFill>
                  <a:schemeClr val="tx1"/>
                </a:solidFill>
                <a:latin typeface="+mn-lt"/>
                <a:ea typeface="+mn-ea"/>
                <a:cs typeface="+mn-cs"/>
              </a:defRPr>
            </a:lvl6pPr>
            <a:lvl7pPr marL="3170336" indent="-243872" algn="l" defTabSz="487745" rtl="0" eaLnBrk="1" latinLnBrk="0" hangingPunct="1">
              <a:spcBef>
                <a:spcPct val="20000"/>
              </a:spcBef>
              <a:buFont typeface="Arial"/>
              <a:buChar char="•"/>
              <a:defRPr sz="2133" kern="1200">
                <a:solidFill>
                  <a:schemeClr val="tx1"/>
                </a:solidFill>
                <a:latin typeface="+mn-lt"/>
                <a:ea typeface="+mn-ea"/>
                <a:cs typeface="+mn-cs"/>
              </a:defRPr>
            </a:lvl7pPr>
            <a:lvl8pPr marL="3658080" indent="-243872" algn="l" defTabSz="487745" rtl="0" eaLnBrk="1" latinLnBrk="0" hangingPunct="1">
              <a:spcBef>
                <a:spcPct val="20000"/>
              </a:spcBef>
              <a:buFont typeface="Arial"/>
              <a:buChar char="•"/>
              <a:defRPr sz="2133" kern="1200">
                <a:solidFill>
                  <a:schemeClr val="tx1"/>
                </a:solidFill>
                <a:latin typeface="+mn-lt"/>
                <a:ea typeface="+mn-ea"/>
                <a:cs typeface="+mn-cs"/>
              </a:defRPr>
            </a:lvl8pPr>
            <a:lvl9pPr marL="4145825" indent="-243872" algn="l" defTabSz="487745" rtl="0" eaLnBrk="1" latinLnBrk="0" hangingPunct="1">
              <a:spcBef>
                <a:spcPct val="20000"/>
              </a:spcBef>
              <a:buFont typeface="Arial"/>
              <a:buChar char="•"/>
              <a:defRPr sz="2133" kern="1200">
                <a:solidFill>
                  <a:schemeClr val="tx1"/>
                </a:solidFill>
                <a:latin typeface="+mn-lt"/>
                <a:ea typeface="+mn-ea"/>
                <a:cs typeface="+mn-cs"/>
              </a:defRPr>
            </a:lvl9pPr>
          </a:lstStyle>
          <a:p>
            <a:pPr marL="0" indent="0" defTabSz="536629" fontAlgn="auto">
              <a:spcBef>
                <a:spcPct val="0"/>
              </a:spcBef>
              <a:spcAft>
                <a:spcPts val="0"/>
              </a:spcAft>
              <a:buNone/>
            </a:pPr>
            <a:r>
              <a:rPr lang="en-US" altLang="en-US" sz="3401" b="1" dirty="0">
                <a:solidFill>
                  <a:schemeClr val="tx1"/>
                </a:solidFill>
              </a:rPr>
              <a:t>Reporting period 1st April 2024 to 31st March 2025</a:t>
            </a:r>
          </a:p>
          <a:p>
            <a:pPr defTabSz="536629" fontAlgn="auto">
              <a:spcBef>
                <a:spcPct val="0"/>
              </a:spcBef>
              <a:spcAft>
                <a:spcPts val="0"/>
              </a:spcAft>
            </a:pPr>
            <a:endParaRPr lang="en-US" altLang="en-US" sz="3401"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299243" y="425292"/>
            <a:ext cx="12057063" cy="792088"/>
          </a:xfrm>
        </p:spPr>
        <p:txBody>
          <a:bodyPr/>
          <a:lstStyle/>
          <a:p>
            <a:pPr algn="l" eaLnBrk="1"/>
            <a:r>
              <a:rPr lang="en-US" altLang="en-US" sz="4400" b="1" dirty="0"/>
              <a:t>This year’s gender pay* data tells us…</a:t>
            </a:r>
          </a:p>
        </p:txBody>
      </p:sp>
      <p:sp>
        <p:nvSpPr>
          <p:cNvPr id="3" name="Rectangle 2">
            <a:extLst>
              <a:ext uri="{FF2B5EF4-FFF2-40B4-BE49-F238E27FC236}">
                <a16:creationId xmlns:a16="http://schemas.microsoft.com/office/drawing/2014/main" id="{8ABC6514-1734-2E7D-1C59-8AC2B9A22A6E}"/>
              </a:ext>
            </a:extLst>
          </p:cNvPr>
          <p:cNvSpPr>
            <a:spLocks noGrp="1" noChangeArrowheads="1"/>
          </p:cNvSpPr>
          <p:nvPr>
            <p:ph idx="1"/>
          </p:nvPr>
        </p:nvSpPr>
        <p:spPr>
          <a:xfrm>
            <a:off x="499469" y="1445407"/>
            <a:ext cx="9228444" cy="6311713"/>
          </a:xfrm>
        </p:spPr>
        <p:txBody>
          <a:bodyPr anchor="t">
            <a:noAutofit/>
          </a:bodyPr>
          <a:lstStyle/>
          <a:p>
            <a:pPr marL="457246" indent="-457246">
              <a:spcBef>
                <a:spcPts val="352"/>
              </a:spcBef>
              <a:buSzPct val="100000"/>
              <a:buFont typeface="+mj-lt"/>
              <a:buAutoNum type="arabicPeriod"/>
            </a:pPr>
            <a:r>
              <a:rPr lang="en-GB" altLang="en-US" sz="2000" dirty="0">
                <a:solidFill>
                  <a:schemeClr val="tx1"/>
                </a:solidFill>
                <a:latin typeface="+mj-lt"/>
                <a:cs typeface="Arial" panose="020B0604020202020204" pitchFamily="34" charset="0"/>
              </a:rPr>
              <a:t>The </a:t>
            </a:r>
            <a:r>
              <a:rPr lang="en-GB" altLang="en-US" sz="2000" b="1" dirty="0">
                <a:solidFill>
                  <a:schemeClr val="tx1"/>
                </a:solidFill>
                <a:latin typeface="+mj-lt"/>
                <a:cs typeface="Arial" panose="020B0604020202020204" pitchFamily="34" charset="0"/>
              </a:rPr>
              <a:t>total headcount</a:t>
            </a:r>
            <a:r>
              <a:rPr lang="en-GB" altLang="en-US" sz="2000" dirty="0">
                <a:solidFill>
                  <a:schemeClr val="tx1"/>
                </a:solidFill>
                <a:latin typeface="+mj-lt"/>
                <a:cs typeface="Arial" panose="020B0604020202020204" pitchFamily="34" charset="0"/>
              </a:rPr>
              <a:t>, including bank staff, was 2,061 (</a:t>
            </a:r>
            <a:r>
              <a:rPr lang="en-GB" altLang="en-US" sz="2000" b="1" dirty="0">
                <a:solidFill>
                  <a:schemeClr val="tx1"/>
                </a:solidFill>
                <a:latin typeface="+mj-lt"/>
                <a:cs typeface="Arial" panose="020B0604020202020204" pitchFamily="34" charset="0"/>
              </a:rPr>
              <a:t>1,610 = women)</a:t>
            </a:r>
            <a:r>
              <a:rPr lang="en-GB" altLang="en-US" sz="2000" dirty="0">
                <a:solidFill>
                  <a:schemeClr val="tx1"/>
                </a:solidFill>
                <a:latin typeface="+mj-lt"/>
                <a:cs typeface="Arial" panose="020B0604020202020204" pitchFamily="34" charset="0"/>
              </a:rPr>
              <a:t>.</a:t>
            </a:r>
          </a:p>
          <a:p>
            <a:pPr marL="457246" indent="-457246">
              <a:spcBef>
                <a:spcPts val="352"/>
              </a:spcBef>
              <a:buSzPct val="100000"/>
              <a:buFont typeface="+mj-lt"/>
              <a:buAutoNum type="arabicPeriod"/>
            </a:pPr>
            <a:r>
              <a:rPr lang="en-GB" altLang="en-US" sz="2000" dirty="0">
                <a:solidFill>
                  <a:schemeClr val="tx1"/>
                </a:solidFill>
                <a:latin typeface="+mj-lt"/>
                <a:cs typeface="Arial" panose="020B0604020202020204" pitchFamily="34" charset="0"/>
              </a:rPr>
              <a:t>The </a:t>
            </a:r>
            <a:r>
              <a:rPr lang="en-GB" altLang="en-US" sz="2000" b="1" dirty="0">
                <a:solidFill>
                  <a:schemeClr val="tx1"/>
                </a:solidFill>
                <a:latin typeface="+mj-lt"/>
                <a:cs typeface="Arial" panose="020B0604020202020204" pitchFamily="34" charset="0"/>
              </a:rPr>
              <a:t>mean hourly gender pay gap narrowed</a:t>
            </a:r>
            <a:r>
              <a:rPr lang="en-GB" altLang="en-US" sz="2000" dirty="0">
                <a:solidFill>
                  <a:schemeClr val="tx1"/>
                </a:solidFill>
                <a:latin typeface="+mj-lt"/>
                <a:cs typeface="Arial" panose="020B0604020202020204" pitchFamily="34" charset="0"/>
              </a:rPr>
              <a:t> slightly from 11.70% in 2024 </a:t>
            </a:r>
            <a:r>
              <a:rPr lang="en-GB" altLang="en-US" sz="2000" b="1" dirty="0">
                <a:solidFill>
                  <a:schemeClr val="tx1"/>
                </a:solidFill>
                <a:latin typeface="+mj-lt"/>
                <a:cs typeface="Arial" panose="020B0604020202020204" pitchFamily="34" charset="0"/>
              </a:rPr>
              <a:t>to 11.45% in 2025</a:t>
            </a:r>
            <a:r>
              <a:rPr lang="en-GB" altLang="en-US" sz="2000" dirty="0">
                <a:solidFill>
                  <a:schemeClr val="tx1"/>
                </a:solidFill>
                <a:latin typeface="+mj-lt"/>
                <a:cs typeface="Arial" panose="020B0604020202020204" pitchFamily="34" charset="0"/>
              </a:rPr>
              <a:t>. Women were paid 35p per pound less than men on average (mean). </a:t>
            </a:r>
          </a:p>
          <a:p>
            <a:pPr lvl="1">
              <a:spcBef>
                <a:spcPts val="352"/>
              </a:spcBef>
              <a:buSzPct val="100000"/>
            </a:pPr>
            <a:r>
              <a:rPr lang="en-GB" altLang="en-US" sz="2000" dirty="0">
                <a:solidFill>
                  <a:schemeClr val="tx1"/>
                </a:solidFill>
                <a:latin typeface="+mj-lt"/>
                <a:cs typeface="Arial" panose="020B0604020202020204" pitchFamily="34" charset="0"/>
              </a:rPr>
              <a:t>The median hourly gender pay gap moved from 1.26% in 2024, when men were paid slightly more than women, to -1.23% in 2025, meaning women were paid slightly more than men (when using median).</a:t>
            </a:r>
          </a:p>
          <a:p>
            <a:pPr lvl="1">
              <a:spcBef>
                <a:spcPts val="352"/>
              </a:spcBef>
              <a:buSzPct val="100000"/>
            </a:pPr>
            <a:r>
              <a:rPr lang="en-GB" altLang="en-US" sz="2000" dirty="0">
                <a:solidFill>
                  <a:schemeClr val="tx1"/>
                </a:solidFill>
                <a:latin typeface="+mj-lt"/>
                <a:cs typeface="Arial" panose="020B0604020202020204" pitchFamily="34" charset="0"/>
              </a:rPr>
              <a:t>The </a:t>
            </a:r>
            <a:r>
              <a:rPr lang="en-GB" altLang="en-US" sz="2000" b="1" dirty="0">
                <a:solidFill>
                  <a:schemeClr val="tx1"/>
                </a:solidFill>
                <a:latin typeface="+mj-lt"/>
                <a:cs typeface="Arial" panose="020B0604020202020204" pitchFamily="34" charset="0"/>
              </a:rPr>
              <a:t>mean bonus gap reduced </a:t>
            </a:r>
            <a:r>
              <a:rPr lang="en-GB" altLang="en-US" sz="2000" dirty="0">
                <a:solidFill>
                  <a:schemeClr val="tx1"/>
                </a:solidFill>
                <a:latin typeface="+mj-lt"/>
                <a:cs typeface="Arial" panose="020B0604020202020204" pitchFamily="34" charset="0"/>
              </a:rPr>
              <a:t>from 2.90% </a:t>
            </a:r>
            <a:r>
              <a:rPr lang="en-GB" altLang="en-US" sz="2000" b="1" dirty="0">
                <a:solidFill>
                  <a:schemeClr val="tx1"/>
                </a:solidFill>
                <a:latin typeface="+mj-lt"/>
                <a:cs typeface="Arial" panose="020B0604020202020204" pitchFamily="34" charset="0"/>
              </a:rPr>
              <a:t>to 1.14% in 2025, </a:t>
            </a:r>
            <a:r>
              <a:rPr lang="en-GB" altLang="en-US" sz="2000" dirty="0">
                <a:solidFill>
                  <a:schemeClr val="tx1"/>
                </a:solidFill>
                <a:latin typeface="+mj-lt"/>
                <a:cs typeface="Arial" panose="020B0604020202020204" pitchFamily="34" charset="0"/>
              </a:rPr>
              <a:t>and the </a:t>
            </a:r>
            <a:r>
              <a:rPr lang="en-GB" altLang="en-US" sz="2000" b="1" dirty="0">
                <a:solidFill>
                  <a:schemeClr val="tx1"/>
                </a:solidFill>
                <a:latin typeface="+mj-lt"/>
                <a:cs typeface="Arial" panose="020B0604020202020204" pitchFamily="34" charset="0"/>
              </a:rPr>
              <a:t>median bonus gap fell </a:t>
            </a:r>
            <a:r>
              <a:rPr lang="en-GB" altLang="en-US" sz="2000" dirty="0">
                <a:solidFill>
                  <a:schemeClr val="tx1"/>
                </a:solidFill>
                <a:latin typeface="+mj-lt"/>
                <a:cs typeface="Arial" panose="020B0604020202020204" pitchFamily="34" charset="0"/>
              </a:rPr>
              <a:t>from 0.41% to </a:t>
            </a:r>
            <a:r>
              <a:rPr lang="en-GB" altLang="en-US" sz="2000" b="1" dirty="0">
                <a:solidFill>
                  <a:schemeClr val="tx1"/>
                </a:solidFill>
                <a:latin typeface="+mj-lt"/>
                <a:cs typeface="Arial" panose="020B0604020202020204" pitchFamily="34" charset="0"/>
              </a:rPr>
              <a:t>0.12%, showing greater parity in bonus value</a:t>
            </a:r>
            <a:r>
              <a:rPr lang="en-GB" altLang="en-US" sz="2000" dirty="0">
                <a:solidFill>
                  <a:schemeClr val="tx1"/>
                </a:solidFill>
                <a:latin typeface="+mj-lt"/>
                <a:cs typeface="Arial" panose="020B0604020202020204" pitchFamily="34" charset="0"/>
              </a:rPr>
              <a:t>.</a:t>
            </a:r>
          </a:p>
          <a:p>
            <a:pPr lvl="1">
              <a:spcBef>
                <a:spcPts val="352"/>
              </a:spcBef>
              <a:buSzPct val="100000"/>
            </a:pPr>
            <a:r>
              <a:rPr lang="en-GB" altLang="en-US" sz="2000" dirty="0">
                <a:solidFill>
                  <a:schemeClr val="tx1"/>
                </a:solidFill>
                <a:latin typeface="+mj-lt"/>
                <a:cs typeface="Arial" panose="020B0604020202020204" pitchFamily="34" charset="0"/>
              </a:rPr>
              <a:t>The proportion of staff receiving a bonus fell sharply in 2025. Men receiving a bonus dropped from 64.26% in 2024 to 23.44% in 2025, while the share of women fell from 64.55% to 34.62%. The larger fall for men narrowed the gap. </a:t>
            </a:r>
            <a:endParaRPr lang="en-GB" altLang="en-US" sz="2000" b="1" dirty="0">
              <a:solidFill>
                <a:schemeClr val="tx1"/>
              </a:solidFill>
              <a:latin typeface="+mj-lt"/>
              <a:cs typeface="Arial" panose="020B0604020202020204" pitchFamily="34" charset="0"/>
            </a:endParaRPr>
          </a:p>
          <a:p>
            <a:pPr marL="457246" indent="-457246">
              <a:spcBef>
                <a:spcPts val="352"/>
              </a:spcBef>
              <a:buSzPct val="100000"/>
              <a:buFont typeface="+mj-lt"/>
              <a:buAutoNum type="arabicPeriod"/>
            </a:pPr>
            <a:r>
              <a:rPr lang="en-GB" altLang="en-US" sz="2000" b="1" dirty="0">
                <a:solidFill>
                  <a:schemeClr val="tx1"/>
                </a:solidFill>
                <a:latin typeface="+mj-lt"/>
                <a:cs typeface="Arial" panose="020B0604020202020204" pitchFamily="34" charset="0"/>
              </a:rPr>
              <a:t>Women’s representation in the top quartile increased from 72.80% to 74.08%, </a:t>
            </a:r>
            <a:r>
              <a:rPr lang="en-GB" altLang="en-US" sz="2000" dirty="0">
                <a:solidFill>
                  <a:schemeClr val="tx1"/>
                </a:solidFill>
                <a:latin typeface="+mj-lt"/>
                <a:cs typeface="Arial" panose="020B0604020202020204" pitchFamily="34" charset="0"/>
              </a:rPr>
              <a:t>and in the </a:t>
            </a:r>
            <a:r>
              <a:rPr lang="en-GB" altLang="en-US" sz="2000" b="1" dirty="0">
                <a:solidFill>
                  <a:schemeClr val="tx1"/>
                </a:solidFill>
                <a:latin typeface="+mj-lt"/>
                <a:cs typeface="Arial" panose="020B0604020202020204" pitchFamily="34" charset="0"/>
              </a:rPr>
              <a:t>upper-middle quartile from 78.97% to 83.04%, </a:t>
            </a:r>
            <a:r>
              <a:rPr lang="en-GB" altLang="en-US" sz="2000" dirty="0">
                <a:solidFill>
                  <a:schemeClr val="tx1"/>
                </a:solidFill>
                <a:latin typeface="+mj-lt"/>
                <a:cs typeface="Arial" panose="020B0604020202020204" pitchFamily="34" charset="0"/>
              </a:rPr>
              <a:t>showing stronger presence at higher pay levels.</a:t>
            </a:r>
          </a:p>
          <a:p>
            <a:pPr lvl="1">
              <a:spcBef>
                <a:spcPts val="352"/>
              </a:spcBef>
              <a:buSzPct val="100000"/>
            </a:pPr>
            <a:r>
              <a:rPr lang="en-GB" altLang="en-US" sz="2000" dirty="0">
                <a:solidFill>
                  <a:schemeClr val="tx1"/>
                </a:solidFill>
                <a:latin typeface="+mj-lt"/>
                <a:cs typeface="Arial" panose="020B0604020202020204" pitchFamily="34" charset="0"/>
              </a:rPr>
              <a:t>In the </a:t>
            </a:r>
            <a:r>
              <a:rPr lang="en-GB" altLang="en-US" sz="2000" b="1" dirty="0">
                <a:solidFill>
                  <a:schemeClr val="tx1"/>
                </a:solidFill>
                <a:latin typeface="+mj-lt"/>
                <a:cs typeface="Arial" panose="020B0604020202020204" pitchFamily="34" charset="0"/>
              </a:rPr>
              <a:t>lower-middle quartile, women’s representation dropped from 76.32% to 72.78</a:t>
            </a:r>
            <a:r>
              <a:rPr lang="en-GB" altLang="en-US" sz="2000" dirty="0">
                <a:solidFill>
                  <a:schemeClr val="tx1"/>
                </a:solidFill>
                <a:latin typeface="+mj-lt"/>
                <a:cs typeface="Arial" panose="020B0604020202020204" pitchFamily="34" charset="0"/>
              </a:rPr>
              <a:t>%, which may reflect movement into higher pay bands.</a:t>
            </a:r>
          </a:p>
          <a:p>
            <a:pPr lvl="1">
              <a:spcBef>
                <a:spcPts val="352"/>
              </a:spcBef>
              <a:buSzPct val="100000"/>
            </a:pPr>
            <a:r>
              <a:rPr lang="en-GB" altLang="en-US" sz="2000" dirty="0">
                <a:solidFill>
                  <a:schemeClr val="tx1"/>
                </a:solidFill>
                <a:latin typeface="+mj-lt"/>
                <a:cs typeface="Arial" panose="020B0604020202020204" pitchFamily="34" charset="0"/>
              </a:rPr>
              <a:t>In the </a:t>
            </a:r>
            <a:r>
              <a:rPr lang="en-GB" altLang="en-US" sz="2000" b="1" dirty="0">
                <a:solidFill>
                  <a:schemeClr val="tx1"/>
                </a:solidFill>
                <a:latin typeface="+mj-lt"/>
                <a:cs typeface="Arial" panose="020B0604020202020204" pitchFamily="34" charset="0"/>
              </a:rPr>
              <a:t>lowest quartile, women’s representation rose from 81.85% to 82.65%, </a:t>
            </a:r>
            <a:r>
              <a:rPr lang="en-GB" altLang="en-US" sz="2000" dirty="0">
                <a:solidFill>
                  <a:schemeClr val="tx1"/>
                </a:solidFill>
                <a:latin typeface="+mj-lt"/>
                <a:cs typeface="Arial" panose="020B0604020202020204" pitchFamily="34" charset="0"/>
              </a:rPr>
              <a:t>highlighting a concentration in the lowest-paid roles.</a:t>
            </a:r>
          </a:p>
        </p:txBody>
      </p:sp>
      <p:sp>
        <p:nvSpPr>
          <p:cNvPr id="2" name="Slide Number Placeholder 1">
            <a:extLst>
              <a:ext uri="{FF2B5EF4-FFF2-40B4-BE49-F238E27FC236}">
                <a16:creationId xmlns:a16="http://schemas.microsoft.com/office/drawing/2014/main" id="{CF2D5125-2191-C9F4-D817-1386DD58616F}"/>
              </a:ext>
            </a:extLst>
          </p:cNvPr>
          <p:cNvSpPr>
            <a:spLocks noGrp="1"/>
          </p:cNvSpPr>
          <p:nvPr>
            <p:ph type="sldNum" sz="quarter" idx="10"/>
          </p:nvPr>
        </p:nvSpPr>
        <p:spPr/>
        <p:txBody>
          <a:bodyPr/>
          <a:lstStyle/>
          <a:p>
            <a:pPr>
              <a:defRPr/>
            </a:pPr>
            <a:fld id="{27A65ECD-D668-481A-8544-C281DF9D46E9}" type="slidenum">
              <a:rPr lang="en-US" altLang="en-US" smtClean="0"/>
              <a:pPr>
                <a:defRPr/>
              </a:pPr>
              <a:t>5</a:t>
            </a:fld>
            <a:endParaRPr lang="en-US" altLang="en-US" dirty="0"/>
          </a:p>
        </p:txBody>
      </p:sp>
      <p:sp>
        <p:nvSpPr>
          <p:cNvPr id="5" name="TextBox 4">
            <a:extLst>
              <a:ext uri="{FF2B5EF4-FFF2-40B4-BE49-F238E27FC236}">
                <a16:creationId xmlns:a16="http://schemas.microsoft.com/office/drawing/2014/main" id="{68E2696F-94A6-C57E-E812-331216C676F9}"/>
              </a:ext>
            </a:extLst>
          </p:cNvPr>
          <p:cNvSpPr txBox="1"/>
          <p:nvPr/>
        </p:nvSpPr>
        <p:spPr>
          <a:xfrm>
            <a:off x="9727913" y="3962595"/>
            <a:ext cx="2967176" cy="2308324"/>
          </a:xfrm>
          <a:prstGeom prst="rect">
            <a:avLst/>
          </a:prstGeom>
          <a:solidFill>
            <a:srgbClr val="9999FF"/>
          </a:solidFill>
        </p:spPr>
        <p:txBody>
          <a:bodyPr wrap="square">
            <a:spAutoFit/>
          </a:bodyPr>
          <a:lstStyle/>
          <a:p>
            <a:r>
              <a:rPr lang="en-GB" sz="1600" b="0" dirty="0"/>
              <a:t>The *</a:t>
            </a:r>
            <a:r>
              <a:rPr lang="en-GB" sz="1600" dirty="0"/>
              <a:t>Gender Pay Gap </a:t>
            </a:r>
            <a:r>
              <a:rPr lang="en-GB" sz="1600" b="0" dirty="0"/>
              <a:t>shows the difference in average hourly earnings between men and women across an organisation. It </a:t>
            </a:r>
            <a:r>
              <a:rPr lang="en-GB" sz="1600" dirty="0"/>
              <a:t>highlights how men and women are spread across roles and pay levels</a:t>
            </a:r>
            <a:r>
              <a:rPr lang="en-GB" sz="1600" b="0" dirty="0"/>
              <a:t>, rather than unlawful unequal pay for the same job.</a:t>
            </a:r>
          </a:p>
        </p:txBody>
      </p:sp>
      <p:sp>
        <p:nvSpPr>
          <p:cNvPr id="6" name="Rectangle: Rounded Corners 5">
            <a:extLst>
              <a:ext uri="{FF2B5EF4-FFF2-40B4-BE49-F238E27FC236}">
                <a16:creationId xmlns:a16="http://schemas.microsoft.com/office/drawing/2014/main" id="{9C3E097A-0F1B-B8A0-A034-76DEF2682249}"/>
              </a:ext>
            </a:extLst>
          </p:cNvPr>
          <p:cNvSpPr/>
          <p:nvPr/>
        </p:nvSpPr>
        <p:spPr bwMode="auto">
          <a:xfrm>
            <a:off x="596285" y="8295401"/>
            <a:ext cx="11758562" cy="1032907"/>
          </a:xfrm>
          <a:prstGeom prst="roundRect">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800" dirty="0"/>
              <a:t>Changing the Gender Pay Gap is a long-term process shaped by cultural and societal factors. </a:t>
            </a:r>
            <a:r>
              <a:rPr lang="en-GB" sz="1800" b="0" dirty="0"/>
              <a:t>We are encouraged to see a continued reduction in our Trust’s Gender Pay Gap this year, but we recognise there is more to do. Our aspiration remains to make further progress towards achieving true equity in the years ahead.</a:t>
            </a:r>
          </a:p>
        </p:txBody>
      </p:sp>
      <p:pic>
        <p:nvPicPr>
          <p:cNvPr id="15" name="Picture 14">
            <a:extLst>
              <a:ext uri="{FF2B5EF4-FFF2-40B4-BE49-F238E27FC236}">
                <a16:creationId xmlns:a16="http://schemas.microsoft.com/office/drawing/2014/main" id="{714586BA-C0B3-916F-B5AB-F8F834800222}"/>
              </a:ext>
            </a:extLst>
          </p:cNvPr>
          <p:cNvPicPr>
            <a:picLocks noChangeAspect="1"/>
          </p:cNvPicPr>
          <p:nvPr/>
        </p:nvPicPr>
        <p:blipFill>
          <a:blip r:embed="rId2"/>
          <a:srcRect r="2746"/>
          <a:stretch>
            <a:fillRect/>
          </a:stretch>
        </p:blipFill>
        <p:spPr>
          <a:xfrm>
            <a:off x="11012037" y="1587383"/>
            <a:ext cx="1260000" cy="1505160"/>
          </a:xfrm>
          <a:prstGeom prst="rect">
            <a:avLst/>
          </a:prstGeom>
        </p:spPr>
      </p:pic>
      <p:pic>
        <p:nvPicPr>
          <p:cNvPr id="17" name="Picture 16">
            <a:extLst>
              <a:ext uri="{FF2B5EF4-FFF2-40B4-BE49-F238E27FC236}">
                <a16:creationId xmlns:a16="http://schemas.microsoft.com/office/drawing/2014/main" id="{DFCD9956-C5C2-83E5-1050-1850B194A16E}"/>
              </a:ext>
            </a:extLst>
          </p:cNvPr>
          <p:cNvPicPr>
            <a:picLocks noChangeAspect="1"/>
          </p:cNvPicPr>
          <p:nvPr/>
        </p:nvPicPr>
        <p:blipFill>
          <a:blip r:embed="rId3"/>
          <a:stretch>
            <a:fillRect/>
          </a:stretch>
        </p:blipFill>
        <p:spPr>
          <a:xfrm>
            <a:off x="10369559" y="2090532"/>
            <a:ext cx="800554" cy="800554"/>
          </a:xfrm>
          <a:prstGeom prst="rect">
            <a:avLst/>
          </a:prstGeom>
        </p:spPr>
      </p:pic>
      <p:sp>
        <p:nvSpPr>
          <p:cNvPr id="18" name="TextBox 17">
            <a:extLst>
              <a:ext uri="{FF2B5EF4-FFF2-40B4-BE49-F238E27FC236}">
                <a16:creationId xmlns:a16="http://schemas.microsoft.com/office/drawing/2014/main" id="{827DCE6B-D584-2B4C-3B68-F90619625776}"/>
              </a:ext>
            </a:extLst>
          </p:cNvPr>
          <p:cNvSpPr txBox="1"/>
          <p:nvPr/>
        </p:nvSpPr>
        <p:spPr>
          <a:xfrm>
            <a:off x="10119492" y="3038500"/>
            <a:ext cx="2152545" cy="738664"/>
          </a:xfrm>
          <a:prstGeom prst="rect">
            <a:avLst/>
          </a:prstGeom>
          <a:noFill/>
        </p:spPr>
        <p:txBody>
          <a:bodyPr wrap="square" rtlCol="0">
            <a:spAutoFit/>
          </a:bodyPr>
          <a:lstStyle/>
          <a:p>
            <a:pPr algn="ctr"/>
            <a:r>
              <a:rPr lang="en-GB" sz="1400" dirty="0">
                <a:solidFill>
                  <a:srgbClr val="FF0000"/>
                </a:solidFill>
              </a:rPr>
              <a:t>Women earned 65p for every £1 paid to men in 2025</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9996-3F45-7865-1A91-6B235E73B047}"/>
              </a:ext>
            </a:extLst>
          </p:cNvPr>
          <p:cNvSpPr>
            <a:spLocks noGrp="1"/>
          </p:cNvSpPr>
          <p:nvPr>
            <p:ph type="title"/>
          </p:nvPr>
        </p:nvSpPr>
        <p:spPr>
          <a:xfrm>
            <a:off x="309712" y="254000"/>
            <a:ext cx="9649072" cy="1382440"/>
          </a:xfrm>
        </p:spPr>
        <p:txBody>
          <a:bodyPr/>
          <a:lstStyle/>
          <a:p>
            <a:pPr algn="l"/>
            <a:r>
              <a:rPr lang="en-GB" sz="4400" b="1" dirty="0"/>
              <a:t>NSCHT Gender Pay Gap Journey</a:t>
            </a:r>
          </a:p>
        </p:txBody>
      </p:sp>
      <p:sp>
        <p:nvSpPr>
          <p:cNvPr id="3" name="Slide Number Placeholder 2">
            <a:extLst>
              <a:ext uri="{FF2B5EF4-FFF2-40B4-BE49-F238E27FC236}">
                <a16:creationId xmlns:a16="http://schemas.microsoft.com/office/drawing/2014/main" id="{85596B4B-D915-715B-9014-48B5370C46D4}"/>
              </a:ext>
            </a:extLst>
          </p:cNvPr>
          <p:cNvSpPr>
            <a:spLocks noGrp="1"/>
          </p:cNvSpPr>
          <p:nvPr>
            <p:ph type="sldNum" sz="quarter" idx="10"/>
          </p:nvPr>
        </p:nvSpPr>
        <p:spPr>
          <a:xfrm>
            <a:off x="12263041" y="8961544"/>
            <a:ext cx="341313" cy="323850"/>
          </a:xfrm>
        </p:spPr>
        <p:txBody>
          <a:bodyPr/>
          <a:lstStyle/>
          <a:p>
            <a:pPr>
              <a:defRPr/>
            </a:pPr>
            <a:fld id="{27A65ECD-D668-481A-8544-C281DF9D46E9}" type="slidenum">
              <a:rPr lang="en-US" altLang="en-US" smtClean="0"/>
              <a:pPr>
                <a:defRPr/>
              </a:pPr>
              <a:t>6</a:t>
            </a:fld>
            <a:endParaRPr lang="en-US" altLang="en-US"/>
          </a:p>
        </p:txBody>
      </p:sp>
      <p:sp>
        <p:nvSpPr>
          <p:cNvPr id="6" name="Rounded Rectangular Callout 1">
            <a:extLst>
              <a:ext uri="{FF2B5EF4-FFF2-40B4-BE49-F238E27FC236}">
                <a16:creationId xmlns:a16="http://schemas.microsoft.com/office/drawing/2014/main" id="{09E6DC45-748E-E917-31A0-816232E0D25C}"/>
              </a:ext>
            </a:extLst>
          </p:cNvPr>
          <p:cNvSpPr/>
          <p:nvPr/>
        </p:nvSpPr>
        <p:spPr bwMode="auto">
          <a:xfrm>
            <a:off x="400446" y="7965557"/>
            <a:ext cx="8322735" cy="1560711"/>
          </a:xfrm>
          <a:prstGeom prst="wedgeRoundRectCallout">
            <a:avLst>
              <a:gd name="adj1" fmla="val -14808"/>
              <a:gd name="adj2" fmla="val -38443"/>
              <a:gd name="adj3" fmla="val 16667"/>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700" b="0" dirty="0"/>
              <a:t>The drop in both measures, especially the median, indicates a narrowing of the GPG over time. The shift shows that men and women now earn roughly the same at the median, with women slightly ahead. It signals progress, but the small margin means it may be down to workforce changes rather than a major structural shift (e.g. women in higher-paid roles or fewer men in certain pay bands).</a:t>
            </a:r>
          </a:p>
        </p:txBody>
      </p:sp>
      <p:cxnSp>
        <p:nvCxnSpPr>
          <p:cNvPr id="15" name="Straight Arrow Connector 14">
            <a:extLst>
              <a:ext uri="{FF2B5EF4-FFF2-40B4-BE49-F238E27FC236}">
                <a16:creationId xmlns:a16="http://schemas.microsoft.com/office/drawing/2014/main" id="{7E483C4D-8AAD-1D17-C71D-EBA595D65093}"/>
              </a:ext>
            </a:extLst>
          </p:cNvPr>
          <p:cNvCxnSpPr/>
          <p:nvPr/>
        </p:nvCxnSpPr>
        <p:spPr bwMode="auto">
          <a:xfrm>
            <a:off x="7942560" y="4192724"/>
            <a:ext cx="0" cy="1692188"/>
          </a:xfrm>
          <a:prstGeom prst="straightConnector1">
            <a:avLst/>
          </a:prstGeom>
          <a:solidFill>
            <a:schemeClr val="accent1"/>
          </a:solidFill>
          <a:ln w="25400" cap="flat" cmpd="sng" algn="ctr">
            <a:solidFill>
              <a:srgbClr val="FF0000"/>
            </a:solidFill>
            <a:prstDash val="solid"/>
            <a:miter lim="4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2" name="Chart 21">
            <a:extLst>
              <a:ext uri="{FF2B5EF4-FFF2-40B4-BE49-F238E27FC236}">
                <a16:creationId xmlns:a16="http://schemas.microsoft.com/office/drawing/2014/main" id="{4A6AC7F1-C706-615C-C045-519104FEB7F3}"/>
              </a:ext>
            </a:extLst>
          </p:cNvPr>
          <p:cNvGraphicFramePr>
            <a:graphicFrameLocks/>
          </p:cNvGraphicFramePr>
          <p:nvPr>
            <p:extLst>
              <p:ext uri="{D42A27DB-BD31-4B8C-83A1-F6EECF244321}">
                <p14:modId xmlns:p14="http://schemas.microsoft.com/office/powerpoint/2010/main" val="2512040101"/>
              </p:ext>
            </p:extLst>
          </p:nvPr>
        </p:nvGraphicFramePr>
        <p:xfrm>
          <a:off x="455502" y="1788043"/>
          <a:ext cx="8019529" cy="5935257"/>
        </p:xfrm>
        <a:graphic>
          <a:graphicData uri="http://schemas.openxmlformats.org/drawingml/2006/chart">
            <c:chart xmlns:c="http://schemas.openxmlformats.org/drawingml/2006/chart" xmlns:r="http://schemas.openxmlformats.org/officeDocument/2006/relationships" r:id="rId2"/>
          </a:graphicData>
        </a:graphic>
      </p:graphicFrame>
      <p:sp>
        <p:nvSpPr>
          <p:cNvPr id="23" name="Speech Bubble: Rectangle with Corners Rounded 22">
            <a:extLst>
              <a:ext uri="{FF2B5EF4-FFF2-40B4-BE49-F238E27FC236}">
                <a16:creationId xmlns:a16="http://schemas.microsoft.com/office/drawing/2014/main" id="{659EAC86-78BA-876E-E783-E66E60C09CBF}"/>
              </a:ext>
            </a:extLst>
          </p:cNvPr>
          <p:cNvSpPr/>
          <p:nvPr/>
        </p:nvSpPr>
        <p:spPr bwMode="auto">
          <a:xfrm>
            <a:off x="9130692" y="1669755"/>
            <a:ext cx="3303005" cy="3007916"/>
          </a:xfrm>
          <a:prstGeom prst="wedgeRoundRectCallout">
            <a:avLst>
              <a:gd name="adj1" fmla="val -82736"/>
              <a:gd name="adj2" fmla="val 28559"/>
              <a:gd name="adj3" fmla="val 16667"/>
            </a:avLst>
          </a:prstGeom>
          <a:solidFill>
            <a:srgbClr val="9999FF"/>
          </a:solidFill>
          <a:ln w="25400" cap="flat" cmpd="sng" algn="ctr">
            <a:solidFill>
              <a:srgbClr val="00206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700" b="0" dirty="0">
                <a:latin typeface="Arial" panose="020B0604020202020204" pitchFamily="34" charset="0"/>
                <a:cs typeface="Arial" panose="020B0604020202020204" pitchFamily="34" charset="0"/>
              </a:rPr>
              <a:t>Mean pay gap (average difference in hourly pay) started at 15.6% in 2017, peaked at 17.7% in 2019 and 2020, then steadily fell to 11.5% in 2025. This shows, </a:t>
            </a:r>
            <a:r>
              <a:rPr lang="en-GB" sz="1700" dirty="0">
                <a:latin typeface="Arial" panose="020B0604020202020204" pitchFamily="34" charset="0"/>
                <a:cs typeface="Arial" panose="020B0604020202020204" pitchFamily="34" charset="0"/>
              </a:rPr>
              <a:t>on average, women earned about 11.5% less than men in 2025 compared to over 15% less in 2017. </a:t>
            </a:r>
          </a:p>
        </p:txBody>
      </p:sp>
      <p:sp>
        <p:nvSpPr>
          <p:cNvPr id="24" name="Speech Bubble: Rectangle with Corners Rounded 23">
            <a:extLst>
              <a:ext uri="{FF2B5EF4-FFF2-40B4-BE49-F238E27FC236}">
                <a16:creationId xmlns:a16="http://schemas.microsoft.com/office/drawing/2014/main" id="{503673C9-948B-89A1-A869-DFA39947292F}"/>
              </a:ext>
            </a:extLst>
          </p:cNvPr>
          <p:cNvSpPr/>
          <p:nvPr/>
        </p:nvSpPr>
        <p:spPr bwMode="auto">
          <a:xfrm>
            <a:off x="9130692" y="6465656"/>
            <a:ext cx="3421946" cy="2429034"/>
          </a:xfrm>
          <a:prstGeom prst="wedgeRoundRectCallout">
            <a:avLst>
              <a:gd name="adj1" fmla="val -78477"/>
              <a:gd name="adj2" fmla="val -56039"/>
              <a:gd name="adj3" fmla="val 16667"/>
            </a:avLst>
          </a:prstGeom>
          <a:solidFill>
            <a:srgbClr val="FFCC99"/>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700" b="0" dirty="0">
                <a:latin typeface="Arial" panose="020B0604020202020204" pitchFamily="34" charset="0"/>
                <a:cs typeface="Arial" panose="020B0604020202020204" pitchFamily="34" charset="0"/>
              </a:rPr>
              <a:t>Median pay gap (difference at the midpoint of the pay distribution) was 4.5% in 2017, peaked at 9.1% in 2019, and then</a:t>
            </a:r>
            <a:r>
              <a:rPr lang="en-GB" sz="1700" dirty="0">
                <a:latin typeface="Arial" panose="020B0604020202020204" pitchFamily="34" charset="0"/>
                <a:cs typeface="Arial" panose="020B0604020202020204" pitchFamily="34" charset="0"/>
              </a:rPr>
              <a:t> declined sharply in 2025 at -1.23%. </a:t>
            </a:r>
            <a:r>
              <a:rPr lang="en-GB" sz="1700" b="0" dirty="0">
                <a:latin typeface="Arial" panose="020B0604020202020204" pitchFamily="34" charset="0"/>
                <a:cs typeface="Arial" panose="020B0604020202020204" pitchFamily="34" charset="0"/>
              </a:rPr>
              <a:t>Showing that women earned slightly more than men at the midpoint of earnings.</a:t>
            </a:r>
            <a:endParaRPr lang="en-GB" sz="17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899DCED-8C78-2835-2BE0-2025BC40C9B3}"/>
              </a:ext>
            </a:extLst>
          </p:cNvPr>
          <p:cNvSpPr txBox="1"/>
          <p:nvPr/>
        </p:nvSpPr>
        <p:spPr>
          <a:xfrm>
            <a:off x="8590632" y="4909944"/>
            <a:ext cx="4013721" cy="1323439"/>
          </a:xfrm>
          <a:prstGeom prst="rect">
            <a:avLst/>
          </a:prstGeom>
          <a:noFill/>
        </p:spPr>
        <p:txBody>
          <a:bodyPr wrap="square">
            <a:spAutoFit/>
          </a:bodyPr>
          <a:lstStyle/>
          <a:p>
            <a:pPr algn="ctr" eaLnBrk="1"/>
            <a:r>
              <a:rPr lang="en-GB" sz="1600" b="0" dirty="0">
                <a:solidFill>
                  <a:srgbClr val="7030A0"/>
                </a:solidFill>
                <a:latin typeface="Arial" panose="020B0604020202020204" pitchFamily="34" charset="0"/>
                <a:cs typeface="Arial" panose="020B0604020202020204" pitchFamily="34" charset="0"/>
              </a:rPr>
              <a:t>The median dropping faster than the mean indicates good progress in everyday roles, but also highlights that disparities may remain in senior, higher-paid positions.</a:t>
            </a:r>
            <a:endParaRPr kumimoji="0" lang="en-GB" sz="1600" b="0" i="0" u="none" strike="noStrike" cap="none" normalizeH="0" baseline="0" dirty="0">
              <a:ln>
                <a:noFill/>
              </a:ln>
              <a:solidFill>
                <a:srgbClr val="7030A0"/>
              </a:solidFill>
              <a:effectLst/>
              <a:latin typeface="Arial" panose="020B0604020202020204" pitchFamily="34" charset="0"/>
              <a:cs typeface="Arial" panose="020B0604020202020204" pitchFamily="34" charset="0"/>
              <a:sym typeface="Helvetica Neue" charset="0"/>
            </a:endParaRPr>
          </a:p>
        </p:txBody>
      </p:sp>
      <p:cxnSp>
        <p:nvCxnSpPr>
          <p:cNvPr id="5" name="Straight Connector 4">
            <a:extLst>
              <a:ext uri="{FF2B5EF4-FFF2-40B4-BE49-F238E27FC236}">
                <a16:creationId xmlns:a16="http://schemas.microsoft.com/office/drawing/2014/main" id="{6DCFE611-BD5E-A06E-C87B-D639506DD91E}"/>
              </a:ext>
            </a:extLst>
          </p:cNvPr>
          <p:cNvCxnSpPr/>
          <p:nvPr/>
        </p:nvCxnSpPr>
        <p:spPr bwMode="auto">
          <a:xfrm>
            <a:off x="7942560" y="5020816"/>
            <a:ext cx="936104" cy="144016"/>
          </a:xfrm>
          <a:prstGeom prst="line">
            <a:avLst/>
          </a:prstGeom>
          <a:solidFill>
            <a:schemeClr val="accent1"/>
          </a:solidFill>
          <a:ln w="25400" cap="flat" cmpd="sng" algn="ctr">
            <a:solidFill>
              <a:srgbClr val="FF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9601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D4891-8316-8C21-BCDA-0D266A354433}"/>
            </a:ext>
          </a:extLst>
        </p:cNvPr>
        <p:cNvGrpSpPr/>
        <p:nvPr/>
      </p:nvGrpSpPr>
      <p:grpSpPr>
        <a:xfrm>
          <a:off x="0" y="0"/>
          <a:ext cx="0" cy="0"/>
          <a:chOff x="0" y="0"/>
          <a:chExt cx="0" cy="0"/>
        </a:xfrm>
      </p:grpSpPr>
      <p:sp>
        <p:nvSpPr>
          <p:cNvPr id="8194" name="Rectangle 1">
            <a:extLst>
              <a:ext uri="{FF2B5EF4-FFF2-40B4-BE49-F238E27FC236}">
                <a16:creationId xmlns:a16="http://schemas.microsoft.com/office/drawing/2014/main" id="{02CB6097-88D9-D24F-1018-025F633D8697}"/>
              </a:ext>
            </a:extLst>
          </p:cNvPr>
          <p:cNvSpPr>
            <a:spLocks noGrp="1" noChangeArrowheads="1"/>
          </p:cNvSpPr>
          <p:nvPr>
            <p:ph type="title"/>
          </p:nvPr>
        </p:nvSpPr>
        <p:spPr>
          <a:xfrm>
            <a:off x="14288" y="411165"/>
            <a:ext cx="8648352" cy="1022353"/>
          </a:xfrm>
        </p:spPr>
        <p:txBody>
          <a:bodyPr/>
          <a:lstStyle/>
          <a:p>
            <a:pPr eaLnBrk="1"/>
            <a:r>
              <a:rPr lang="en-US" altLang="en-US" sz="4400" b="1" dirty="0"/>
              <a:t>Workforce Gender Profile</a:t>
            </a:r>
          </a:p>
        </p:txBody>
      </p:sp>
      <p:sp>
        <p:nvSpPr>
          <p:cNvPr id="8201" name="Rounded Rectangular Callout 1">
            <a:extLst>
              <a:ext uri="{FF2B5EF4-FFF2-40B4-BE49-F238E27FC236}">
                <a16:creationId xmlns:a16="http://schemas.microsoft.com/office/drawing/2014/main" id="{E136F73C-31A2-BADF-9850-5B33BA726A29}"/>
              </a:ext>
            </a:extLst>
          </p:cNvPr>
          <p:cNvSpPr>
            <a:spLocks noChangeArrowheads="1"/>
          </p:cNvSpPr>
          <p:nvPr/>
        </p:nvSpPr>
        <p:spPr bwMode="auto">
          <a:xfrm>
            <a:off x="181930" y="2876770"/>
            <a:ext cx="2593758" cy="1543685"/>
          </a:xfrm>
          <a:prstGeom prst="wedgeRoundRectCallout">
            <a:avLst>
              <a:gd name="adj1" fmla="val 99747"/>
              <a:gd name="adj2" fmla="val -43125"/>
              <a:gd name="adj3" fmla="val 16667"/>
            </a:avLst>
          </a:prstGeom>
          <a:solidFill>
            <a:schemeClr val="accent5">
              <a:lumMod val="90000"/>
            </a:schemeClr>
          </a:solidFill>
          <a:ln w="25400" algn="ctr">
            <a:solidFill>
              <a:srgbClr val="000000"/>
            </a:solidFill>
            <a:miter lim="400000"/>
            <a:headEnd/>
            <a:tailEnd/>
          </a:ln>
        </p:spPr>
        <p:txBody>
          <a:bodyPr wrap="square" lIns="50800" tIns="50800" rIns="50800" bIns="50800" anchor="ctr">
            <a:spAutoFit/>
          </a:bodyPr>
          <a:lstStyle/>
          <a:p>
            <a:pPr algn="ctr" eaLnBrk="1"/>
            <a:r>
              <a:rPr lang="en-GB" altLang="en-US" sz="2000" dirty="0"/>
              <a:t>*Women: 1,610</a:t>
            </a:r>
          </a:p>
          <a:p>
            <a:pPr algn="ctr" eaLnBrk="1"/>
            <a:r>
              <a:rPr lang="en-GB" altLang="en-US" sz="1600" dirty="0"/>
              <a:t>Our proportion of female staff has fluctuated between   77% &amp; 79% since 2017</a:t>
            </a:r>
          </a:p>
        </p:txBody>
      </p:sp>
      <p:sp>
        <p:nvSpPr>
          <p:cNvPr id="8202" name="Rounded Rectangular Callout 10">
            <a:extLst>
              <a:ext uri="{FF2B5EF4-FFF2-40B4-BE49-F238E27FC236}">
                <a16:creationId xmlns:a16="http://schemas.microsoft.com/office/drawing/2014/main" id="{A736B5B0-4B2A-E6F9-2857-DCA76B580616}"/>
              </a:ext>
            </a:extLst>
          </p:cNvPr>
          <p:cNvSpPr>
            <a:spLocks noChangeArrowheads="1"/>
          </p:cNvSpPr>
          <p:nvPr/>
        </p:nvSpPr>
        <p:spPr bwMode="auto">
          <a:xfrm>
            <a:off x="10280957" y="3864411"/>
            <a:ext cx="2541913" cy="1543685"/>
          </a:xfrm>
          <a:prstGeom prst="wedgeRoundRectCallout">
            <a:avLst>
              <a:gd name="adj1" fmla="val -67604"/>
              <a:gd name="adj2" fmla="val 39231"/>
              <a:gd name="adj3" fmla="val 16667"/>
            </a:avLst>
          </a:prstGeom>
          <a:solidFill>
            <a:srgbClr val="FF99CC"/>
          </a:solidFill>
          <a:ln w="25400" algn="ctr">
            <a:solidFill>
              <a:srgbClr val="000000"/>
            </a:solidFill>
            <a:miter lim="400000"/>
            <a:headEnd/>
            <a:tailEnd/>
          </a:ln>
        </p:spPr>
        <p:txBody>
          <a:bodyPr wrap="square" lIns="50800" tIns="50800" rIns="50800" bIns="50800" anchor="ctr">
            <a:spAutoFit/>
          </a:bodyPr>
          <a:lstStyle/>
          <a:p>
            <a:pPr algn="ctr" eaLnBrk="1"/>
            <a:r>
              <a:rPr lang="en-GB" altLang="en-US" sz="2000" dirty="0"/>
              <a:t>*Men: 451</a:t>
            </a:r>
          </a:p>
          <a:p>
            <a:pPr algn="ctr" eaLnBrk="1"/>
            <a:r>
              <a:rPr lang="en-GB" altLang="en-US" sz="1600" dirty="0"/>
              <a:t>Correspondingly, our proportion of male staff has fluctuated between 21% and 23%</a:t>
            </a:r>
          </a:p>
        </p:txBody>
      </p:sp>
      <p:sp>
        <p:nvSpPr>
          <p:cNvPr id="2" name="Rounded Rectangular Callout 1">
            <a:extLst>
              <a:ext uri="{FF2B5EF4-FFF2-40B4-BE49-F238E27FC236}">
                <a16:creationId xmlns:a16="http://schemas.microsoft.com/office/drawing/2014/main" id="{A6A7EBD8-D4C9-9293-6A40-BE7F49B3C59A}"/>
              </a:ext>
            </a:extLst>
          </p:cNvPr>
          <p:cNvSpPr/>
          <p:nvPr/>
        </p:nvSpPr>
        <p:spPr bwMode="auto">
          <a:xfrm>
            <a:off x="2849636" y="7114949"/>
            <a:ext cx="8648351" cy="1475581"/>
          </a:xfrm>
          <a:prstGeom prst="wedgeRoundRectCallout">
            <a:avLst>
              <a:gd name="adj1" fmla="val -14808"/>
              <a:gd name="adj2" fmla="val -38443"/>
              <a:gd name="adj3" fmla="val 16667"/>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2000" dirty="0">
                <a:latin typeface="Helvetica Neue"/>
              </a:rPr>
              <a:t>The Trust’s workforce is more female-dominated than the NHS overall, with women making up 78.11% compared to the NHS average of 74.1%. Men account for 21.88% at the Trust, slightly below the NHS average of 25.9%</a:t>
            </a:r>
          </a:p>
        </p:txBody>
      </p:sp>
      <p:sp>
        <p:nvSpPr>
          <p:cNvPr id="3" name="Slide Number Placeholder 2">
            <a:extLst>
              <a:ext uri="{FF2B5EF4-FFF2-40B4-BE49-F238E27FC236}">
                <a16:creationId xmlns:a16="http://schemas.microsoft.com/office/drawing/2014/main" id="{A2620CE5-1F8E-53A0-B3AD-BD7FEE0634C5}"/>
              </a:ext>
            </a:extLst>
          </p:cNvPr>
          <p:cNvSpPr>
            <a:spLocks noGrp="1"/>
          </p:cNvSpPr>
          <p:nvPr>
            <p:ph type="sldNum" sz="quarter" idx="10"/>
          </p:nvPr>
        </p:nvSpPr>
        <p:spPr/>
        <p:txBody>
          <a:bodyPr/>
          <a:lstStyle/>
          <a:p>
            <a:pPr>
              <a:defRPr/>
            </a:pPr>
            <a:fld id="{27A65ECD-D668-481A-8544-C281DF9D46E9}"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1F7077EE-36CB-6AFF-F0C2-565FAC6F1856}"/>
              </a:ext>
            </a:extLst>
          </p:cNvPr>
          <p:cNvSpPr txBox="1"/>
          <p:nvPr/>
        </p:nvSpPr>
        <p:spPr>
          <a:xfrm>
            <a:off x="7869018" y="4036090"/>
            <a:ext cx="1152941" cy="1200329"/>
          </a:xfrm>
          <a:prstGeom prst="rect">
            <a:avLst/>
          </a:prstGeom>
          <a:noFill/>
        </p:spPr>
        <p:txBody>
          <a:bodyPr wrap="square" rtlCol="0">
            <a:spAutoFit/>
          </a:bodyPr>
          <a:lstStyle/>
          <a:p>
            <a:pPr algn="ctr"/>
            <a:r>
              <a:rPr lang="en-GB" dirty="0">
                <a:solidFill>
                  <a:schemeClr val="bg1"/>
                </a:solidFill>
              </a:rPr>
              <a:t>Head-count: 528*</a:t>
            </a:r>
          </a:p>
        </p:txBody>
      </p:sp>
      <p:sp>
        <p:nvSpPr>
          <p:cNvPr id="6" name="TextBox 5">
            <a:extLst>
              <a:ext uri="{FF2B5EF4-FFF2-40B4-BE49-F238E27FC236}">
                <a16:creationId xmlns:a16="http://schemas.microsoft.com/office/drawing/2014/main" id="{C6BB08E7-2F0C-0A7B-66AE-EC49B5B9DEF2}"/>
              </a:ext>
            </a:extLst>
          </p:cNvPr>
          <p:cNvSpPr txBox="1"/>
          <p:nvPr/>
        </p:nvSpPr>
        <p:spPr>
          <a:xfrm>
            <a:off x="10448371" y="2235251"/>
            <a:ext cx="2099232" cy="923330"/>
          </a:xfrm>
          <a:prstGeom prst="rect">
            <a:avLst/>
          </a:prstGeom>
          <a:noFill/>
        </p:spPr>
        <p:txBody>
          <a:bodyPr wrap="square" rtlCol="0">
            <a:spAutoFit/>
          </a:bodyPr>
          <a:lstStyle/>
          <a:p>
            <a:pPr algn="ctr"/>
            <a:r>
              <a:rPr lang="en-GB" sz="1800" b="0" i="1" dirty="0">
                <a:solidFill>
                  <a:schemeClr val="accent6">
                    <a:lumMod val="50000"/>
                  </a:schemeClr>
                </a:solidFill>
              </a:rPr>
              <a:t>* Headcount includes bank staff (Total = </a:t>
            </a:r>
            <a:r>
              <a:rPr lang="en-GB" sz="1800" i="1" dirty="0">
                <a:solidFill>
                  <a:schemeClr val="accent6">
                    <a:lumMod val="50000"/>
                  </a:schemeClr>
                </a:solidFill>
              </a:rPr>
              <a:t>2,061</a:t>
            </a:r>
            <a:r>
              <a:rPr lang="en-GB" sz="1800" b="0" i="1" dirty="0">
                <a:solidFill>
                  <a:schemeClr val="accent6">
                    <a:lumMod val="50000"/>
                  </a:schemeClr>
                </a:solidFill>
              </a:rPr>
              <a:t>)</a:t>
            </a:r>
          </a:p>
        </p:txBody>
      </p:sp>
      <p:sp>
        <p:nvSpPr>
          <p:cNvPr id="8" name="TextBox 7">
            <a:extLst>
              <a:ext uri="{FF2B5EF4-FFF2-40B4-BE49-F238E27FC236}">
                <a16:creationId xmlns:a16="http://schemas.microsoft.com/office/drawing/2014/main" id="{7B9D0BAE-AE31-155D-3237-BAB7821A881C}"/>
              </a:ext>
            </a:extLst>
          </p:cNvPr>
          <p:cNvSpPr txBox="1"/>
          <p:nvPr/>
        </p:nvSpPr>
        <p:spPr>
          <a:xfrm>
            <a:off x="386573" y="4876800"/>
            <a:ext cx="2240479" cy="3539430"/>
          </a:xfrm>
          <a:prstGeom prst="rect">
            <a:avLst/>
          </a:prstGeom>
          <a:noFill/>
        </p:spPr>
        <p:txBody>
          <a:bodyPr wrap="square">
            <a:spAutoFit/>
          </a:bodyPr>
          <a:lstStyle/>
          <a:p>
            <a:r>
              <a:rPr lang="en-GB" sz="1600" b="0" i="1" dirty="0">
                <a:solidFill>
                  <a:schemeClr val="accent5">
                    <a:lumMod val="25000"/>
                  </a:schemeClr>
                </a:solidFill>
              </a:rPr>
              <a:t>Note: Non-binary gender is not currently recorded in ESR. The Trust fully recognises all genders, including non-binary and trans identities (female includes trans women, male includes trans men). However, ESR does not currently have the functionality to record this information</a:t>
            </a:r>
          </a:p>
        </p:txBody>
      </p:sp>
      <p:pic>
        <p:nvPicPr>
          <p:cNvPr id="13" name="Graphic 12" descr="Woman with solid fill">
            <a:extLst>
              <a:ext uri="{FF2B5EF4-FFF2-40B4-BE49-F238E27FC236}">
                <a16:creationId xmlns:a16="http://schemas.microsoft.com/office/drawing/2014/main" id="{4CB7FDF6-8C38-1D6E-9A5E-4B9E1709D8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096" y="1433518"/>
            <a:ext cx="1336089" cy="1336089"/>
          </a:xfrm>
          <a:prstGeom prst="rect">
            <a:avLst/>
          </a:prstGeom>
        </p:spPr>
      </p:pic>
      <p:graphicFrame>
        <p:nvGraphicFramePr>
          <p:cNvPr id="15" name="Chart 14">
            <a:extLst>
              <a:ext uri="{FF2B5EF4-FFF2-40B4-BE49-F238E27FC236}">
                <a16:creationId xmlns:a16="http://schemas.microsoft.com/office/drawing/2014/main" id="{99C52686-8EA1-A498-CEE8-896F8CF020CA}"/>
              </a:ext>
            </a:extLst>
          </p:cNvPr>
          <p:cNvGraphicFramePr>
            <a:graphicFrameLocks/>
          </p:cNvGraphicFramePr>
          <p:nvPr>
            <p:extLst>
              <p:ext uri="{D42A27DB-BD31-4B8C-83A1-F6EECF244321}">
                <p14:modId xmlns:p14="http://schemas.microsoft.com/office/powerpoint/2010/main" val="578400108"/>
              </p:ext>
            </p:extLst>
          </p:nvPr>
        </p:nvGraphicFramePr>
        <p:xfrm>
          <a:off x="2941800" y="1837062"/>
          <a:ext cx="7113263" cy="5051074"/>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aphic 16" descr="Man with solid fill">
            <a:extLst>
              <a:ext uri="{FF2B5EF4-FFF2-40B4-BE49-F238E27FC236}">
                <a16:creationId xmlns:a16="http://schemas.microsoft.com/office/drawing/2014/main" id="{F9B85424-C01C-F807-A9F8-4CA41BF876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2678" y="5517519"/>
            <a:ext cx="1370617" cy="1370617"/>
          </a:xfrm>
          <a:prstGeom prst="rect">
            <a:avLst/>
          </a:prstGeom>
        </p:spPr>
      </p:pic>
    </p:spTree>
    <p:extLst>
      <p:ext uri="{BB962C8B-B14F-4D97-AF65-F5344CB8AC3E}">
        <p14:creationId xmlns:p14="http://schemas.microsoft.com/office/powerpoint/2010/main" val="1526812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98000"/>
          </a:srgbClr>
        </a:solidFill>
        <a:effectLst/>
      </p:bgPr>
    </p:bg>
    <p:spTree>
      <p:nvGrpSpPr>
        <p:cNvPr id="1" name="">
          <a:extLst>
            <a:ext uri="{FF2B5EF4-FFF2-40B4-BE49-F238E27FC236}">
              <a16:creationId xmlns:a16="http://schemas.microsoft.com/office/drawing/2014/main" id="{DFD9D102-3B7D-67C7-B873-6D01BE933E5F}"/>
            </a:ext>
          </a:extLst>
        </p:cNvPr>
        <p:cNvGrpSpPr/>
        <p:nvPr/>
      </p:nvGrpSpPr>
      <p:grpSpPr>
        <a:xfrm>
          <a:off x="0" y="0"/>
          <a:ext cx="0" cy="0"/>
          <a:chOff x="0" y="0"/>
          <a:chExt cx="0" cy="0"/>
        </a:xfrm>
      </p:grpSpPr>
      <p:sp>
        <p:nvSpPr>
          <p:cNvPr id="9220" name="Rectangle 3">
            <a:extLst>
              <a:ext uri="{FF2B5EF4-FFF2-40B4-BE49-F238E27FC236}">
                <a16:creationId xmlns:a16="http://schemas.microsoft.com/office/drawing/2014/main" id="{A3BFCF96-D63B-7D41-5B63-66BF7AC83A13}"/>
              </a:ext>
            </a:extLst>
          </p:cNvPr>
          <p:cNvSpPr>
            <a:spLocks noGrp="1" noChangeArrowheads="1"/>
          </p:cNvSpPr>
          <p:nvPr>
            <p:ph type="title"/>
          </p:nvPr>
        </p:nvSpPr>
        <p:spPr>
          <a:xfrm>
            <a:off x="381720" y="155575"/>
            <a:ext cx="10629180" cy="2159000"/>
          </a:xfrm>
        </p:spPr>
        <p:txBody>
          <a:bodyPr/>
          <a:lstStyle/>
          <a:p>
            <a:pPr algn="l" eaLnBrk="1"/>
            <a:r>
              <a:rPr lang="en-US" altLang="en-US" sz="4400" b="1" dirty="0"/>
              <a:t>Trust GPG (Average Hourly Pay)</a:t>
            </a:r>
            <a:br>
              <a:rPr lang="en-US" altLang="en-US" sz="4400" dirty="0"/>
            </a:br>
            <a:r>
              <a:rPr lang="en-US" altLang="en-US" sz="3200" dirty="0"/>
              <a:t>Women’s average hourly pay compared with men’s</a:t>
            </a:r>
            <a:endParaRPr lang="en-US" altLang="en-US" sz="4400" dirty="0"/>
          </a:p>
        </p:txBody>
      </p:sp>
      <p:cxnSp>
        <p:nvCxnSpPr>
          <p:cNvPr id="9286" name="Straight Connector 3">
            <a:extLst>
              <a:ext uri="{FF2B5EF4-FFF2-40B4-BE49-F238E27FC236}">
                <a16:creationId xmlns:a16="http://schemas.microsoft.com/office/drawing/2014/main" id="{ADB35238-765B-E9A7-0CE1-BAA257282C8F}"/>
              </a:ext>
            </a:extLst>
          </p:cNvPr>
          <p:cNvCxnSpPr>
            <a:cxnSpLocks noChangeShapeType="1"/>
          </p:cNvCxnSpPr>
          <p:nvPr/>
        </p:nvCxnSpPr>
        <p:spPr bwMode="auto">
          <a:xfrm>
            <a:off x="6214368" y="3364632"/>
            <a:ext cx="0" cy="3206750"/>
          </a:xfrm>
          <a:prstGeom prst="line">
            <a:avLst/>
          </a:prstGeom>
          <a:noFill/>
          <a:ln w="25400" algn="ctr">
            <a:solidFill>
              <a:srgbClr val="000000"/>
            </a:solidFill>
            <a:miter lim="4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a:extLst>
              <a:ext uri="{FF2B5EF4-FFF2-40B4-BE49-F238E27FC236}">
                <a16:creationId xmlns:a16="http://schemas.microsoft.com/office/drawing/2014/main" id="{15A0680E-F266-C79D-20D6-11DCC168050A}"/>
              </a:ext>
            </a:extLst>
          </p:cNvPr>
          <p:cNvSpPr>
            <a:spLocks noGrp="1"/>
          </p:cNvSpPr>
          <p:nvPr>
            <p:ph type="sldNum" sz="quarter" idx="10"/>
          </p:nvPr>
        </p:nvSpPr>
        <p:spPr/>
        <p:txBody>
          <a:bodyPr/>
          <a:lstStyle/>
          <a:p>
            <a:pPr>
              <a:defRPr/>
            </a:pPr>
            <a:fld id="{27A65ECD-D668-481A-8544-C281DF9D46E9}" type="slidenum">
              <a:rPr lang="en-US" altLang="en-US" smtClean="0"/>
              <a:pPr>
                <a:defRPr/>
              </a:pPr>
              <a:t>8</a:t>
            </a:fld>
            <a:endParaRPr lang="en-US" altLang="en-US"/>
          </a:p>
        </p:txBody>
      </p:sp>
      <p:sp>
        <p:nvSpPr>
          <p:cNvPr id="18" name="Rectangle: Rounded Corners 17">
            <a:extLst>
              <a:ext uri="{FF2B5EF4-FFF2-40B4-BE49-F238E27FC236}">
                <a16:creationId xmlns:a16="http://schemas.microsoft.com/office/drawing/2014/main" id="{514C40C3-19A7-86CD-435E-CD6AB6C61CC1}"/>
              </a:ext>
            </a:extLst>
          </p:cNvPr>
          <p:cNvSpPr/>
          <p:nvPr/>
        </p:nvSpPr>
        <p:spPr bwMode="auto">
          <a:xfrm>
            <a:off x="554694" y="2215078"/>
            <a:ext cx="5390990" cy="5323443"/>
          </a:xfrm>
          <a:prstGeom prst="roundRect">
            <a:avLst/>
          </a:prstGeom>
          <a:solidFill>
            <a:srgbClr val="9999FF"/>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t" anchorCtr="0" compatLnSpc="1">
            <a:prstTxWarp prst="textNoShape">
              <a:avLst/>
            </a:prstTxWarp>
            <a:spAutoFit/>
          </a:bodyPr>
          <a:lstStyle/>
          <a:p>
            <a:pPr algn="ctr" eaLnBrk="1"/>
            <a:r>
              <a:rPr lang="en-US" altLang="en-US" sz="1800" dirty="0">
                <a:solidFill>
                  <a:schemeClr val="accent5">
                    <a:lumMod val="10000"/>
                  </a:schemeClr>
                </a:solidFill>
              </a:rPr>
              <a:t>MEAN</a:t>
            </a:r>
            <a:endParaRPr lang="en-GB" sz="1800" dirty="0">
              <a:solidFill>
                <a:schemeClr val="accent5">
                  <a:lumMod val="10000"/>
                </a:schemeClr>
              </a:solidFill>
            </a:endParaRPr>
          </a:p>
          <a:p>
            <a:pPr eaLnBrk="1"/>
            <a:r>
              <a:rPr lang="en-GB" sz="1800" b="0" dirty="0">
                <a:solidFill>
                  <a:schemeClr val="accent5">
                    <a:lumMod val="10000"/>
                  </a:schemeClr>
                </a:solidFill>
              </a:rPr>
              <a:t>The data shows that the Trust’s mean gender pay gap has been steadily </a:t>
            </a:r>
            <a:r>
              <a:rPr lang="en-GB" sz="1800" dirty="0">
                <a:solidFill>
                  <a:schemeClr val="accent5">
                    <a:lumMod val="10000"/>
                  </a:schemeClr>
                </a:solidFill>
              </a:rPr>
              <a:t>narrowing</a:t>
            </a:r>
            <a:r>
              <a:rPr lang="en-GB" sz="1800" b="0" dirty="0">
                <a:solidFill>
                  <a:schemeClr val="accent5">
                    <a:lumMod val="10000"/>
                  </a:schemeClr>
                </a:solidFill>
              </a:rPr>
              <a:t> </a:t>
            </a:r>
            <a:r>
              <a:rPr lang="en-GB" sz="1800" dirty="0">
                <a:solidFill>
                  <a:schemeClr val="accent5">
                    <a:lumMod val="10000"/>
                  </a:schemeClr>
                </a:solidFill>
              </a:rPr>
              <a:t>over time, though a difference remains. </a:t>
            </a:r>
          </a:p>
          <a:p>
            <a:pPr eaLnBrk="1"/>
            <a:endParaRPr lang="en-GB" sz="1800" b="0" dirty="0">
              <a:solidFill>
                <a:schemeClr val="accent5">
                  <a:lumMod val="10000"/>
                </a:schemeClr>
              </a:solidFill>
            </a:endParaRPr>
          </a:p>
          <a:p>
            <a:pPr eaLnBrk="1"/>
            <a:r>
              <a:rPr lang="en-GB" sz="1800" b="0" dirty="0">
                <a:solidFill>
                  <a:schemeClr val="accent5">
                    <a:lumMod val="10000"/>
                  </a:schemeClr>
                </a:solidFill>
              </a:rPr>
              <a:t>In 2017, men earned on average £2.91 more per hour than women, representing a 15.6% gap. By 2024, this gap reduced to £2.55 (13.3 </a:t>
            </a:r>
            <a:r>
              <a:rPr lang="en-GB" sz="1800" dirty="0">
                <a:solidFill>
                  <a:schemeClr val="accent5">
                    <a:lumMod val="10000"/>
                  </a:schemeClr>
                </a:solidFill>
              </a:rPr>
              <a:t>narrowed further to £2.66 (11.45%) in 2025. </a:t>
            </a:r>
          </a:p>
          <a:p>
            <a:pPr eaLnBrk="1"/>
            <a:endParaRPr lang="en-GB" sz="1800" b="0" dirty="0">
              <a:solidFill>
                <a:schemeClr val="accent5">
                  <a:lumMod val="10000"/>
                </a:schemeClr>
              </a:solidFill>
            </a:endParaRPr>
          </a:p>
          <a:p>
            <a:pPr eaLnBrk="1"/>
            <a:r>
              <a:rPr lang="en-GB" sz="1800" dirty="0">
                <a:solidFill>
                  <a:schemeClr val="accent5">
                    <a:lumMod val="10000"/>
                  </a:schemeClr>
                </a:solidFill>
              </a:rPr>
              <a:t>(in 2025 women earned £20.56 for every £23.22 men earned → £0.89 for every £1)</a:t>
            </a:r>
          </a:p>
          <a:p>
            <a:pPr eaLnBrk="1"/>
            <a:endParaRPr lang="en-GB" sz="1800" b="0" dirty="0">
              <a:solidFill>
                <a:schemeClr val="accent5">
                  <a:lumMod val="10000"/>
                </a:schemeClr>
              </a:solidFill>
            </a:endParaRPr>
          </a:p>
          <a:p>
            <a:pPr eaLnBrk="1"/>
            <a:r>
              <a:rPr lang="en-GB" sz="1800" b="0" dirty="0">
                <a:solidFill>
                  <a:schemeClr val="accent5">
                    <a:lumMod val="10000"/>
                  </a:schemeClr>
                </a:solidFill>
              </a:rPr>
              <a:t>While men continue to earn slightly more on average, </a:t>
            </a:r>
            <a:r>
              <a:rPr lang="en-GB" sz="1800" dirty="0">
                <a:solidFill>
                  <a:schemeClr val="accent5">
                    <a:lumMod val="10000"/>
                  </a:schemeClr>
                </a:solidFill>
              </a:rPr>
              <a:t>the gap has decreased by 4% since 2017</a:t>
            </a:r>
            <a:r>
              <a:rPr lang="en-GB" sz="1800" b="0" dirty="0">
                <a:solidFill>
                  <a:schemeClr val="accent5">
                    <a:lumMod val="10000"/>
                  </a:schemeClr>
                </a:solidFill>
              </a:rPr>
              <a:t>, reflecting ongoing progress towards greater pay equality. </a:t>
            </a:r>
          </a:p>
        </p:txBody>
      </p:sp>
      <p:sp>
        <p:nvSpPr>
          <p:cNvPr id="25" name="Rectangle: Rounded Corners 24">
            <a:extLst>
              <a:ext uri="{FF2B5EF4-FFF2-40B4-BE49-F238E27FC236}">
                <a16:creationId xmlns:a16="http://schemas.microsoft.com/office/drawing/2014/main" id="{6FAE3BC8-8E41-A07A-15B5-C2C0CF3AC2DB}"/>
              </a:ext>
            </a:extLst>
          </p:cNvPr>
          <p:cNvSpPr/>
          <p:nvPr/>
        </p:nvSpPr>
        <p:spPr bwMode="auto">
          <a:xfrm>
            <a:off x="6327776" y="2061845"/>
            <a:ext cx="6367311" cy="5629910"/>
          </a:xfrm>
          <a:prstGeom prst="roundRect">
            <a:avLst/>
          </a:prstGeom>
          <a:solidFill>
            <a:srgbClr val="FFCC99"/>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US" altLang="en-US" sz="1800" dirty="0">
                <a:solidFill>
                  <a:schemeClr val="accent5">
                    <a:lumMod val="10000"/>
                  </a:schemeClr>
                </a:solidFill>
              </a:rPr>
              <a:t>MEDIAN</a:t>
            </a:r>
            <a:endParaRPr lang="en-GB" sz="1800" dirty="0">
              <a:solidFill>
                <a:schemeClr val="accent5">
                  <a:lumMod val="10000"/>
                </a:schemeClr>
              </a:solidFill>
            </a:endParaRPr>
          </a:p>
          <a:p>
            <a:pPr eaLnBrk="1"/>
            <a:r>
              <a:rPr lang="en-GB" sz="1800" b="0" dirty="0">
                <a:solidFill>
                  <a:schemeClr val="accent5">
                    <a:lumMod val="10000"/>
                  </a:schemeClr>
                </a:solidFill>
              </a:rPr>
              <a:t>The data shows a clear </a:t>
            </a:r>
            <a:r>
              <a:rPr lang="en-GB" sz="1800" dirty="0">
                <a:solidFill>
                  <a:schemeClr val="accent5">
                    <a:lumMod val="10000"/>
                  </a:schemeClr>
                </a:solidFill>
              </a:rPr>
              <a:t>improvement</a:t>
            </a:r>
            <a:r>
              <a:rPr lang="en-GB" sz="1800" b="0" dirty="0">
                <a:solidFill>
                  <a:schemeClr val="accent5">
                    <a:lumMod val="10000"/>
                  </a:schemeClr>
                </a:solidFill>
              </a:rPr>
              <a:t> in median hourly pay equality over time, with the gender pay gap </a:t>
            </a:r>
            <a:r>
              <a:rPr lang="en-GB" sz="1800" dirty="0">
                <a:solidFill>
                  <a:schemeClr val="accent5">
                    <a:lumMod val="10000"/>
                  </a:schemeClr>
                </a:solidFill>
              </a:rPr>
              <a:t>not only narrowing but reversing in 2025</a:t>
            </a:r>
            <a:r>
              <a:rPr lang="en-GB" sz="1800" b="0" dirty="0">
                <a:solidFill>
                  <a:schemeClr val="accent5">
                    <a:lumMod val="10000"/>
                  </a:schemeClr>
                </a:solidFill>
              </a:rPr>
              <a:t>. </a:t>
            </a:r>
          </a:p>
          <a:p>
            <a:pPr eaLnBrk="1"/>
            <a:endParaRPr lang="en-GB" sz="1800" b="0" dirty="0">
              <a:solidFill>
                <a:schemeClr val="accent5">
                  <a:lumMod val="10000"/>
                </a:schemeClr>
              </a:solidFill>
            </a:endParaRPr>
          </a:p>
          <a:p>
            <a:pPr eaLnBrk="1"/>
            <a:r>
              <a:rPr lang="en-GB" sz="1800" b="0" dirty="0">
                <a:solidFill>
                  <a:schemeClr val="accent5">
                    <a:lumMod val="10000"/>
                  </a:schemeClr>
                </a:solidFill>
              </a:rPr>
              <a:t>In 2017, men earned £0.68 more per hour than women, but </a:t>
            </a:r>
            <a:r>
              <a:rPr lang="en-GB" sz="1800" dirty="0">
                <a:solidFill>
                  <a:schemeClr val="accent5">
                    <a:lumMod val="10000"/>
                  </a:schemeClr>
                </a:solidFill>
              </a:rPr>
              <a:t>by 2025 this had reversed, with women earning £0.23 more per hour at the midpoint of pay</a:t>
            </a:r>
            <a:r>
              <a:rPr lang="en-GB" sz="1800" b="0" dirty="0">
                <a:solidFill>
                  <a:schemeClr val="accent5">
                    <a:lumMod val="10000"/>
                  </a:schemeClr>
                </a:solidFill>
              </a:rPr>
              <a:t>, which is important because it reflects what a typical member of staff earns and is not skewed by a small number of very high salaries. </a:t>
            </a:r>
          </a:p>
          <a:p>
            <a:pPr eaLnBrk="1"/>
            <a:endParaRPr lang="en-GB" sz="1800" b="0" dirty="0">
              <a:solidFill>
                <a:schemeClr val="accent5">
                  <a:lumMod val="10000"/>
                </a:schemeClr>
              </a:solidFill>
            </a:endParaRPr>
          </a:p>
          <a:p>
            <a:pPr eaLnBrk="1"/>
            <a:r>
              <a:rPr lang="en-GB" sz="1800" b="0" dirty="0">
                <a:solidFill>
                  <a:schemeClr val="accent5">
                    <a:lumMod val="10000"/>
                  </a:schemeClr>
                </a:solidFill>
              </a:rPr>
              <a:t>This improvement already takes into account that women make up most of the workforce, while the headline figure that women earn 65p for every £1 men earn reflects total pay across the year, shaped by hours worked, seniority, and the types of roles people hold, not just pay per hour.</a:t>
            </a:r>
            <a:endParaRPr lang="en-GB" sz="1800" dirty="0">
              <a:solidFill>
                <a:schemeClr val="accent5">
                  <a:lumMod val="10000"/>
                </a:schemeClr>
              </a:solidFill>
            </a:endParaRPr>
          </a:p>
        </p:txBody>
      </p:sp>
      <p:graphicFrame>
        <p:nvGraphicFramePr>
          <p:cNvPr id="30" name="Table 29">
            <a:extLst>
              <a:ext uri="{FF2B5EF4-FFF2-40B4-BE49-F238E27FC236}">
                <a16:creationId xmlns:a16="http://schemas.microsoft.com/office/drawing/2014/main" id="{9928EAE2-B73D-92EF-41C6-448611B60E5A}"/>
              </a:ext>
            </a:extLst>
          </p:cNvPr>
          <p:cNvGraphicFramePr>
            <a:graphicFrameLocks noGrp="1"/>
          </p:cNvGraphicFramePr>
          <p:nvPr>
            <p:extLst>
              <p:ext uri="{D42A27DB-BD31-4B8C-83A1-F6EECF244321}">
                <p14:modId xmlns:p14="http://schemas.microsoft.com/office/powerpoint/2010/main" val="3804708113"/>
              </p:ext>
            </p:extLst>
          </p:nvPr>
        </p:nvGraphicFramePr>
        <p:xfrm>
          <a:off x="611041" y="7856218"/>
          <a:ext cx="4955256" cy="1311910"/>
        </p:xfrm>
        <a:graphic>
          <a:graphicData uri="http://schemas.openxmlformats.org/drawingml/2006/table">
            <a:tbl>
              <a:tblPr/>
              <a:tblGrid>
                <a:gridCol w="1746042">
                  <a:extLst>
                    <a:ext uri="{9D8B030D-6E8A-4147-A177-3AD203B41FA5}">
                      <a16:colId xmlns:a16="http://schemas.microsoft.com/office/drawing/2014/main" val="1163053265"/>
                    </a:ext>
                  </a:extLst>
                </a:gridCol>
                <a:gridCol w="1040486">
                  <a:extLst>
                    <a:ext uri="{9D8B030D-6E8A-4147-A177-3AD203B41FA5}">
                      <a16:colId xmlns:a16="http://schemas.microsoft.com/office/drawing/2014/main" val="3167469225"/>
                    </a:ext>
                  </a:extLst>
                </a:gridCol>
                <a:gridCol w="1040486">
                  <a:extLst>
                    <a:ext uri="{9D8B030D-6E8A-4147-A177-3AD203B41FA5}">
                      <a16:colId xmlns:a16="http://schemas.microsoft.com/office/drawing/2014/main" val="3838758264"/>
                    </a:ext>
                  </a:extLst>
                </a:gridCol>
                <a:gridCol w="1128242">
                  <a:extLst>
                    <a:ext uri="{9D8B030D-6E8A-4147-A177-3AD203B41FA5}">
                      <a16:colId xmlns:a16="http://schemas.microsoft.com/office/drawing/2014/main" val="828559868"/>
                    </a:ext>
                  </a:extLst>
                </a:gridCol>
              </a:tblGrid>
              <a:tr h="184150">
                <a:tc>
                  <a:txBody>
                    <a:bodyPr/>
                    <a:lstStyle/>
                    <a:p>
                      <a:pPr algn="ctr"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Mean </a:t>
                      </a:r>
                    </a:p>
                    <a:p>
                      <a:pPr algn="ctr"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(Hourly Pay Rate)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extLst>
                  <a:ext uri="{0D108BD9-81ED-4DB2-BD59-A6C34878D82A}">
                    <a16:rowId xmlns:a16="http://schemas.microsoft.com/office/drawing/2014/main" val="1069804273"/>
                  </a:ext>
                </a:extLst>
              </a:tr>
              <a:tr h="184150">
                <a:tc>
                  <a:txBody>
                    <a:bodyPr/>
                    <a:lstStyle/>
                    <a:p>
                      <a:pPr algn="l"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£18.63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£21.77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 £23.22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459661"/>
                  </a:ext>
                </a:extLst>
              </a:tr>
              <a:tr h="184150">
                <a:tc>
                  <a:txBody>
                    <a:bodyPr/>
                    <a:lstStyle/>
                    <a:p>
                      <a:pPr algn="l"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£15.72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a:solidFill>
                            <a:srgbClr val="000000"/>
                          </a:solidFill>
                          <a:effectLst/>
                          <a:latin typeface="Arial" panose="020B0604020202020204" pitchFamily="34" charset="0"/>
                          <a:cs typeface="Arial" panose="020B0604020202020204" pitchFamily="34" charset="0"/>
                        </a:rPr>
                        <a:t>£19.21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 £20.56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468324"/>
                  </a:ext>
                </a:extLst>
              </a:tr>
              <a:tr h="184150">
                <a:tc>
                  <a:txBody>
                    <a:bodyPr/>
                    <a:lstStyle/>
                    <a:p>
                      <a:pPr algn="l"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Difference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0" i="0" u="none" strike="noStrike">
                          <a:solidFill>
                            <a:srgbClr val="000000"/>
                          </a:solidFill>
                          <a:effectLst/>
                          <a:latin typeface="Arial" panose="020B0604020202020204" pitchFamily="34" charset="0"/>
                          <a:cs typeface="Arial" panose="020B0604020202020204" pitchFamily="34" charset="0"/>
                        </a:rPr>
                        <a:t>£2.91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a:solidFill>
                            <a:srgbClr val="000000"/>
                          </a:solidFill>
                          <a:effectLst/>
                          <a:latin typeface="Arial" panose="020B0604020202020204" pitchFamily="34" charset="0"/>
                          <a:cs typeface="Arial" panose="020B0604020202020204" pitchFamily="34" charset="0"/>
                        </a:rPr>
                        <a:t>£2.55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 £2.66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090224"/>
                  </a:ext>
                </a:extLst>
              </a:tr>
              <a:tr h="184150">
                <a:tc>
                  <a:txBody>
                    <a:bodyPr/>
                    <a:lstStyle/>
                    <a:p>
                      <a:pPr algn="l" fontAlgn="b">
                        <a:buNone/>
                      </a:pPr>
                      <a:r>
                        <a:rPr lang="en-GB" sz="1400" b="1" i="0" u="none" strike="noStrike" dirty="0">
                          <a:solidFill>
                            <a:srgbClr val="000000"/>
                          </a:solidFill>
                          <a:effectLst/>
                          <a:latin typeface="Arial" panose="020B0604020202020204" pitchFamily="34" charset="0"/>
                          <a:cs typeface="Arial" panose="020B0604020202020204" pitchFamily="34" charset="0"/>
                        </a:rPr>
                        <a:t>Gender Pay Gap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FF"/>
                    </a:solid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15.60%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13.30%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400" b="0" i="0" u="none" strike="noStrike" dirty="0">
                          <a:solidFill>
                            <a:srgbClr val="000000"/>
                          </a:solidFill>
                          <a:effectLst/>
                          <a:latin typeface="Arial" panose="020B0604020202020204" pitchFamily="34" charset="0"/>
                          <a:cs typeface="Arial" panose="020B0604020202020204" pitchFamily="34" charset="0"/>
                        </a:rPr>
                        <a:t>11.45%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034817"/>
                  </a:ext>
                </a:extLst>
              </a:tr>
            </a:tbl>
          </a:graphicData>
        </a:graphic>
      </p:graphicFrame>
      <p:sp>
        <p:nvSpPr>
          <p:cNvPr id="7168" name="Rectangle: Rounded Corners 7167">
            <a:extLst>
              <a:ext uri="{FF2B5EF4-FFF2-40B4-BE49-F238E27FC236}">
                <a16:creationId xmlns:a16="http://schemas.microsoft.com/office/drawing/2014/main" id="{1CA7602E-2871-8667-273F-93E9D9EF8BDD}"/>
              </a:ext>
            </a:extLst>
          </p:cNvPr>
          <p:cNvSpPr/>
          <p:nvPr/>
        </p:nvSpPr>
        <p:spPr bwMode="auto">
          <a:xfrm>
            <a:off x="4343297" y="7728461"/>
            <a:ext cx="1368149" cy="1800200"/>
          </a:xfrm>
          <a:prstGeom prst="roundRect">
            <a:avLst/>
          </a:prstGeom>
          <a:solidFill>
            <a:srgbClr val="00B050">
              <a:alpha val="11000"/>
            </a:srgbClr>
          </a:solidFill>
          <a:ln w="25400" cap="flat" cmpd="sng" algn="ctr">
            <a:solidFill>
              <a:srgbClr val="00B05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graphicFrame>
        <p:nvGraphicFramePr>
          <p:cNvPr id="7169" name="Table 7168">
            <a:extLst>
              <a:ext uri="{FF2B5EF4-FFF2-40B4-BE49-F238E27FC236}">
                <a16:creationId xmlns:a16="http://schemas.microsoft.com/office/drawing/2014/main" id="{65C839E4-B318-CAD6-68C2-FEFB4067D9CF}"/>
              </a:ext>
            </a:extLst>
          </p:cNvPr>
          <p:cNvGraphicFramePr>
            <a:graphicFrameLocks noGrp="1"/>
          </p:cNvGraphicFramePr>
          <p:nvPr>
            <p:extLst>
              <p:ext uri="{D42A27DB-BD31-4B8C-83A1-F6EECF244321}">
                <p14:modId xmlns:p14="http://schemas.microsoft.com/office/powerpoint/2010/main" val="2774608731"/>
              </p:ext>
            </p:extLst>
          </p:nvPr>
        </p:nvGraphicFramePr>
        <p:xfrm>
          <a:off x="6887418" y="7884766"/>
          <a:ext cx="5112568" cy="1311910"/>
        </p:xfrm>
        <a:graphic>
          <a:graphicData uri="http://schemas.openxmlformats.org/drawingml/2006/table">
            <a:tbl>
              <a:tblPr/>
              <a:tblGrid>
                <a:gridCol w="1506507">
                  <a:extLst>
                    <a:ext uri="{9D8B030D-6E8A-4147-A177-3AD203B41FA5}">
                      <a16:colId xmlns:a16="http://schemas.microsoft.com/office/drawing/2014/main" val="996116032"/>
                    </a:ext>
                  </a:extLst>
                </a:gridCol>
                <a:gridCol w="1133064">
                  <a:extLst>
                    <a:ext uri="{9D8B030D-6E8A-4147-A177-3AD203B41FA5}">
                      <a16:colId xmlns:a16="http://schemas.microsoft.com/office/drawing/2014/main" val="1085489316"/>
                    </a:ext>
                  </a:extLst>
                </a:gridCol>
                <a:gridCol w="1230898">
                  <a:extLst>
                    <a:ext uri="{9D8B030D-6E8A-4147-A177-3AD203B41FA5}">
                      <a16:colId xmlns:a16="http://schemas.microsoft.com/office/drawing/2014/main" val="1488680333"/>
                    </a:ext>
                  </a:extLst>
                </a:gridCol>
                <a:gridCol w="1242099">
                  <a:extLst>
                    <a:ext uri="{9D8B030D-6E8A-4147-A177-3AD203B41FA5}">
                      <a16:colId xmlns:a16="http://schemas.microsoft.com/office/drawing/2014/main" val="3324535493"/>
                    </a:ext>
                  </a:extLst>
                </a:gridCol>
              </a:tblGrid>
              <a:tr h="184150">
                <a:tc>
                  <a:txBody>
                    <a:bodyPr/>
                    <a:lstStyle/>
                    <a:p>
                      <a:pPr marL="0" algn="ctr"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Median </a:t>
                      </a:r>
                    </a:p>
                    <a:p>
                      <a:pPr marL="0" algn="ctr"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(Hourly Pay Rate)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404670692"/>
                  </a:ext>
                </a:extLst>
              </a:tr>
              <a:tr h="184150">
                <a:tc>
                  <a:txBody>
                    <a:bodyPr/>
                    <a:lstStyle/>
                    <a:p>
                      <a:pPr marL="0" algn="l"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£15.07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£18.18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£18.86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116233"/>
                  </a:ext>
                </a:extLst>
              </a:tr>
              <a:tr h="184150">
                <a:tc>
                  <a:txBody>
                    <a:bodyPr/>
                    <a:lstStyle/>
                    <a:p>
                      <a:pPr marL="0" algn="l"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£14.38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£17.95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£19.09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660630"/>
                  </a:ext>
                </a:extLst>
              </a:tr>
              <a:tr h="184150">
                <a:tc>
                  <a:txBody>
                    <a:bodyPr/>
                    <a:lstStyle/>
                    <a:p>
                      <a:pPr marL="0" algn="l"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Difference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£ 0.68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 £0.23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-£0.23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1007591"/>
                  </a:ext>
                </a:extLst>
              </a:tr>
              <a:tr h="184150">
                <a:tc>
                  <a:txBody>
                    <a:bodyPr/>
                    <a:lstStyle/>
                    <a:p>
                      <a:pPr marL="0" algn="l" defTabSz="914492" rtl="0" eaLnBrk="1" fontAlgn="b" latinLnBrk="0" hangingPunct="1">
                        <a:buNone/>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Gender Pay Gap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marL="0" algn="ctr" defTabSz="914492" rtl="0" eaLnBrk="1" fontAlgn="b" latinLnBrk="0" hangingPunct="1">
                        <a:buNone/>
                      </a:pPr>
                      <a:r>
                        <a:rPr lang="en-GB" sz="1400" b="0" i="0" u="none" strike="noStrike" kern="1200">
                          <a:solidFill>
                            <a:srgbClr val="000000"/>
                          </a:solidFill>
                          <a:effectLst/>
                          <a:latin typeface="Arial" panose="020B0604020202020204" pitchFamily="34" charset="0"/>
                          <a:ea typeface="+mn-ea"/>
                          <a:cs typeface="Arial" panose="020B0604020202020204" pitchFamily="34" charset="0"/>
                        </a:rPr>
                        <a:t>4.50%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a:solidFill>
                            <a:srgbClr val="000000"/>
                          </a:solidFill>
                          <a:effectLst/>
                          <a:latin typeface="Arial" panose="020B0604020202020204" pitchFamily="34" charset="0"/>
                          <a:ea typeface="+mn-ea"/>
                          <a:cs typeface="Arial" panose="020B0604020202020204" pitchFamily="34" charset="0"/>
                        </a:rPr>
                        <a:t>1.28%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92" rtl="0" eaLnBrk="1" fontAlgn="b" latinLnBrk="0" hangingPunct="1">
                        <a:buNone/>
                      </a:pPr>
                      <a:r>
                        <a:rPr lang="en-GB" sz="1400" b="0" i="0" u="none" strike="noStrike" kern="1200" dirty="0">
                          <a:solidFill>
                            <a:srgbClr val="000000"/>
                          </a:solidFill>
                          <a:effectLst/>
                          <a:latin typeface="Arial" panose="020B0604020202020204" pitchFamily="34" charset="0"/>
                          <a:ea typeface="+mn-ea"/>
                          <a:cs typeface="Arial" panose="020B0604020202020204" pitchFamily="34" charset="0"/>
                        </a:rPr>
                        <a:t>-1.23%</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489954"/>
                  </a:ext>
                </a:extLst>
              </a:tr>
            </a:tbl>
          </a:graphicData>
        </a:graphic>
      </p:graphicFrame>
      <p:sp>
        <p:nvSpPr>
          <p:cNvPr id="7170" name="Rectangle: Rounded Corners 7169">
            <a:extLst>
              <a:ext uri="{FF2B5EF4-FFF2-40B4-BE49-F238E27FC236}">
                <a16:creationId xmlns:a16="http://schemas.microsoft.com/office/drawing/2014/main" id="{531B6033-67AF-55EF-78F0-DC23B486A53F}"/>
              </a:ext>
            </a:extLst>
          </p:cNvPr>
          <p:cNvSpPr/>
          <p:nvPr/>
        </p:nvSpPr>
        <p:spPr bwMode="auto">
          <a:xfrm>
            <a:off x="10750872" y="7679590"/>
            <a:ext cx="1368149" cy="1800200"/>
          </a:xfrm>
          <a:prstGeom prst="roundRect">
            <a:avLst/>
          </a:prstGeom>
          <a:solidFill>
            <a:srgbClr val="00B050">
              <a:alpha val="11000"/>
            </a:srgbClr>
          </a:solidFill>
          <a:ln w="25400" cap="flat" cmpd="sng" algn="ctr">
            <a:solidFill>
              <a:srgbClr val="00B05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rgbClr val="000000"/>
              </a:solidFill>
              <a:effectLst/>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33567472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
          <p:cNvPicPr>
            <a:picLocks noChangeAspect="1"/>
          </p:cNvPicPr>
          <p:nvPr/>
        </p:nvPicPr>
        <p:blipFill>
          <a:blip r:embed="rId2">
            <a:extLst>
              <a:ext uri="{28A0092B-C50C-407E-A947-70E740481C1C}">
                <a14:useLocalDpi xmlns:a14="http://schemas.microsoft.com/office/drawing/2010/main" val="0"/>
              </a:ext>
            </a:extLst>
          </a:blip>
          <a:srcRect l="34883" t="64955" r="24861" b="18942"/>
          <a:stretch>
            <a:fillRect/>
          </a:stretch>
        </p:blipFill>
        <p:spPr bwMode="auto">
          <a:xfrm>
            <a:off x="355807" y="8172558"/>
            <a:ext cx="5201617" cy="133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400000"/>
                <a:headEnd/>
                <a:tailEnd/>
              </a14:hiddenLine>
            </a:ext>
          </a:extLst>
        </p:spPr>
      </p:pic>
      <p:sp>
        <p:nvSpPr>
          <p:cNvPr id="10244" name="Rounded Rectangle 3"/>
          <p:cNvSpPr>
            <a:spLocks noChangeArrowheads="1"/>
          </p:cNvSpPr>
          <p:nvPr/>
        </p:nvSpPr>
        <p:spPr bwMode="auto">
          <a:xfrm>
            <a:off x="1050925" y="4231863"/>
            <a:ext cx="287338" cy="499308"/>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000000"/>
                </a:solidFill>
                <a:miter lim="400000"/>
                <a:headEnd/>
                <a:tailEnd/>
              </a14:hiddenLine>
            </a:ext>
          </a:extLst>
        </p:spPr>
        <p:txBody>
          <a:bodyPr lIns="50800" tIns="50800" rIns="50800" bIns="50800" anchor="ctr">
            <a:spAutoFit/>
          </a:bodyPr>
          <a:lstStyle/>
          <a:p>
            <a:pPr algn="ctr" eaLnBrk="1"/>
            <a:endParaRPr lang="en-GB" altLang="en-US"/>
          </a:p>
        </p:txBody>
      </p:sp>
      <p:sp>
        <p:nvSpPr>
          <p:cNvPr id="10245" name="Title 1"/>
          <p:cNvSpPr>
            <a:spLocks noGrp="1"/>
          </p:cNvSpPr>
          <p:nvPr>
            <p:ph type="title"/>
          </p:nvPr>
        </p:nvSpPr>
        <p:spPr>
          <a:xfrm>
            <a:off x="1119189" y="628328"/>
            <a:ext cx="11099800" cy="1670050"/>
          </a:xfrm>
        </p:spPr>
        <p:txBody>
          <a:bodyPr/>
          <a:lstStyle/>
          <a:p>
            <a:pPr algn="l"/>
            <a:r>
              <a:rPr lang="en-GB" altLang="en-US" sz="4400" b="1" dirty="0"/>
              <a:t>Salary Quartiles</a:t>
            </a:r>
            <a:br>
              <a:rPr lang="en-GB" altLang="en-US" sz="4400" b="1" dirty="0"/>
            </a:br>
            <a:r>
              <a:rPr lang="en-GB" altLang="en-US" sz="3200" dirty="0"/>
              <a:t>(comparing 2025 with 2017 &amp; 2024) </a:t>
            </a:r>
          </a:p>
        </p:txBody>
      </p:sp>
      <p:sp>
        <p:nvSpPr>
          <p:cNvPr id="10247" name="TextBox 1"/>
          <p:cNvSpPr txBox="1">
            <a:spLocks noChangeArrowheads="1"/>
          </p:cNvSpPr>
          <p:nvPr/>
        </p:nvSpPr>
        <p:spPr bwMode="auto">
          <a:xfrm>
            <a:off x="8518628" y="8755545"/>
            <a:ext cx="4130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400" i="1" dirty="0"/>
              <a:t>NB </a:t>
            </a:r>
            <a:r>
              <a:rPr lang="en-GB" altLang="en-US" sz="1400" b="0" i="1" dirty="0"/>
              <a:t>The numbers displayed represent the </a:t>
            </a:r>
            <a:r>
              <a:rPr lang="en-GB" altLang="en-US" sz="1400" i="1" dirty="0"/>
              <a:t>ratio of female to male workers </a:t>
            </a:r>
            <a:r>
              <a:rPr lang="en-GB" altLang="en-US" sz="1400" b="0" i="1" dirty="0"/>
              <a:t>in each pay quartile</a:t>
            </a:r>
          </a:p>
        </p:txBody>
      </p:sp>
      <p:pic>
        <p:nvPicPr>
          <p:cNvPr id="6" name="Picture 5">
            <a:extLst>
              <a:ext uri="{FF2B5EF4-FFF2-40B4-BE49-F238E27FC236}">
                <a16:creationId xmlns:a16="http://schemas.microsoft.com/office/drawing/2014/main" id="{3358217F-AEAE-87F5-2396-7190A4E85F43}"/>
              </a:ext>
            </a:extLst>
          </p:cNvPr>
          <p:cNvPicPr>
            <a:picLocks noChangeAspect="1"/>
          </p:cNvPicPr>
          <p:nvPr/>
        </p:nvPicPr>
        <p:blipFill>
          <a:blip r:embed="rId3"/>
          <a:stretch>
            <a:fillRect/>
          </a:stretch>
        </p:blipFill>
        <p:spPr>
          <a:xfrm>
            <a:off x="355807" y="8373731"/>
            <a:ext cx="407979" cy="922234"/>
          </a:xfrm>
          <a:prstGeom prst="rect">
            <a:avLst/>
          </a:prstGeom>
        </p:spPr>
      </p:pic>
      <p:sp>
        <p:nvSpPr>
          <p:cNvPr id="4" name="Slide Number Placeholder 3">
            <a:extLst>
              <a:ext uri="{FF2B5EF4-FFF2-40B4-BE49-F238E27FC236}">
                <a16:creationId xmlns:a16="http://schemas.microsoft.com/office/drawing/2014/main" id="{9FA17089-9B33-758A-05B0-468D200B9719}"/>
              </a:ext>
            </a:extLst>
          </p:cNvPr>
          <p:cNvSpPr>
            <a:spLocks noGrp="1"/>
          </p:cNvSpPr>
          <p:nvPr>
            <p:ph type="sldNum" sz="quarter" idx="10"/>
          </p:nvPr>
        </p:nvSpPr>
        <p:spPr/>
        <p:txBody>
          <a:bodyPr/>
          <a:lstStyle/>
          <a:p>
            <a:pPr>
              <a:defRPr/>
            </a:pPr>
            <a:fld id="{27A65ECD-D668-481A-8544-C281DF9D46E9}" type="slidenum">
              <a:rPr lang="en-US" altLang="en-US" smtClean="0"/>
              <a:pPr>
                <a:defRPr/>
              </a:pPr>
              <a:t>9</a:t>
            </a:fld>
            <a:endParaRPr lang="en-US" altLang="en-US"/>
          </a:p>
        </p:txBody>
      </p:sp>
      <p:graphicFrame>
        <p:nvGraphicFramePr>
          <p:cNvPr id="13" name="Chart 12">
            <a:extLst>
              <a:ext uri="{FF2B5EF4-FFF2-40B4-BE49-F238E27FC236}">
                <a16:creationId xmlns:a16="http://schemas.microsoft.com/office/drawing/2014/main" id="{144C32A4-9CD0-C358-A581-06B0934D6C29}"/>
              </a:ext>
            </a:extLst>
          </p:cNvPr>
          <p:cNvGraphicFramePr>
            <a:graphicFrameLocks/>
          </p:cNvGraphicFramePr>
          <p:nvPr>
            <p:extLst>
              <p:ext uri="{D42A27DB-BD31-4B8C-83A1-F6EECF244321}">
                <p14:modId xmlns:p14="http://schemas.microsoft.com/office/powerpoint/2010/main" val="3532183800"/>
              </p:ext>
            </p:extLst>
          </p:nvPr>
        </p:nvGraphicFramePr>
        <p:xfrm>
          <a:off x="928700" y="2265873"/>
          <a:ext cx="8986737" cy="4544871"/>
        </p:xfrm>
        <a:graphic>
          <a:graphicData uri="http://schemas.openxmlformats.org/drawingml/2006/chart">
            <c:chart xmlns:c="http://schemas.openxmlformats.org/drawingml/2006/chart" xmlns:r="http://schemas.openxmlformats.org/officeDocument/2006/relationships" r:id="rId4"/>
          </a:graphicData>
        </a:graphic>
      </p:graphicFrame>
      <p:sp>
        <p:nvSpPr>
          <p:cNvPr id="24" name="Speech Bubble: Rectangle with Corners Rounded 23">
            <a:extLst>
              <a:ext uri="{FF2B5EF4-FFF2-40B4-BE49-F238E27FC236}">
                <a16:creationId xmlns:a16="http://schemas.microsoft.com/office/drawing/2014/main" id="{1DE9909D-DA0C-9FE9-D316-26D8E7E68A1C}"/>
              </a:ext>
            </a:extLst>
          </p:cNvPr>
          <p:cNvSpPr/>
          <p:nvPr/>
        </p:nvSpPr>
        <p:spPr bwMode="auto">
          <a:xfrm>
            <a:off x="10234235" y="3590493"/>
            <a:ext cx="2611332" cy="1782048"/>
          </a:xfrm>
          <a:prstGeom prst="wedgeRoundRectCallout">
            <a:avLst>
              <a:gd name="adj1" fmla="val -76618"/>
              <a:gd name="adj2" fmla="val 44603"/>
              <a:gd name="adj3" fmla="val 16667"/>
            </a:avLst>
          </a:prstGeom>
          <a:solidFill>
            <a:schemeClr val="bg1">
              <a:lumMod val="85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400" b="0" dirty="0">
                <a:solidFill>
                  <a:schemeClr val="accent6">
                    <a:lumMod val="50000"/>
                  </a:schemeClr>
                </a:solidFill>
              </a:rPr>
              <a:t>Although women make up most of the workforce even in the highest pay quartile, </a:t>
            </a:r>
            <a:r>
              <a:rPr lang="en-GB" sz="1400" dirty="0">
                <a:solidFill>
                  <a:schemeClr val="accent6">
                    <a:lumMod val="50000"/>
                  </a:schemeClr>
                </a:solidFill>
              </a:rPr>
              <a:t>there is a higher representation of men in B7+ </a:t>
            </a:r>
            <a:r>
              <a:rPr lang="en-GB" sz="1400" b="0" dirty="0">
                <a:solidFill>
                  <a:schemeClr val="accent6">
                    <a:lumMod val="50000"/>
                  </a:schemeClr>
                </a:solidFill>
              </a:rPr>
              <a:t>compared with the lowest quartile. </a:t>
            </a:r>
            <a:endParaRPr kumimoji="0" lang="en-GB" sz="1400" b="0" i="0" u="none" strike="noStrike" cap="none" normalizeH="0" baseline="0" dirty="0">
              <a:ln>
                <a:noFill/>
              </a:ln>
              <a:solidFill>
                <a:schemeClr val="accent6">
                  <a:lumMod val="50000"/>
                </a:schemeClr>
              </a:solidFill>
              <a:effectLst/>
              <a:sym typeface="Helvetica Neue" charset="0"/>
            </a:endParaRPr>
          </a:p>
        </p:txBody>
      </p:sp>
      <p:sp>
        <p:nvSpPr>
          <p:cNvPr id="25" name="Speech Bubble: Rectangle with Corners Rounded 24">
            <a:extLst>
              <a:ext uri="{FF2B5EF4-FFF2-40B4-BE49-F238E27FC236}">
                <a16:creationId xmlns:a16="http://schemas.microsoft.com/office/drawing/2014/main" id="{A576F320-3DA6-6B97-BA7E-A7D3B6AC450C}"/>
              </a:ext>
            </a:extLst>
          </p:cNvPr>
          <p:cNvSpPr/>
          <p:nvPr/>
        </p:nvSpPr>
        <p:spPr bwMode="auto">
          <a:xfrm>
            <a:off x="10332522" y="6107896"/>
            <a:ext cx="2414758" cy="2020411"/>
          </a:xfrm>
          <a:prstGeom prst="wedgeRoundRectCallout">
            <a:avLst>
              <a:gd name="adj1" fmla="val -78896"/>
              <a:gd name="adj2" fmla="val -61205"/>
              <a:gd name="adj3" fmla="val 16667"/>
            </a:avLst>
          </a:prstGeom>
          <a:solidFill>
            <a:schemeClr val="tx2">
              <a:lumMod val="20000"/>
              <a:lumOff val="80000"/>
            </a:schemeClr>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algn="ctr" eaLnBrk="1"/>
            <a:r>
              <a:rPr lang="en-GB" sz="1400" dirty="0">
                <a:solidFill>
                  <a:schemeClr val="accent5">
                    <a:lumMod val="25000"/>
                  </a:schemeClr>
                </a:solidFill>
              </a:rPr>
              <a:t>Women are steadily increasing their representation at the top of the pay distribution</a:t>
            </a:r>
            <a:r>
              <a:rPr lang="en-GB" sz="1400" b="0" dirty="0">
                <a:solidFill>
                  <a:schemeClr val="accent5">
                    <a:lumMod val="25000"/>
                  </a:schemeClr>
                </a:solidFill>
              </a:rPr>
              <a:t>, pointing to progress in tackling gender imbalances in senior and higher-paid roles.</a:t>
            </a:r>
          </a:p>
        </p:txBody>
      </p:sp>
      <p:sp>
        <p:nvSpPr>
          <p:cNvPr id="26" name="Rectangle: Rounded Corners 25">
            <a:extLst>
              <a:ext uri="{FF2B5EF4-FFF2-40B4-BE49-F238E27FC236}">
                <a16:creationId xmlns:a16="http://schemas.microsoft.com/office/drawing/2014/main" id="{7265ABCA-8D14-6254-D6FC-38C45BAC2158}"/>
              </a:ext>
            </a:extLst>
          </p:cNvPr>
          <p:cNvSpPr/>
          <p:nvPr/>
        </p:nvSpPr>
        <p:spPr bwMode="auto">
          <a:xfrm>
            <a:off x="765807" y="6526419"/>
            <a:ext cx="8481767" cy="1645841"/>
          </a:xfrm>
          <a:prstGeom prst="roundRect">
            <a:avLst/>
          </a:prstGeom>
          <a:solidFill>
            <a:srgbClr val="FFCC99"/>
          </a:solidFill>
          <a:ln w="25400" cap="flat" cmpd="sng" algn="ctr">
            <a:solidFill>
              <a:srgbClr val="000000"/>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eaLnBrk="1"/>
            <a:r>
              <a:rPr lang="en-GB" sz="1800" b="0" dirty="0">
                <a:latin typeface="Arial" panose="020B0604020202020204" pitchFamily="34" charset="0"/>
                <a:cs typeface="Arial" panose="020B0604020202020204" pitchFamily="34" charset="0"/>
              </a:rPr>
              <a:t>This shows that women form the majority in every quartile. </a:t>
            </a:r>
            <a:r>
              <a:rPr lang="en-GB" sz="1800" dirty="0">
                <a:latin typeface="Arial" panose="020B0604020202020204" pitchFamily="34" charset="0"/>
                <a:cs typeface="Arial" panose="020B0604020202020204" pitchFamily="34" charset="0"/>
              </a:rPr>
              <a:t>Men are relatively more represented in the second and top quartiles, while women are especially dominant in the first and third quartiles. 2025 saw a small but rise in women’s representation in the lowest, middle-upper, and highest quartiles</a:t>
            </a:r>
            <a:r>
              <a:rPr lang="en-GB" sz="1800" b="0" dirty="0">
                <a:latin typeface="Arial" panose="020B0604020202020204" pitchFamily="34" charset="0"/>
                <a:cs typeface="Arial" panose="020B0604020202020204" pitchFamily="34" charset="0"/>
              </a:rPr>
              <a:t>, while men gained a little more presence in the lower-middle quartile.</a:t>
            </a:r>
            <a:endParaRPr kumimoji="0" lang="en-GB"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Helvetica Neue" charset="0"/>
            </a:endParaRPr>
          </a:p>
        </p:txBody>
      </p:sp>
    </p:spTree>
  </p:cSld>
  <p:clrMapOvr>
    <a:masterClrMapping/>
  </p:clrMapOvr>
  <p:transition spd="med"/>
</p:sld>
</file>

<file path=ppt/theme/theme1.xml><?xml version="1.0" encoding="utf-8"?>
<a:theme xmlns:a="http://schemas.openxmlformats.org/drawingml/2006/main" name="White">
  <a:themeElements>
    <a:clrScheme name="">
      <a:dk1>
        <a:srgbClr val="000000"/>
      </a:dk1>
      <a:lt1>
        <a:srgbClr val="FFFFFF"/>
      </a:lt1>
      <a:dk2>
        <a:srgbClr val="5E5E5E"/>
      </a:dk2>
      <a:lt2>
        <a:srgbClr val="D6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theme>
</file>

<file path=ppt/theme/theme2.xml><?xml version="1.0" encoding="utf-8"?>
<a:theme xmlns:a="http://schemas.openxmlformats.org/drawingml/2006/main" name="prescribing issues in old 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E5E5E"/>
      </a:dk2>
      <a:lt2>
        <a:srgbClr val="D6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45955</TotalTime>
  <Words>6199</Words>
  <Application>Microsoft Office PowerPoint</Application>
  <PresentationFormat>Custom</PresentationFormat>
  <Paragraphs>377</Paragraphs>
  <Slides>28</Slides>
  <Notes>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White</vt:lpstr>
      <vt:lpstr>prescribing issues in old age</vt:lpstr>
      <vt:lpstr>PowerPoint Presentation</vt:lpstr>
      <vt:lpstr>Contents </vt:lpstr>
      <vt:lpstr>1. Trust Pay Gaps Summary (2025)</vt:lpstr>
      <vt:lpstr>PowerPoint Presentation</vt:lpstr>
      <vt:lpstr>This year’s gender pay* data tells us…</vt:lpstr>
      <vt:lpstr>NSCHT Gender Pay Gap Journey</vt:lpstr>
      <vt:lpstr>Workforce Gender Profile</vt:lpstr>
      <vt:lpstr>Trust GPG (Average Hourly Pay) Women’s average hourly pay compared with men’s</vt:lpstr>
      <vt:lpstr>Salary Quartiles (comparing 2025 with 2017 &amp; 2024) </vt:lpstr>
      <vt:lpstr>Gender Bonus Pay</vt:lpstr>
      <vt:lpstr>NSCHT Gender Pay 9-year Summary </vt:lpstr>
      <vt:lpstr>PowerPoint Presentation</vt:lpstr>
      <vt:lpstr>Our 2025 ethnicity pay* data tells us..</vt:lpstr>
      <vt:lpstr>Mean and Median Ethnicity Pay Gap</vt:lpstr>
      <vt:lpstr>Mean and Median Ethnicity Groupings </vt:lpstr>
      <vt:lpstr>Pay Quartiles and Ethnicity</vt:lpstr>
      <vt:lpstr>Pay Quartiles by Ethnic Group</vt:lpstr>
      <vt:lpstr>Bonus Pay</vt:lpstr>
      <vt:lpstr>PowerPoint Presentation</vt:lpstr>
      <vt:lpstr>Our 2025 disability pay* data tells us..</vt:lpstr>
      <vt:lpstr>Hourly Pay and Disability </vt:lpstr>
      <vt:lpstr>Pay Quartiles and Disability</vt:lpstr>
      <vt:lpstr>Bonus Pay and Disability</vt:lpstr>
      <vt:lpstr>5. Cultural Factors &amp; Challenges  affecting our Trust Pay Gaps </vt:lpstr>
      <vt:lpstr>6. What we are doing now and next</vt:lpstr>
      <vt:lpstr>7. Aligning Trust Pay Gap Findings with Inclusion Priorities</vt:lpstr>
      <vt:lpstr>Appendix:  Ethnicity Pay Gap Data (2025) with and without medical staff </vt:lpstr>
      <vt:lpstr>Appendix contd: Ethnicity Pay Gap Quartiles (2025) with and without medical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Pay Reporting</dc:title>
  <dc:creator>Faux Lesley (RLY) NSCHT</dc:creator>
  <cp:lastModifiedBy>Pauline Grant (RLY) NSCHT</cp:lastModifiedBy>
  <cp:revision>185</cp:revision>
  <cp:lastPrinted>2020-03-03T17:30:38Z</cp:lastPrinted>
  <dcterms:modified xsi:type="dcterms:W3CDTF">2026-03-04T09:46:53Z</dcterms:modified>
</cp:coreProperties>
</file>