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4.xml" ContentType="application/vnd.openxmlformats-officedocument.presentationml.notesSlide+xml"/>
  <Override PartName="/ppt/charts/chartEx1.xml" ContentType="application/vnd.ms-office.chartex+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notesSlides/notesSlide5.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notesSlides/notesSlide6.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notesSlides/notesSlide8.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notesSlides/notesSlide10.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0.xml" ContentType="application/vnd.openxmlformats-officedocument.themeOverride+xml"/>
  <Override PartName="/ppt/notesSlides/notesSlide11.xml" ContentType="application/vnd.openxmlformats-officedocument.presentationml.notesSlid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1.xml" ContentType="application/vnd.openxmlformats-officedocument.themeOverride+xml"/>
  <Override PartName="/ppt/notesSlides/notesSlide12.xml" ContentType="application/vnd.openxmlformats-officedocument.presentationml.notesSlid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30"/>
  </p:notesMasterIdLst>
  <p:sldIdLst>
    <p:sldId id="258" r:id="rId6"/>
    <p:sldId id="361" r:id="rId7"/>
    <p:sldId id="260" r:id="rId8"/>
    <p:sldId id="358" r:id="rId9"/>
    <p:sldId id="263" r:id="rId10"/>
    <p:sldId id="360" r:id="rId11"/>
    <p:sldId id="271" r:id="rId12"/>
    <p:sldId id="356" r:id="rId13"/>
    <p:sldId id="349" r:id="rId14"/>
    <p:sldId id="334" r:id="rId15"/>
    <p:sldId id="335" r:id="rId16"/>
    <p:sldId id="279" r:id="rId17"/>
    <p:sldId id="318" r:id="rId18"/>
    <p:sldId id="357" r:id="rId19"/>
    <p:sldId id="351" r:id="rId20"/>
    <p:sldId id="352" r:id="rId21"/>
    <p:sldId id="299" r:id="rId22"/>
    <p:sldId id="337" r:id="rId23"/>
    <p:sldId id="307" r:id="rId24"/>
    <p:sldId id="354" r:id="rId25"/>
    <p:sldId id="311" r:id="rId26"/>
    <p:sldId id="338" r:id="rId27"/>
    <p:sldId id="341" r:id="rId28"/>
    <p:sldId id="355" r:id="rId29"/>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E1B1DB-33B5-3113-BA74-A14981876CBF}" name="Janice Ogonji (RLY) NSCHT" initials="JO" userId="S::Janice.Ogonji@combined.nhs.uk::60bacf2e-f800-47b1-a089-c4c021579b7a" providerId="AD"/>
  <p188:author id="{1C6A0EED-EE6B-97D3-C7BB-3DFADC4DE2A0}" name="Pauline Grant (RLY) NSCHT" initials="PG" userId="S::Pauline.Grant@combined.nhs.uk::607456d1-b42d-4859-9a80-8cc60e4549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sley Faux (RLY) NSCHT" initials="LF(N" lastIdx="2" clrIdx="0">
    <p:extLst>
      <p:ext uri="{19B8F6BF-5375-455C-9EA6-DF929625EA0E}">
        <p15:presenceInfo xmlns:p15="http://schemas.microsoft.com/office/powerpoint/2012/main" userId="S-1-5-21-1757981266-343818398-725345543-46723" providerId="AD"/>
      </p:ext>
    </p:extLst>
  </p:cmAuthor>
  <p:cmAuthor id="2" name="Janice Ogonji (RLY) NSCHT" initials="JO" lastIdx="31" clrIdx="1">
    <p:extLst>
      <p:ext uri="{19B8F6BF-5375-455C-9EA6-DF929625EA0E}">
        <p15:presenceInfo xmlns:p15="http://schemas.microsoft.com/office/powerpoint/2012/main" userId="S::Janice.Ogonji@combined.nhs.uk::60bacf2e-f800-47b1-a089-c4c021579b7a" providerId="AD"/>
      </p:ext>
    </p:extLst>
  </p:cmAuthor>
  <p:cmAuthor id="3" name="Radha Verma (RLY) NSCHT" initials="RN" lastIdx="1" clrIdx="2">
    <p:extLst>
      <p:ext uri="{19B8F6BF-5375-455C-9EA6-DF929625EA0E}">
        <p15:presenceInfo xmlns:p15="http://schemas.microsoft.com/office/powerpoint/2012/main" userId="S::radha.verma@combined.nhs.uk::9acf59d2-de5a-4cc8-9b60-0c884cb287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EDA"/>
    <a:srgbClr val="E50080"/>
    <a:srgbClr val="339966"/>
    <a:srgbClr val="6500B3"/>
    <a:srgbClr val="218F33"/>
    <a:srgbClr val="FF299E"/>
    <a:srgbClr val="8FC600"/>
    <a:srgbClr val="FF5BB5"/>
    <a:srgbClr val="0094FF"/>
    <a:srgbClr val="C1FF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32F12-D31E-E56F-B55A-DBA7015148CA}" v="118" dt="2026-02-09T15:57:5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88"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Ogonji (RLY) NSCHT" userId="S::janice.ogonji@combined.nhs.uk::60bacf2e-f800-47b1-a089-c4c021579b7a" providerId="AD" clId="Web-{37432F12-D31E-E56F-B55A-DBA7015148CA}"/>
    <pc:docChg chg="modSld">
      <pc:chgData name="Janice Ogonji (RLY) NSCHT" userId="S::janice.ogonji@combined.nhs.uk::60bacf2e-f800-47b1-a089-c4c021579b7a" providerId="AD" clId="Web-{37432F12-D31E-E56F-B55A-DBA7015148CA}" dt="2026-02-09T15:57:57.802" v="73"/>
      <pc:docMkLst>
        <pc:docMk/>
      </pc:docMkLst>
      <pc:sldChg chg="modSp">
        <pc:chgData name="Janice Ogonji (RLY) NSCHT" userId="S::janice.ogonji@combined.nhs.uk::60bacf2e-f800-47b1-a089-c4c021579b7a" providerId="AD" clId="Web-{37432F12-D31E-E56F-B55A-DBA7015148CA}" dt="2026-02-09T15:51:59.181" v="6" actId="20577"/>
        <pc:sldMkLst>
          <pc:docMk/>
          <pc:sldMk cId="1954323634" sldId="260"/>
        </pc:sldMkLst>
        <pc:spChg chg="mod">
          <ac:chgData name="Janice Ogonji (RLY) NSCHT" userId="S::janice.ogonji@combined.nhs.uk::60bacf2e-f800-47b1-a089-c4c021579b7a" providerId="AD" clId="Web-{37432F12-D31E-E56F-B55A-DBA7015148CA}" dt="2026-02-09T15:51:59.181" v="6" actId="20577"/>
          <ac:spMkLst>
            <pc:docMk/>
            <pc:sldMk cId="1954323634" sldId="260"/>
            <ac:spMk id="8" creationId="{00000000-0000-0000-0000-000000000000}"/>
          </ac:spMkLst>
        </pc:spChg>
      </pc:sldChg>
      <pc:sldChg chg="modSp">
        <pc:chgData name="Janice Ogonji (RLY) NSCHT" userId="S::janice.ogonji@combined.nhs.uk::60bacf2e-f800-47b1-a089-c4c021579b7a" providerId="AD" clId="Web-{37432F12-D31E-E56F-B55A-DBA7015148CA}" dt="2026-02-09T15:57:30.974" v="70" actId="1076"/>
        <pc:sldMkLst>
          <pc:docMk/>
          <pc:sldMk cId="181699618" sldId="279"/>
        </pc:sldMkLst>
        <pc:spChg chg="mod">
          <ac:chgData name="Janice Ogonji (RLY) NSCHT" userId="S::janice.ogonji@combined.nhs.uk::60bacf2e-f800-47b1-a089-c4c021579b7a" providerId="AD" clId="Web-{37432F12-D31E-E56F-B55A-DBA7015148CA}" dt="2026-02-09T15:57:30.974" v="70" actId="1076"/>
          <ac:spMkLst>
            <pc:docMk/>
            <pc:sldMk cId="181699618" sldId="279"/>
            <ac:spMk id="17" creationId="{447B15D9-3C83-37A7-5D50-770C53F21CB1}"/>
          </ac:spMkLst>
        </pc:spChg>
      </pc:sldChg>
      <pc:sldChg chg="modSp">
        <pc:chgData name="Janice Ogonji (RLY) NSCHT" userId="S::janice.ogonji@combined.nhs.uk::60bacf2e-f800-47b1-a089-c4c021579b7a" providerId="AD" clId="Web-{37432F12-D31E-E56F-B55A-DBA7015148CA}" dt="2026-02-09T15:55:00.376" v="39" actId="1076"/>
        <pc:sldMkLst>
          <pc:docMk/>
          <pc:sldMk cId="1800268342" sldId="311"/>
        </pc:sldMkLst>
        <pc:spChg chg="mod">
          <ac:chgData name="Janice Ogonji (RLY) NSCHT" userId="S::janice.ogonji@combined.nhs.uk::60bacf2e-f800-47b1-a089-c4c021579b7a" providerId="AD" clId="Web-{37432F12-D31E-E56F-B55A-DBA7015148CA}" dt="2026-02-09T15:55:00.376" v="39" actId="1076"/>
          <ac:spMkLst>
            <pc:docMk/>
            <pc:sldMk cId="1800268342" sldId="311"/>
            <ac:spMk id="16" creationId="{7F810E3E-E521-7A73-A320-057BF8536225}"/>
          </ac:spMkLst>
        </pc:spChg>
      </pc:sldChg>
      <pc:sldChg chg="modSp">
        <pc:chgData name="Janice Ogonji (RLY) NSCHT" userId="S::janice.ogonji@combined.nhs.uk::60bacf2e-f800-47b1-a089-c4c021579b7a" providerId="AD" clId="Web-{37432F12-D31E-E56F-B55A-DBA7015148CA}" dt="2026-02-09T15:54:08.390" v="11" actId="20577"/>
        <pc:sldMkLst>
          <pc:docMk/>
          <pc:sldMk cId="854886249" sldId="337"/>
        </pc:sldMkLst>
        <pc:spChg chg="mod">
          <ac:chgData name="Janice Ogonji (RLY) NSCHT" userId="S::janice.ogonji@combined.nhs.uk::60bacf2e-f800-47b1-a089-c4c021579b7a" providerId="AD" clId="Web-{37432F12-D31E-E56F-B55A-DBA7015148CA}" dt="2026-02-09T15:54:08.390" v="11" actId="20577"/>
          <ac:spMkLst>
            <pc:docMk/>
            <pc:sldMk cId="854886249" sldId="337"/>
            <ac:spMk id="17" creationId="{BBD82992-1B3B-E804-3CE0-4E0EA547FE7B}"/>
          </ac:spMkLst>
        </pc:spChg>
      </pc:sldChg>
      <pc:sldChg chg="modSp">
        <pc:chgData name="Janice Ogonji (RLY) NSCHT" userId="S::janice.ogonji@combined.nhs.uk::60bacf2e-f800-47b1-a089-c4c021579b7a" providerId="AD" clId="Web-{37432F12-D31E-E56F-B55A-DBA7015148CA}" dt="2026-02-09T15:55:31.111" v="41" actId="1076"/>
        <pc:sldMkLst>
          <pc:docMk/>
          <pc:sldMk cId="2157180145" sldId="338"/>
        </pc:sldMkLst>
        <pc:graphicFrameChg chg="mod">
          <ac:chgData name="Janice Ogonji (RLY) NSCHT" userId="S::janice.ogonji@combined.nhs.uk::60bacf2e-f800-47b1-a089-c4c021579b7a" providerId="AD" clId="Web-{37432F12-D31E-E56F-B55A-DBA7015148CA}" dt="2026-02-09T15:55:31.111" v="41" actId="1076"/>
          <ac:graphicFrameMkLst>
            <pc:docMk/>
            <pc:sldMk cId="2157180145" sldId="338"/>
            <ac:graphicFrameMk id="7" creationId="{51A9EBD3-6CDE-93D9-244F-8C5764CD7BE8}"/>
          </ac:graphicFrameMkLst>
        </pc:graphicFrameChg>
      </pc:sldChg>
      <pc:sldChg chg="modSp">
        <pc:chgData name="Janice Ogonji (RLY) NSCHT" userId="S::janice.ogonji@combined.nhs.uk::60bacf2e-f800-47b1-a089-c4c021579b7a" providerId="AD" clId="Web-{37432F12-D31E-E56F-B55A-DBA7015148CA}" dt="2026-02-09T15:56:01.003" v="42" actId="14100"/>
        <pc:sldMkLst>
          <pc:docMk/>
          <pc:sldMk cId="328706821" sldId="352"/>
        </pc:sldMkLst>
        <pc:cxnChg chg="mod">
          <ac:chgData name="Janice Ogonji (RLY) NSCHT" userId="S::janice.ogonji@combined.nhs.uk::60bacf2e-f800-47b1-a089-c4c021579b7a" providerId="AD" clId="Web-{37432F12-D31E-E56F-B55A-DBA7015148CA}" dt="2026-02-09T15:56:01.003" v="42" actId="14100"/>
          <ac:cxnSpMkLst>
            <pc:docMk/>
            <pc:sldMk cId="328706821" sldId="352"/>
            <ac:cxnSpMk id="18" creationId="{F25021C5-1404-B11A-5C6E-53CC4B5C1151}"/>
          </ac:cxnSpMkLst>
        </pc:cxnChg>
      </pc:sldChg>
      <pc:sldChg chg="modSp">
        <pc:chgData name="Janice Ogonji (RLY) NSCHT" userId="S::janice.ogonji@combined.nhs.uk::60bacf2e-f800-47b1-a089-c4c021579b7a" providerId="AD" clId="Web-{37432F12-D31E-E56F-B55A-DBA7015148CA}" dt="2026-02-09T15:57:57.802" v="73"/>
        <pc:sldMkLst>
          <pc:docMk/>
          <pc:sldMk cId="1431281175" sldId="357"/>
        </pc:sldMkLst>
        <pc:graphicFrameChg chg="mod modGraphic">
          <ac:chgData name="Janice Ogonji (RLY) NSCHT" userId="S::janice.ogonji@combined.nhs.uk::60bacf2e-f800-47b1-a089-c4c021579b7a" providerId="AD" clId="Web-{37432F12-D31E-E56F-B55A-DBA7015148CA}" dt="2026-02-09T15:57:57.802" v="73"/>
          <ac:graphicFrameMkLst>
            <pc:docMk/>
            <pc:sldMk cId="1431281175" sldId="357"/>
            <ac:graphicFrameMk id="8" creationId="{EBA8679C-E2BD-0CFB-6640-D490D21F3338}"/>
          </ac:graphicFrameMkLst>
        </pc:graphicFrameChg>
      </pc:sldChg>
      <pc:sldChg chg="modSp">
        <pc:chgData name="Janice Ogonji (RLY) NSCHT" userId="S::janice.ogonji@combined.nhs.uk::60bacf2e-f800-47b1-a089-c4c021579b7a" providerId="AD" clId="Web-{37432F12-D31E-E56F-B55A-DBA7015148CA}" dt="2026-02-09T15:52:38.980" v="9" actId="1076"/>
        <pc:sldMkLst>
          <pc:docMk/>
          <pc:sldMk cId="3735089330" sldId="358"/>
        </pc:sldMkLst>
        <pc:spChg chg="mod">
          <ac:chgData name="Janice Ogonji (RLY) NSCHT" userId="S::janice.ogonji@combined.nhs.uk::60bacf2e-f800-47b1-a089-c4c021579b7a" providerId="AD" clId="Web-{37432F12-D31E-E56F-B55A-DBA7015148CA}" dt="2026-02-09T15:52:38.980" v="9" actId="1076"/>
          <ac:spMkLst>
            <pc:docMk/>
            <pc:sldMk cId="3735089330" sldId="358"/>
            <ac:spMk id="7" creationId="{E66627F1-1C23-DF46-A82D-713D7EA7F743}"/>
          </ac:spMkLst>
        </pc:spChg>
        <pc:cxnChg chg="ord">
          <ac:chgData name="Janice Ogonji (RLY) NSCHT" userId="S::janice.ogonji@combined.nhs.uk::60bacf2e-f800-47b1-a089-c4c021579b7a" providerId="AD" clId="Web-{37432F12-D31E-E56F-B55A-DBA7015148CA}" dt="2026-02-09T15:52:25.979" v="7"/>
          <ac:cxnSpMkLst>
            <pc:docMk/>
            <pc:sldMk cId="3735089330" sldId="358"/>
            <ac:cxnSpMk id="12" creationId="{D0511AA1-C560-88B8-2840-0E9C7C07747B}"/>
          </ac:cxnSpMkLst>
        </pc:cxnChg>
      </pc:sldChg>
      <pc:sldChg chg="modSp">
        <pc:chgData name="Janice Ogonji (RLY) NSCHT" userId="S::janice.ogonji@combined.nhs.uk::60bacf2e-f800-47b1-a089-c4c021579b7a" providerId="AD" clId="Web-{37432F12-D31E-E56F-B55A-DBA7015148CA}" dt="2026-02-09T15:51:47.617" v="5" actId="20577"/>
        <pc:sldMkLst>
          <pc:docMk/>
          <pc:sldMk cId="167286853" sldId="361"/>
        </pc:sldMkLst>
        <pc:spChg chg="mod">
          <ac:chgData name="Janice Ogonji (RLY) NSCHT" userId="S::janice.ogonji@combined.nhs.uk::60bacf2e-f800-47b1-a089-c4c021579b7a" providerId="AD" clId="Web-{37432F12-D31E-E56F-B55A-DBA7015148CA}" dt="2026-02-09T15:51:47.617" v="5" actId="20577"/>
          <ac:spMkLst>
            <pc:docMk/>
            <pc:sldMk cId="167286853" sldId="361"/>
            <ac:spMk id="3" creationId="{8C9A94FC-41B1-5655-09B8-0552A38BAF4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oleObject" Target="file:///\\ns.xnsht.nhs.uk\shares\shared\Trust%20HQ\OD%20&amp;%20Education%20Team\Diversity%20&amp;%20Inclusion%20Lead%20LF\D&amp;I%20Annual%20Report\2024%2025%20EDI%20annual%20report\2025.03.31%20Master%20file_CONFIDENTIAL%20DO%20NOT%20SHAR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ns.xnsht.nhs.uk\shares\shared\Trust%20HQ\OD%20&amp;%20Education%20Team\Diversity%20&amp;%20Inclusion%20Lead%20LF\D&amp;I%20Annual%20Report\2024%2025%20EDI%20annual%20report\2025%20Diversity%20Data%20Book%20working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ns.xnsht.nhs.uk\shares\shared\Trust%20HQ\OD%20&amp;%20Education%20Team\Diversity%20&amp;%20Inclusion%20Lead%20LF\D&amp;I%20Annual%20Report\2024%2025%20EDI%20annual%20report\Service%20User%20Diversity%20Inclusion%20Belonging%20Data%202024-25%20with%20workings_USE%20THIS%20ON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ns.xnsht.nhs.uk\shares\shared\Trust%20HQ\OD%20&amp;%20Education%20Team\Diversity%20&amp;%20Inclusion%20Lead%20LF\D&amp;I%20Annual%20Report\2024%2025%20EDI%20annual%20report\Service%20User%20Diversity%20Inclusion%20Belonging%20Data%202024-25%20with%20workings_USE%20THIS%20ONE.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ns.xnsht.nhs.uk\shares\shared\Trust%20HQ\OD%20&amp;%20Education%20Team\Diversity%20&amp;%20Inclusion%20Lead%20LF\D&amp;I%20Annual%20Report\2024%2025%20EDI%20annual%20report\Service%20User%20Diversity%20Inclusion%20Belonging%20Data%202024-25%20with%20workings_USE%20THIS%20ONE.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ns.xnsht.nhs.uk\shares\shared\Trust%20HQ\OD%20&amp;%20Education%20Team\Diversity%20&amp;%20Inclusion%20Lead%20LF\D&amp;I%20Annual%20Report\2024%2025%20EDI%20annual%20report\Service%20User%20Diversity%20Inclusion%20Belonging%20Data%202024-25%20with%20workings_USE%20THIS%20ONE.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ns.xnsht.nhs.uk\shares\shared\Trust%20HQ\OD%20&amp;%20Education%20Team\Diversity%20&amp;%20Inclusion%20Lead%20LF\D&amp;I%20Annual%20Report\2024%2025%20EDI%20annual%20report\Service%20User%20Diversity%20Inclusion%20Belonging%20Data%202024-25%20with%20workings_USE%20THIS%20ONE.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ns.xnsht.nhs.uk\shares\shared\Trust%20HQ\OD%20&amp;%20Education%20Team\Diversity%20&amp;%20Inclusion%20Lead%20LF\D&amp;I%20Annual%20Report\2024%2025%20EDI%20annual%20report\Service%20User%20Diversity%20Inclusion%20Belonging%20Data%202024-25%20with%20workings_USE%20THIS%20ONE.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ns.xnsht.nhs.uk\shares\shared\Trust%20HQ\OD%20&amp;%20Education%20Team\Diversity%20&amp;%20Inclusion%20Lead%20LF\D&amp;I%20Annual%20Report\2024%2025%20EDI%20annual%20report\Service%20User%20Diversity%20Inclusion%20Belonging%20Data%202024-25%20with%20workings_USE%20THIS%20ON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jessicafaux\Library\Containers\com.apple.mail\Data\Library\Mail%20Downloads\9CFA5B51-7150-412B-AAE2-5DAE3B3CD39C\NHS%20Diversity%20Detail%20%20with%20calcs%20%20as%20at%2031%20Mar%20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c9online-my.sharepoint.com/personal/janice_ogonji_combined_nhs_uk/Documents/2025%20Diversity%20Data%20Book%20workings.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https://c9online-my.sharepoint.com/personal/janice_ogonji_combined_nhs_uk/Documents/2025%20Diversity%20Data%20Book%20workings.xlsx" TargetMode="External"/><Relationship Id="rId4"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Trust Profile - </a:t>
            </a:r>
            <a:r>
              <a:rPr lang="en-US"/>
              <a:t>Full Time and Part Time Contracts, 2025 (n=2,000)</a:t>
            </a:r>
            <a:endParaRPr lang="en-GB"/>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44-4829-9427-E05EB2E5F9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44-4829-9427-E05EB2E5F94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44-4829-9427-E05EB2E5F94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44-4829-9427-E05EB2E5F94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14-4BF6-B348-2E9D502846B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'Workforce data'!$Y$69:$Y$70</c:f>
              <c:strCache>
                <c:ptCount val="2"/>
                <c:pt idx="0">
                  <c:v>Full time </c:v>
                </c:pt>
                <c:pt idx="1">
                  <c:v>Partime</c:v>
                </c:pt>
              </c:strCache>
            </c:strRef>
          </c:cat>
          <c:val>
            <c:numRef>
              <c:f>'Workforce data'!$Z$69:$Z$70</c:f>
              <c:numCache>
                <c:formatCode>0.00%</c:formatCode>
                <c:ptCount val="2"/>
                <c:pt idx="0">
                  <c:v>0.65649999999999997</c:v>
                </c:pt>
                <c:pt idx="1">
                  <c:v>0.34350000000000003</c:v>
                </c:pt>
              </c:numCache>
            </c:numRef>
          </c:val>
          <c:extLst>
            <c:ext xmlns:c16="http://schemas.microsoft.com/office/drawing/2014/chart" uri="{C3380CC4-5D6E-409C-BE32-E72D297353CC}">
              <c16:uniqueId val="{00000004-B144-4829-9427-E05EB2E5F94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70C0"/>
      </a:solidFill>
    </a:ln>
    <a:effectLst/>
  </c:spPr>
  <c:txPr>
    <a:bodyPr/>
    <a:lstStyle/>
    <a:p>
      <a:pPr>
        <a:defRPr sz="12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Substantive Workforce</a:t>
            </a:r>
            <a:r>
              <a:rPr lang="en-US" baseline="0" dirty="0">
                <a:solidFill>
                  <a:schemeClr val="tx1">
                    <a:lumMod val="75000"/>
                    <a:lumOff val="25000"/>
                  </a:schemeClr>
                </a:solidFill>
              </a:rPr>
              <a:t> </a:t>
            </a:r>
            <a:r>
              <a:rPr lang="en-US" dirty="0">
                <a:solidFill>
                  <a:schemeClr val="tx1">
                    <a:lumMod val="75000"/>
                    <a:lumOff val="25000"/>
                  </a:schemeClr>
                </a:solidFill>
              </a:rPr>
              <a:t>Ethnicity Group as at 31.03.25 (n=1990*) </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pieChart>
        <c:varyColors val="1"/>
        <c:ser>
          <c:idx val="0"/>
          <c:order val="0"/>
          <c:tx>
            <c:strRef>
              <c:f>'Annual report'!$O$3</c:f>
              <c:strCache>
                <c:ptCount val="1"/>
                <c:pt idx="0">
                  <c:v>Headcount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CC-41FF-9699-26CA8F915A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CC-41FF-9699-26CA8F915AAF}"/>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07CC-41FF-9699-26CA8F915A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CC-41FF-9699-26CA8F915AA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CC-41FF-9699-26CA8F915AAF}"/>
              </c:ext>
            </c:extLst>
          </c:dPt>
          <c:dLbls>
            <c:dLbl>
              <c:idx val="0"/>
              <c:layout>
                <c:manualLayout>
                  <c:x val="9.071269937411669E-3"/>
                  <c:y val="1.754337999416737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7CC-41FF-9699-26CA8F915AAF}"/>
                </c:ext>
              </c:extLst>
            </c:dLbl>
            <c:dLbl>
              <c:idx val="1"/>
              <c:layout>
                <c:manualLayout>
                  <c:x val="2.8915556228548355E-3"/>
                  <c:y val="-1.392898804316127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7CC-41FF-9699-26CA8F915AAF}"/>
                </c:ext>
              </c:extLst>
            </c:dLbl>
            <c:dLbl>
              <c:idx val="2"/>
              <c:layout>
                <c:manualLayout>
                  <c:x val="-0.17640416071744805"/>
                  <c:y val="-0.111933504972424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7CC-41FF-9699-26CA8F915AAF}"/>
                </c:ext>
              </c:extLst>
            </c:dLbl>
            <c:dLbl>
              <c:idx val="3"/>
              <c:layout>
                <c:manualLayout>
                  <c:x val="-0.3634416002536725"/>
                  <c:y val="0.2441177636031278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7CC-41FF-9699-26CA8F915AAF}"/>
                </c:ext>
              </c:extLst>
            </c:dLbl>
            <c:dLbl>
              <c:idx val="4"/>
              <c:layout>
                <c:manualLayout>
                  <c:x val="-0.22682677104270568"/>
                  <c:y val="5.44862871211244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7CC-41FF-9699-26CA8F915AAF}"/>
                </c:ext>
              </c:extLst>
            </c:dLbl>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'Annual report'!$N$4:$N$8</c:f>
              <c:strCache>
                <c:ptCount val="5"/>
                <c:pt idx="0">
                  <c:v>Asian </c:v>
                </c:pt>
                <c:pt idx="1">
                  <c:v>Black </c:v>
                </c:pt>
                <c:pt idx="2">
                  <c:v>White </c:v>
                </c:pt>
                <c:pt idx="3">
                  <c:v>Other </c:v>
                </c:pt>
                <c:pt idx="4">
                  <c:v>Not Recorded</c:v>
                </c:pt>
              </c:strCache>
            </c:strRef>
          </c:cat>
          <c:val>
            <c:numRef>
              <c:f>'Annual report'!$O$4:$O$8</c:f>
              <c:numCache>
                <c:formatCode>General</c:formatCode>
                <c:ptCount val="5"/>
                <c:pt idx="0">
                  <c:v>94</c:v>
                </c:pt>
                <c:pt idx="1">
                  <c:v>154</c:v>
                </c:pt>
                <c:pt idx="2">
                  <c:v>1708</c:v>
                </c:pt>
                <c:pt idx="3">
                  <c:v>15</c:v>
                </c:pt>
                <c:pt idx="4">
                  <c:v>19</c:v>
                </c:pt>
              </c:numCache>
            </c:numRef>
          </c:val>
          <c:extLst>
            <c:ext xmlns:c16="http://schemas.microsoft.com/office/drawing/2014/chart" uri="{C3380CC4-5D6E-409C-BE32-E72D297353CC}">
              <c16:uniqueId val="{0000000A-07CC-41FF-9699-26CA8F915AAF}"/>
            </c:ext>
          </c:extLst>
        </c:ser>
        <c:ser>
          <c:idx val="1"/>
          <c:order val="1"/>
          <c:tx>
            <c:strRef>
              <c:f>'Annual report'!$P$3</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07CC-41FF-9699-26CA8F915A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07CC-41FF-9699-26CA8F915A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07CC-41FF-9699-26CA8F915A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07CC-41FF-9699-26CA8F915AA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07CC-41FF-9699-26CA8F915AAF}"/>
              </c:ext>
            </c:extLst>
          </c:dPt>
          <c:cat>
            <c:strRef>
              <c:f>'Annual report'!$N$4:$N$8</c:f>
              <c:strCache>
                <c:ptCount val="5"/>
                <c:pt idx="0">
                  <c:v>Asian </c:v>
                </c:pt>
                <c:pt idx="1">
                  <c:v>Black </c:v>
                </c:pt>
                <c:pt idx="2">
                  <c:v>White </c:v>
                </c:pt>
                <c:pt idx="3">
                  <c:v>Other </c:v>
                </c:pt>
                <c:pt idx="4">
                  <c:v>Not Recorded</c:v>
                </c:pt>
              </c:strCache>
            </c:strRef>
          </c:cat>
          <c:val>
            <c:numRef>
              <c:f>'Annual report'!$P$4:$P$8</c:f>
              <c:numCache>
                <c:formatCode>0.0%</c:formatCode>
                <c:ptCount val="5"/>
                <c:pt idx="0">
                  <c:v>4.7236180904522612E-2</c:v>
                </c:pt>
                <c:pt idx="1">
                  <c:v>7.7386934673366839E-2</c:v>
                </c:pt>
                <c:pt idx="2">
                  <c:v>0.85829145728643219</c:v>
                </c:pt>
                <c:pt idx="3">
                  <c:v>7.537688442211055E-3</c:v>
                </c:pt>
                <c:pt idx="4">
                  <c:v>9.5477386934673374E-3</c:v>
                </c:pt>
              </c:numCache>
            </c:numRef>
          </c:val>
          <c:extLst>
            <c:ext xmlns:c16="http://schemas.microsoft.com/office/drawing/2014/chart" uri="{C3380CC4-5D6E-409C-BE32-E72D297353CC}">
              <c16:uniqueId val="{00000015-07CC-41FF-9699-26CA8F915A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200"/>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40" b="0" i="0" u="none" strike="noStrike" kern="1200" spc="0" baseline="0">
                <a:solidFill>
                  <a:schemeClr val="tx1">
                    <a:lumMod val="65000"/>
                    <a:lumOff val="35000"/>
                  </a:schemeClr>
                </a:solidFill>
                <a:latin typeface="+mn-lt"/>
                <a:ea typeface="+mn-ea"/>
                <a:cs typeface="+mn-cs"/>
              </a:defRPr>
            </a:pPr>
            <a:r>
              <a:rPr lang="en-GB"/>
              <a:t>Trust Ethnicity Profile per Directorate, 2025 (n=2,000)</a:t>
            </a:r>
          </a:p>
        </c:rich>
      </c:tx>
      <c:overlay val="0"/>
      <c:spPr>
        <a:noFill/>
        <a:ln>
          <a:noFill/>
        </a:ln>
        <a:effectLst/>
      </c:spPr>
      <c:txPr>
        <a:bodyPr rot="0" spcFirstLastPara="1" vertOverflow="ellipsis" vert="horz" wrap="square" anchor="ctr" anchorCtr="1"/>
        <a:lstStyle/>
        <a:p>
          <a:pPr algn="ctr" rtl="0">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'Workforce data'!$Z$56</c:f>
              <c:strCache>
                <c:ptCount val="1"/>
                <c:pt idx="0">
                  <c:v>White</c:v>
                </c:pt>
              </c:strCache>
            </c:strRef>
          </c:tx>
          <c:spPr>
            <a:solidFill>
              <a:srgbClr val="1F497D">
                <a:lumMod val="60000"/>
                <a:lumOff val="40000"/>
              </a:srgbClr>
            </a:solidFill>
            <a:ln>
              <a:noFill/>
            </a:ln>
            <a:effectLst/>
          </c:spPr>
          <c:invertIfNegative val="0"/>
          <c:dLbls>
            <c:spPr>
              <a:solidFill>
                <a:srgbClr val="1F497D">
                  <a:lumMod val="60000"/>
                  <a:lumOff val="40000"/>
                </a:srgb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data'!$Y$57:$Y$61</c:f>
              <c:strCache>
                <c:ptCount val="5"/>
                <c:pt idx="0">
                  <c:v>Acute &amp; Urgent Care</c:v>
                </c:pt>
                <c:pt idx="1">
                  <c:v>Community</c:v>
                </c:pt>
                <c:pt idx="2">
                  <c:v>Corporate</c:v>
                </c:pt>
                <c:pt idx="3">
                  <c:v>Primary</c:v>
                </c:pt>
                <c:pt idx="4">
                  <c:v>Specialist Services</c:v>
                </c:pt>
              </c:strCache>
            </c:strRef>
          </c:cat>
          <c:val>
            <c:numRef>
              <c:f>'Workforce data'!$Z$57:$Z$61</c:f>
              <c:numCache>
                <c:formatCode>0.00%</c:formatCode>
                <c:ptCount val="5"/>
                <c:pt idx="0">
                  <c:v>0.78604651162790695</c:v>
                </c:pt>
                <c:pt idx="1">
                  <c:v>0.9078498293515358</c:v>
                </c:pt>
                <c:pt idx="2">
                  <c:v>0.8486646884272997</c:v>
                </c:pt>
                <c:pt idx="3">
                  <c:v>0.88744588744588748</c:v>
                </c:pt>
                <c:pt idx="4">
                  <c:v>0.85644768856447684</c:v>
                </c:pt>
              </c:numCache>
            </c:numRef>
          </c:val>
          <c:extLst>
            <c:ext xmlns:c16="http://schemas.microsoft.com/office/drawing/2014/chart" uri="{C3380CC4-5D6E-409C-BE32-E72D297353CC}">
              <c16:uniqueId val="{00000000-9C16-4100-99A2-129EC34B9342}"/>
            </c:ext>
          </c:extLst>
        </c:ser>
        <c:ser>
          <c:idx val="1"/>
          <c:order val="1"/>
          <c:tx>
            <c:strRef>
              <c:f>'Workforce data'!$AA$56</c:f>
              <c:strCache>
                <c:ptCount val="1"/>
                <c:pt idx="0">
                  <c:v>Global Majority</c:v>
                </c:pt>
              </c:strCache>
            </c:strRef>
          </c:tx>
          <c:spPr>
            <a:solidFill>
              <a:srgbClr val="F79646">
                <a:lumMod val="75000"/>
              </a:srgbClr>
            </a:solidFill>
            <a:ln>
              <a:noFill/>
            </a:ln>
            <a:effectLst/>
          </c:spPr>
          <c:invertIfNegative val="0"/>
          <c:dLbls>
            <c:spPr>
              <a:solidFill>
                <a:srgbClr val="F79646">
                  <a:lumMod val="75000"/>
                </a:srgb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data'!$Y$57:$Y$61</c:f>
              <c:strCache>
                <c:ptCount val="5"/>
                <c:pt idx="0">
                  <c:v>Acute &amp; Urgent Care</c:v>
                </c:pt>
                <c:pt idx="1">
                  <c:v>Community</c:v>
                </c:pt>
                <c:pt idx="2">
                  <c:v>Corporate</c:v>
                </c:pt>
                <c:pt idx="3">
                  <c:v>Primary</c:v>
                </c:pt>
                <c:pt idx="4">
                  <c:v>Specialist Services</c:v>
                </c:pt>
              </c:strCache>
            </c:strRef>
          </c:cat>
          <c:val>
            <c:numRef>
              <c:f>'Workforce data'!$AA$57:$AA$61</c:f>
              <c:numCache>
                <c:formatCode>0.00%</c:formatCode>
                <c:ptCount val="5"/>
                <c:pt idx="0">
                  <c:v>0.2</c:v>
                </c:pt>
                <c:pt idx="1">
                  <c:v>8.7030716723549492E-2</c:v>
                </c:pt>
                <c:pt idx="2">
                  <c:v>0.14243323442136499</c:v>
                </c:pt>
                <c:pt idx="3">
                  <c:v>9.9567099567099568E-2</c:v>
                </c:pt>
                <c:pt idx="4">
                  <c:v>0.13625304136253041</c:v>
                </c:pt>
              </c:numCache>
            </c:numRef>
          </c:val>
          <c:extLst>
            <c:ext xmlns:c16="http://schemas.microsoft.com/office/drawing/2014/chart" uri="{C3380CC4-5D6E-409C-BE32-E72D297353CC}">
              <c16:uniqueId val="{00000001-9C16-4100-99A2-129EC34B9342}"/>
            </c:ext>
          </c:extLst>
        </c:ser>
        <c:ser>
          <c:idx val="2"/>
          <c:order val="2"/>
          <c:tx>
            <c:strRef>
              <c:f>'Workforce data'!$AB$56</c:f>
              <c:strCache>
                <c:ptCount val="1"/>
                <c:pt idx="0">
                  <c:v>Not Stated</c:v>
                </c:pt>
              </c:strCache>
            </c:strRef>
          </c:tx>
          <c:spPr>
            <a:solidFill>
              <a:schemeClr val="accent3"/>
            </a:solidFill>
            <a:ln>
              <a:noFill/>
            </a:ln>
            <a:effectLst/>
          </c:spPr>
          <c:invertIfNegative val="0"/>
          <c:dLbls>
            <c:dLbl>
              <c:idx val="1"/>
              <c:layout>
                <c:manualLayout>
                  <c:x val="2.0725175523469415E-3"/>
                  <c:y val="-1.0835816896878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5E-4825-9963-6939C03D704D}"/>
                </c:ext>
              </c:extLst>
            </c:dLbl>
            <c:spPr>
              <a:solidFill>
                <a:sysClr val="window" lastClr="FFFFFF">
                  <a:lumMod val="50000"/>
                </a:sys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data'!$Y$57:$Y$61</c:f>
              <c:strCache>
                <c:ptCount val="5"/>
                <c:pt idx="0">
                  <c:v>Acute &amp; Urgent Care</c:v>
                </c:pt>
                <c:pt idx="1">
                  <c:v>Community</c:v>
                </c:pt>
                <c:pt idx="2">
                  <c:v>Corporate</c:v>
                </c:pt>
                <c:pt idx="3">
                  <c:v>Primary</c:v>
                </c:pt>
                <c:pt idx="4">
                  <c:v>Specialist Services</c:v>
                </c:pt>
              </c:strCache>
            </c:strRef>
          </c:cat>
          <c:val>
            <c:numRef>
              <c:f>'Workforce data'!$AB$57:$AB$61</c:f>
              <c:numCache>
                <c:formatCode>0.00%</c:formatCode>
                <c:ptCount val="5"/>
                <c:pt idx="0">
                  <c:v>1.1627906976744186E-2</c:v>
                </c:pt>
                <c:pt idx="1">
                  <c:v>3.4129692832764505E-3</c:v>
                </c:pt>
                <c:pt idx="2">
                  <c:v>2.967359050445104E-3</c:v>
                </c:pt>
                <c:pt idx="3">
                  <c:v>4.329004329004329E-3</c:v>
                </c:pt>
                <c:pt idx="4">
                  <c:v>4.8661800486618006E-3</c:v>
                </c:pt>
              </c:numCache>
            </c:numRef>
          </c:val>
          <c:extLst>
            <c:ext xmlns:c16="http://schemas.microsoft.com/office/drawing/2014/chart" uri="{C3380CC4-5D6E-409C-BE32-E72D297353CC}">
              <c16:uniqueId val="{00000002-9C16-4100-99A2-129EC34B9342}"/>
            </c:ext>
          </c:extLst>
        </c:ser>
        <c:dLbls>
          <c:showLegendKey val="0"/>
          <c:showVal val="0"/>
          <c:showCatName val="0"/>
          <c:showSerName val="0"/>
          <c:showPercent val="0"/>
          <c:showBubbleSize val="0"/>
        </c:dLbls>
        <c:gapWidth val="150"/>
        <c:overlap val="100"/>
        <c:axId val="942514640"/>
        <c:axId val="942513200"/>
      </c:barChart>
      <c:catAx>
        <c:axId val="94251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42513200"/>
        <c:crosses val="autoZero"/>
        <c:auto val="1"/>
        <c:lblAlgn val="ctr"/>
        <c:lblOffset val="100"/>
        <c:tickLblSkip val="1"/>
        <c:noMultiLvlLbl val="0"/>
      </c:catAx>
      <c:valAx>
        <c:axId val="942513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4251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2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Trust Profile Ethnicity by Staff Group, 2025 (n=2,000)  </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'Workforce data'!$S$93</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data'!$R$94:$R$100</c:f>
              <c:strCache>
                <c:ptCount val="7"/>
                <c:pt idx="0">
                  <c:v>Add Prof Scientific &amp; Technic</c:v>
                </c:pt>
                <c:pt idx="1">
                  <c:v>Additional Clinical Services</c:v>
                </c:pt>
                <c:pt idx="2">
                  <c:v>Administrative and Clerical</c:v>
                </c:pt>
                <c:pt idx="3">
                  <c:v>Allied Health Professionals</c:v>
                </c:pt>
                <c:pt idx="4">
                  <c:v>Estates and Ancillary</c:v>
                </c:pt>
                <c:pt idx="5">
                  <c:v>Medical and Dental</c:v>
                </c:pt>
                <c:pt idx="6">
                  <c:v>Nursing and Midwifery Registered</c:v>
                </c:pt>
              </c:strCache>
            </c:strRef>
          </c:cat>
          <c:val>
            <c:numRef>
              <c:f>'Workforce data'!$S$94:$S$100</c:f>
              <c:numCache>
                <c:formatCode>General</c:formatCode>
                <c:ptCount val="7"/>
                <c:pt idx="0">
                  <c:v>221</c:v>
                </c:pt>
                <c:pt idx="1">
                  <c:v>439</c:v>
                </c:pt>
                <c:pt idx="2">
                  <c:v>378</c:v>
                </c:pt>
                <c:pt idx="3">
                  <c:v>73</c:v>
                </c:pt>
                <c:pt idx="4">
                  <c:v>54</c:v>
                </c:pt>
                <c:pt idx="5">
                  <c:v>28</c:v>
                </c:pt>
                <c:pt idx="6">
                  <c:v>524</c:v>
                </c:pt>
              </c:numCache>
            </c:numRef>
          </c:val>
          <c:extLst>
            <c:ext xmlns:c16="http://schemas.microsoft.com/office/drawing/2014/chart" uri="{C3380CC4-5D6E-409C-BE32-E72D297353CC}">
              <c16:uniqueId val="{00000000-D1BB-4574-A5E2-644B9554E1EF}"/>
            </c:ext>
          </c:extLst>
        </c:ser>
        <c:ser>
          <c:idx val="1"/>
          <c:order val="1"/>
          <c:tx>
            <c:strRef>
              <c:f>'Workforce data'!$T$93</c:f>
              <c:strCache>
                <c:ptCount val="1"/>
                <c:pt idx="0">
                  <c:v>Global Majority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data'!$R$94:$R$100</c:f>
              <c:strCache>
                <c:ptCount val="7"/>
                <c:pt idx="0">
                  <c:v>Add Prof Scientific &amp; Technic</c:v>
                </c:pt>
                <c:pt idx="1">
                  <c:v>Additional Clinical Services</c:v>
                </c:pt>
                <c:pt idx="2">
                  <c:v>Administrative and Clerical</c:v>
                </c:pt>
                <c:pt idx="3">
                  <c:v>Allied Health Professionals</c:v>
                </c:pt>
                <c:pt idx="4">
                  <c:v>Estates and Ancillary</c:v>
                </c:pt>
                <c:pt idx="5">
                  <c:v>Medical and Dental</c:v>
                </c:pt>
                <c:pt idx="6">
                  <c:v>Nursing and Midwifery Registered</c:v>
                </c:pt>
              </c:strCache>
            </c:strRef>
          </c:cat>
          <c:val>
            <c:numRef>
              <c:f>'Workforce data'!$T$94:$T$100</c:f>
              <c:numCache>
                <c:formatCode>General</c:formatCode>
                <c:ptCount val="7"/>
                <c:pt idx="0">
                  <c:v>26</c:v>
                </c:pt>
                <c:pt idx="1">
                  <c:v>89</c:v>
                </c:pt>
                <c:pt idx="2">
                  <c:v>24</c:v>
                </c:pt>
                <c:pt idx="3">
                  <c:v>8</c:v>
                </c:pt>
                <c:pt idx="4">
                  <c:v>5</c:v>
                </c:pt>
                <c:pt idx="5">
                  <c:v>44</c:v>
                </c:pt>
                <c:pt idx="6">
                  <c:v>69</c:v>
                </c:pt>
              </c:numCache>
            </c:numRef>
          </c:val>
          <c:extLst>
            <c:ext xmlns:c16="http://schemas.microsoft.com/office/drawing/2014/chart" uri="{C3380CC4-5D6E-409C-BE32-E72D297353CC}">
              <c16:uniqueId val="{00000001-D1BB-4574-A5E2-644B9554E1EF}"/>
            </c:ext>
          </c:extLst>
        </c:ser>
        <c:ser>
          <c:idx val="2"/>
          <c:order val="2"/>
          <c:tx>
            <c:strRef>
              <c:f>'Workforce data'!$U$93</c:f>
              <c:strCache>
                <c:ptCount val="1"/>
                <c:pt idx="0">
                  <c:v>Not stated</c:v>
                </c:pt>
              </c:strCache>
            </c:strRef>
          </c:tx>
          <c:spPr>
            <a:solidFill>
              <a:schemeClr val="accent3"/>
            </a:solidFill>
            <a:ln>
              <a:noFill/>
            </a:ln>
            <a:effectLst/>
          </c:spPr>
          <c:invertIfNegative val="0"/>
          <c:cat>
            <c:strRef>
              <c:f>'Workforce data'!$R$94:$R$100</c:f>
              <c:strCache>
                <c:ptCount val="7"/>
                <c:pt idx="0">
                  <c:v>Add Prof Scientific &amp; Technic</c:v>
                </c:pt>
                <c:pt idx="1">
                  <c:v>Additional Clinical Services</c:v>
                </c:pt>
                <c:pt idx="2">
                  <c:v>Administrative and Clerical</c:v>
                </c:pt>
                <c:pt idx="3">
                  <c:v>Allied Health Professionals</c:v>
                </c:pt>
                <c:pt idx="4">
                  <c:v>Estates and Ancillary</c:v>
                </c:pt>
                <c:pt idx="5">
                  <c:v>Medical and Dental</c:v>
                </c:pt>
                <c:pt idx="6">
                  <c:v>Nursing and Midwifery Registered</c:v>
                </c:pt>
              </c:strCache>
            </c:strRef>
          </c:cat>
          <c:val>
            <c:numRef>
              <c:f>'Workforce data'!$U$94:$U$100</c:f>
              <c:numCache>
                <c:formatCode>General</c:formatCode>
                <c:ptCount val="7"/>
                <c:pt idx="0">
                  <c:v>2</c:v>
                </c:pt>
                <c:pt idx="1">
                  <c:v>2</c:v>
                </c:pt>
                <c:pt idx="2">
                  <c:v>2</c:v>
                </c:pt>
                <c:pt idx="6">
                  <c:v>5</c:v>
                </c:pt>
              </c:numCache>
            </c:numRef>
          </c:val>
          <c:extLst>
            <c:ext xmlns:c16="http://schemas.microsoft.com/office/drawing/2014/chart" uri="{C3380CC4-5D6E-409C-BE32-E72D297353CC}">
              <c16:uniqueId val="{00000002-D1BB-4574-A5E2-644B9554E1EF}"/>
            </c:ext>
          </c:extLst>
        </c:ser>
        <c:ser>
          <c:idx val="3"/>
          <c:order val="3"/>
          <c:tx>
            <c:strRef>
              <c:f>'Workforce data'!$V$93</c:f>
              <c:strCache>
                <c:ptCount val="1"/>
                <c:pt idx="0">
                  <c:v>Blank</c:v>
                </c:pt>
              </c:strCache>
            </c:strRef>
          </c:tx>
          <c:spPr>
            <a:solidFill>
              <a:schemeClr val="accent4"/>
            </a:solidFill>
            <a:ln>
              <a:noFill/>
            </a:ln>
            <a:effectLst/>
          </c:spPr>
          <c:invertIfNegative val="0"/>
          <c:cat>
            <c:strRef>
              <c:f>'Workforce data'!$R$94:$R$100</c:f>
              <c:strCache>
                <c:ptCount val="7"/>
                <c:pt idx="0">
                  <c:v>Add Prof Scientific &amp; Technic</c:v>
                </c:pt>
                <c:pt idx="1">
                  <c:v>Additional Clinical Services</c:v>
                </c:pt>
                <c:pt idx="2">
                  <c:v>Administrative and Clerical</c:v>
                </c:pt>
                <c:pt idx="3">
                  <c:v>Allied Health Professionals</c:v>
                </c:pt>
                <c:pt idx="4">
                  <c:v>Estates and Ancillary</c:v>
                </c:pt>
                <c:pt idx="5">
                  <c:v>Medical and Dental</c:v>
                </c:pt>
                <c:pt idx="6">
                  <c:v>Nursing and Midwifery Registered</c:v>
                </c:pt>
              </c:strCache>
            </c:strRef>
          </c:cat>
          <c:val>
            <c:numRef>
              <c:f>'Workforce data'!$V$94:$V$100</c:f>
              <c:numCache>
                <c:formatCode>General</c:formatCode>
                <c:ptCount val="7"/>
                <c:pt idx="1">
                  <c:v>2</c:v>
                </c:pt>
                <c:pt idx="3">
                  <c:v>1</c:v>
                </c:pt>
                <c:pt idx="4">
                  <c:v>1</c:v>
                </c:pt>
                <c:pt idx="5">
                  <c:v>1</c:v>
                </c:pt>
                <c:pt idx="6">
                  <c:v>2</c:v>
                </c:pt>
              </c:numCache>
            </c:numRef>
          </c:val>
          <c:extLst>
            <c:ext xmlns:c16="http://schemas.microsoft.com/office/drawing/2014/chart" uri="{C3380CC4-5D6E-409C-BE32-E72D297353CC}">
              <c16:uniqueId val="{00000003-D1BB-4574-A5E2-644B9554E1EF}"/>
            </c:ext>
          </c:extLst>
        </c:ser>
        <c:dLbls>
          <c:showLegendKey val="0"/>
          <c:showVal val="0"/>
          <c:showCatName val="0"/>
          <c:showSerName val="0"/>
          <c:showPercent val="0"/>
          <c:showBubbleSize val="0"/>
        </c:dLbls>
        <c:gapWidth val="95"/>
        <c:overlap val="100"/>
        <c:axId val="801757760"/>
        <c:axId val="801758120"/>
      </c:barChart>
      <c:catAx>
        <c:axId val="80175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1758120"/>
        <c:crosses val="autoZero"/>
        <c:auto val="1"/>
        <c:lblAlgn val="ctr"/>
        <c:lblOffset val="100"/>
        <c:noMultiLvlLbl val="0"/>
      </c:catAx>
      <c:valAx>
        <c:axId val="801758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1757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rgbClr val="1F497D">
          <a:lumMod val="50000"/>
        </a:srgbClr>
      </a:solidFill>
    </a:ln>
    <a:effectLst/>
  </c:spPr>
  <c:txPr>
    <a:bodyPr/>
    <a:lstStyle/>
    <a:p>
      <a:pPr>
        <a:defRPr sz="120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Trust</a:t>
            </a:r>
            <a:r>
              <a:rPr lang="en-GB" baseline="0"/>
              <a:t> Religion  and Belief Profile, 2025 (n=2,000)</a:t>
            </a:r>
            <a:endParaRPr lang="en-GB"/>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data'!$A$94:$A$102</c:f>
              <c:strCache>
                <c:ptCount val="9"/>
                <c:pt idx="0">
                  <c:v>Christianity</c:v>
                </c:pt>
                <c:pt idx="1">
                  <c:v>Do not wish to disclose</c:v>
                </c:pt>
                <c:pt idx="2">
                  <c:v>Atheism</c:v>
                </c:pt>
                <c:pt idx="3">
                  <c:v>Other</c:v>
                </c:pt>
                <c:pt idx="4">
                  <c:v>Unspecified</c:v>
                </c:pt>
                <c:pt idx="5">
                  <c:v>Islam</c:v>
                </c:pt>
                <c:pt idx="6">
                  <c:v>Buddhism</c:v>
                </c:pt>
                <c:pt idx="7">
                  <c:v>Hinduism</c:v>
                </c:pt>
                <c:pt idx="8">
                  <c:v>Sikhism</c:v>
                </c:pt>
              </c:strCache>
            </c:strRef>
          </c:cat>
          <c:val>
            <c:numRef>
              <c:f>'Workforce data'!$C$94:$C$102</c:f>
              <c:numCache>
                <c:formatCode>General</c:formatCode>
                <c:ptCount val="9"/>
                <c:pt idx="0">
                  <c:v>863</c:v>
                </c:pt>
                <c:pt idx="1">
                  <c:v>443</c:v>
                </c:pt>
                <c:pt idx="2">
                  <c:v>327</c:v>
                </c:pt>
                <c:pt idx="3">
                  <c:v>218</c:v>
                </c:pt>
                <c:pt idx="4">
                  <c:v>98</c:v>
                </c:pt>
                <c:pt idx="5">
                  <c:v>38</c:v>
                </c:pt>
                <c:pt idx="6">
                  <c:v>5</c:v>
                </c:pt>
                <c:pt idx="7">
                  <c:v>5</c:v>
                </c:pt>
                <c:pt idx="8">
                  <c:v>2</c:v>
                </c:pt>
              </c:numCache>
            </c:numRef>
          </c:val>
          <c:extLst>
            <c:ext xmlns:c16="http://schemas.microsoft.com/office/drawing/2014/chart" uri="{C3380CC4-5D6E-409C-BE32-E72D297353CC}">
              <c16:uniqueId val="{00000000-9AEB-48C6-91B3-298C1FF49F31}"/>
            </c:ext>
          </c:extLst>
        </c:ser>
        <c:dLbls>
          <c:showLegendKey val="0"/>
          <c:showVal val="0"/>
          <c:showCatName val="0"/>
          <c:showSerName val="0"/>
          <c:showPercent val="0"/>
          <c:showBubbleSize val="0"/>
        </c:dLbls>
        <c:gapWidth val="219"/>
        <c:overlap val="-27"/>
        <c:axId val="936406040"/>
        <c:axId val="936408200"/>
      </c:barChart>
      <c:catAx>
        <c:axId val="936406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6408200"/>
        <c:crosses val="autoZero"/>
        <c:auto val="1"/>
        <c:lblAlgn val="ctr"/>
        <c:lblOffset val="100"/>
        <c:noMultiLvlLbl val="0"/>
      </c:catAx>
      <c:valAx>
        <c:axId val="936408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6406040"/>
        <c:crosses val="autoZero"/>
        <c:crossBetween val="between"/>
      </c:valAx>
      <c:spPr>
        <a:noFill/>
        <a:ln>
          <a:noFill/>
        </a:ln>
        <a:effectLst/>
      </c:spPr>
    </c:plotArea>
    <c:plotVisOnly val="1"/>
    <c:dispBlanksAs val="gap"/>
    <c:showDLblsOverMax val="0"/>
  </c:chart>
  <c:spPr>
    <a:noFill/>
    <a:ln>
      <a:solidFill>
        <a:srgbClr val="002060"/>
      </a:solidFill>
    </a:ln>
    <a:effectLst/>
  </c:spPr>
  <c:txPr>
    <a:bodyPr/>
    <a:lstStyle/>
    <a:p>
      <a:pPr>
        <a:defRPr sz="1200"/>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Trust Disability Profile, 2025 (n=2,000)</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12-409C-9D2E-F4A57CF78B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12-409C-9D2E-F4A57CF78B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12-409C-9D2E-F4A57CF78B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12-409C-9D2E-F4A57CF78B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E12-409C-9D2E-F4A57CF78B17}"/>
              </c:ext>
            </c:extLst>
          </c:dPt>
          <c:dLbls>
            <c:dLbl>
              <c:idx val="0"/>
              <c:layout>
                <c:manualLayout>
                  <c:x val="0.16474979595013645"/>
                  <c:y val="3.843534841492017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12-409C-9D2E-F4A57CF78B17}"/>
                </c:ext>
              </c:extLst>
            </c:dLbl>
            <c:dLbl>
              <c:idx val="2"/>
              <c:layout>
                <c:manualLayout>
                  <c:x val="-0.17825387758539366"/>
                  <c:y val="1.397649033269824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12-409C-9D2E-F4A57CF78B17}"/>
                </c:ext>
              </c:extLst>
            </c:dLbl>
            <c:dLbl>
              <c:idx val="4"/>
              <c:layout>
                <c:manualLayout>
                  <c:x val="0.17825387758539366"/>
                  <c:y val="6.988245166349123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12-409C-9D2E-F4A57CF78B1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'Workforce data'!$A$7:$E$7</c:f>
              <c:strCache>
                <c:ptCount val="5"/>
                <c:pt idx="0">
                  <c:v>Disabled</c:v>
                </c:pt>
                <c:pt idx="1">
                  <c:v>Non-disabled</c:v>
                </c:pt>
                <c:pt idx="2">
                  <c:v>Unspecified</c:v>
                </c:pt>
                <c:pt idx="3">
                  <c:v>Not declared</c:v>
                </c:pt>
                <c:pt idx="4">
                  <c:v>Prefer not to say</c:v>
                </c:pt>
              </c:strCache>
            </c:strRef>
          </c:cat>
          <c:val>
            <c:numRef>
              <c:f>'Workforce data'!$A$8:$E$8</c:f>
              <c:numCache>
                <c:formatCode>0.00%</c:formatCode>
                <c:ptCount val="5"/>
                <c:pt idx="0">
                  <c:v>0.10199999999999999</c:v>
                </c:pt>
                <c:pt idx="1">
                  <c:v>0.82099999999999995</c:v>
                </c:pt>
                <c:pt idx="2">
                  <c:v>5.7000000000000002E-2</c:v>
                </c:pt>
                <c:pt idx="3">
                  <c:v>1.7000000000000001E-2</c:v>
                </c:pt>
                <c:pt idx="4">
                  <c:v>3.0000000000000001E-3</c:v>
                </c:pt>
              </c:numCache>
            </c:numRef>
          </c:val>
          <c:extLst>
            <c:ext xmlns:c16="http://schemas.microsoft.com/office/drawing/2014/chart" uri="{C3380CC4-5D6E-409C-BE32-E72D297353CC}">
              <c16:uniqueId val="{0000000A-2E12-409C-9D2E-F4A57CF78B1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sz="12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Trust Disability Profile, 2025 (n=204)</a:t>
            </a:r>
            <a:endParaRPr lang="en-GB"/>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Sheet1!$B$2:$B$11</c:f>
              <c:strCache>
                <c:ptCount val="10"/>
                <c:pt idx="0">
                  <c:v>Learning disability </c:v>
                </c:pt>
                <c:pt idx="1">
                  <c:v>Long standing condition</c:v>
                </c:pt>
                <c:pt idx="2">
                  <c:v>Mental health condition</c:v>
                </c:pt>
                <c:pt idx="3">
                  <c:v>No</c:v>
                </c:pt>
                <c:pt idx="4">
                  <c:v>Not declared</c:v>
                </c:pt>
                <c:pt idx="5">
                  <c:v>Other</c:v>
                </c:pt>
                <c:pt idx="6">
                  <c:v>Physical impairment</c:v>
                </c:pt>
                <c:pt idx="7">
                  <c:v>Sensory impairment </c:v>
                </c:pt>
                <c:pt idx="8">
                  <c:v>Yes - Unspecified</c:v>
                </c:pt>
                <c:pt idx="9">
                  <c:v>Prefer not to answer</c:v>
                </c:pt>
              </c:strCache>
            </c:strRef>
          </c:cat>
          <c:val>
            <c:numRef>
              <c:f>Sheet1!$C$2:$C$11</c:f>
              <c:numCache>
                <c:formatCode>General</c:formatCode>
                <c:ptCount val="10"/>
                <c:pt idx="0">
                  <c:v>51</c:v>
                </c:pt>
                <c:pt idx="1">
                  <c:v>45</c:v>
                </c:pt>
                <c:pt idx="2">
                  <c:v>29</c:v>
                </c:pt>
                <c:pt idx="3">
                  <c:v>11</c:v>
                </c:pt>
                <c:pt idx="4">
                  <c:v>3</c:v>
                </c:pt>
                <c:pt idx="5">
                  <c:v>20</c:v>
                </c:pt>
                <c:pt idx="6">
                  <c:v>11</c:v>
                </c:pt>
                <c:pt idx="7">
                  <c:v>14</c:v>
                </c:pt>
                <c:pt idx="8">
                  <c:v>19</c:v>
                </c:pt>
                <c:pt idx="9">
                  <c:v>1</c:v>
                </c:pt>
              </c:numCache>
            </c:numRef>
          </c:val>
          <c:extLst>
            <c:ext xmlns:c16="http://schemas.microsoft.com/office/drawing/2014/chart" uri="{C3380CC4-5D6E-409C-BE32-E72D297353CC}">
              <c16:uniqueId val="{00000000-99DA-46CE-8C9C-BD834B0F01BE}"/>
            </c:ext>
          </c:extLst>
        </c:ser>
        <c:dLbls>
          <c:showLegendKey val="0"/>
          <c:showVal val="0"/>
          <c:showCatName val="0"/>
          <c:showSerName val="0"/>
          <c:showPercent val="0"/>
          <c:showBubbleSize val="0"/>
        </c:dLbls>
        <c:gapWidth val="219"/>
        <c:overlap val="-27"/>
        <c:axId val="538143352"/>
        <c:axId val="538392680"/>
      </c:barChart>
      <c:catAx>
        <c:axId val="53814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8392680"/>
        <c:crosses val="autoZero"/>
        <c:auto val="1"/>
        <c:lblAlgn val="ctr"/>
        <c:lblOffset val="100"/>
        <c:noMultiLvlLbl val="0"/>
      </c:catAx>
      <c:valAx>
        <c:axId val="538392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8143352"/>
        <c:crosses val="autoZero"/>
        <c:crossBetween val="between"/>
      </c:valAx>
      <c:spPr>
        <a:noFill/>
        <a:ln>
          <a:noFill/>
        </a:ln>
        <a:effectLst/>
      </c:spPr>
    </c:plotArea>
    <c:plotVisOnly val="1"/>
    <c:dispBlanksAs val="gap"/>
    <c:showDLblsOverMax val="0"/>
  </c:chart>
  <c:spPr>
    <a:noFill/>
    <a:ln>
      <a:solidFill>
        <a:srgbClr val="1F497D">
          <a:lumMod val="50000"/>
        </a:srgbClr>
      </a:solidFill>
    </a:ln>
    <a:effectLst/>
  </c:spPr>
  <c:txPr>
    <a:bodyPr/>
    <a:lstStyle/>
    <a:p>
      <a:pPr>
        <a:defRPr sz="12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Workforce Sexual Orientation Profile,</a:t>
            </a:r>
            <a:r>
              <a:rPr lang="en-US" baseline="0"/>
              <a:t> 2025 (n=2,000)</a:t>
            </a:r>
            <a:endParaRPr lang="en-US"/>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'Slides 15-27'!$B$1</c:f>
              <c:strCache>
                <c:ptCount val="1"/>
                <c:pt idx="0">
                  <c:v>Headcount</c:v>
                </c:pt>
              </c:strCache>
            </c:strRef>
          </c:tx>
          <c:spPr>
            <a:solidFill>
              <a:srgbClr val="637C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'Slides 15-27'!$A$2:$A$8</c:f>
              <c:strCache>
                <c:ptCount val="7"/>
                <c:pt idx="0">
                  <c:v>Bisexual</c:v>
                </c:pt>
                <c:pt idx="1">
                  <c:v>Gay or Lesbian</c:v>
                </c:pt>
                <c:pt idx="2">
                  <c:v>Heterosexual or Straight</c:v>
                </c:pt>
                <c:pt idx="3">
                  <c:v>Not stated (declined to provide a response)</c:v>
                </c:pt>
                <c:pt idx="4">
                  <c:v>Other sexual orientation not listed</c:v>
                </c:pt>
                <c:pt idx="5">
                  <c:v>Undecided</c:v>
                </c:pt>
                <c:pt idx="6">
                  <c:v>Unspecified</c:v>
                </c:pt>
              </c:strCache>
            </c:strRef>
          </c:cat>
          <c:val>
            <c:numRef>
              <c:f>'Slides 15-27'!$B$2:$B$8</c:f>
              <c:numCache>
                <c:formatCode>General</c:formatCode>
                <c:ptCount val="7"/>
                <c:pt idx="0">
                  <c:v>49</c:v>
                </c:pt>
                <c:pt idx="1">
                  <c:v>45</c:v>
                </c:pt>
                <c:pt idx="2">
                  <c:v>1482</c:v>
                </c:pt>
                <c:pt idx="3">
                  <c:v>314</c:v>
                </c:pt>
                <c:pt idx="4">
                  <c:v>7</c:v>
                </c:pt>
                <c:pt idx="5">
                  <c:v>6</c:v>
                </c:pt>
                <c:pt idx="6">
                  <c:v>97</c:v>
                </c:pt>
              </c:numCache>
            </c:numRef>
          </c:val>
          <c:extLst>
            <c:ext xmlns:c16="http://schemas.microsoft.com/office/drawing/2014/chart" uri="{C3380CC4-5D6E-409C-BE32-E72D297353CC}">
              <c16:uniqueId val="{00000000-5F0D-46FD-AA36-DFC4719868F2}"/>
            </c:ext>
          </c:extLst>
        </c:ser>
        <c:dLbls>
          <c:showLegendKey val="0"/>
          <c:showVal val="0"/>
          <c:showCatName val="0"/>
          <c:showSerName val="0"/>
          <c:showPercent val="0"/>
          <c:showBubbleSize val="0"/>
        </c:dLbls>
        <c:gapWidth val="75"/>
        <c:overlap val="-25"/>
        <c:axId val="2081442312"/>
        <c:axId val="2081464840"/>
      </c:barChart>
      <c:catAx>
        <c:axId val="2081442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1464840"/>
        <c:crosses val="autoZero"/>
        <c:auto val="1"/>
        <c:lblAlgn val="ctr"/>
        <c:lblOffset val="100"/>
        <c:noMultiLvlLbl val="0"/>
      </c:catAx>
      <c:valAx>
        <c:axId val="2081464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1442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sz="1200"/>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40" b="0" i="0" u="none" strike="noStrike" kern="1200" spc="0" baseline="0">
                <a:solidFill>
                  <a:schemeClr val="tx1">
                    <a:lumMod val="65000"/>
                    <a:lumOff val="35000"/>
                  </a:schemeClr>
                </a:solidFill>
                <a:latin typeface="+mn-lt"/>
                <a:ea typeface="+mn-ea"/>
                <a:cs typeface="+mn-cs"/>
              </a:defRPr>
            </a:pPr>
            <a:r>
              <a:rPr lang="en-GB"/>
              <a:t>Ethnicity Through the Trust R&amp;S Process, 2025</a:t>
            </a:r>
          </a:p>
          <a:p>
            <a:pPr algn="ctr" rtl="0">
              <a:defRPr/>
            </a:pPr>
            <a:r>
              <a:rPr lang="en-GB"/>
              <a:t> </a:t>
            </a:r>
          </a:p>
        </c:rich>
      </c:tx>
      <c:overlay val="0"/>
      <c:spPr>
        <a:noFill/>
        <a:ln>
          <a:noFill/>
        </a:ln>
        <a:effectLst/>
      </c:spPr>
      <c:txPr>
        <a:bodyPr rot="0" spcFirstLastPara="1" vertOverflow="ellipsis" vert="horz" wrap="square" anchor="ctr" anchorCtr="1"/>
        <a:lstStyle/>
        <a:p>
          <a:pPr algn="ctr" rtl="0">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'Workforce data'!$E$32</c:f>
              <c:strCache>
                <c:ptCount val="1"/>
                <c:pt idx="0">
                  <c:v>Global Majority Heritage</c:v>
                </c:pt>
              </c:strCache>
            </c:strRef>
          </c:tx>
          <c:spPr>
            <a:ln w="28575" cap="rnd">
              <a:solidFill>
                <a:srgbClr val="F79646">
                  <a:lumMod val="50000"/>
                </a:srgbClr>
              </a:solidFill>
              <a:round/>
            </a:ln>
            <a:effectLst/>
          </c:spPr>
          <c:marker>
            <c:symbol val="circle"/>
            <c:size val="5"/>
            <c:spPr>
              <a:solidFill>
                <a:srgbClr val="F79646">
                  <a:lumMod val="50000"/>
                </a:srgbClr>
              </a:solidFill>
              <a:ln w="9525">
                <a:solidFill>
                  <a:srgbClr val="F79646">
                    <a:lumMod val="50000"/>
                  </a:srgbClr>
                </a:solidFill>
              </a:ln>
              <a:effectLst/>
            </c:spPr>
          </c:marker>
          <c:dLbls>
            <c:dLbl>
              <c:idx val="1"/>
              <c:layout>
                <c:manualLayout>
                  <c:x val="-0.1383613600560224"/>
                  <c:y val="4.6601125590224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D0-40FB-8B43-F44BC8DB85BB}"/>
                </c:ext>
              </c:extLst>
            </c:dLbl>
            <c:dLbl>
              <c:idx val="2"/>
              <c:layout>
                <c:manualLayout>
                  <c:x val="-8.8663479194532824E-2"/>
                  <c:y val="6.5654345584403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D0-40FB-8B43-F44BC8DB85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dispRSqr val="0"/>
            <c:dispEq val="0"/>
          </c:trendline>
          <c:cat>
            <c:strRef>
              <c:f>'Workforce data'!$F$31:$H$31</c:f>
              <c:strCache>
                <c:ptCount val="3"/>
                <c:pt idx="0">
                  <c:v>Application</c:v>
                </c:pt>
                <c:pt idx="1">
                  <c:v>Shortlisted</c:v>
                </c:pt>
                <c:pt idx="2">
                  <c:v>Appointed</c:v>
                </c:pt>
              </c:strCache>
            </c:strRef>
          </c:cat>
          <c:val>
            <c:numRef>
              <c:f>'Workforce data'!$F$32:$H$32</c:f>
              <c:numCache>
                <c:formatCode>0.00%</c:formatCode>
                <c:ptCount val="3"/>
                <c:pt idx="0">
                  <c:v>0.57330000000000003</c:v>
                </c:pt>
                <c:pt idx="1">
                  <c:v>0.36730000000000002</c:v>
                </c:pt>
                <c:pt idx="2">
                  <c:v>0.35099999999999998</c:v>
                </c:pt>
              </c:numCache>
            </c:numRef>
          </c:val>
          <c:smooth val="0"/>
          <c:extLst>
            <c:ext xmlns:c16="http://schemas.microsoft.com/office/drawing/2014/chart" uri="{C3380CC4-5D6E-409C-BE32-E72D297353CC}">
              <c16:uniqueId val="{00000000-C586-4491-B1CC-2B305EE95549}"/>
            </c:ext>
          </c:extLst>
        </c:ser>
        <c:ser>
          <c:idx val="2"/>
          <c:order val="2"/>
          <c:tx>
            <c:strRef>
              <c:f>'Workforce data'!$E$34</c:f>
              <c:strCache>
                <c:ptCount val="1"/>
                <c:pt idx="0">
                  <c:v>Not disclosed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data'!$F$31:$H$31</c:f>
              <c:strCache>
                <c:ptCount val="3"/>
                <c:pt idx="0">
                  <c:v>Application</c:v>
                </c:pt>
                <c:pt idx="1">
                  <c:v>Shortlisted</c:v>
                </c:pt>
                <c:pt idx="2">
                  <c:v>Appointed</c:v>
                </c:pt>
              </c:strCache>
            </c:strRef>
          </c:cat>
          <c:val>
            <c:numRef>
              <c:f>'Workforce data'!$F$34:$H$34</c:f>
              <c:numCache>
                <c:formatCode>0.00%</c:formatCode>
                <c:ptCount val="3"/>
                <c:pt idx="0">
                  <c:v>1.2999999999999999E-2</c:v>
                </c:pt>
                <c:pt idx="1">
                  <c:v>1.2999999999999999E-2</c:v>
                </c:pt>
                <c:pt idx="2">
                  <c:v>2.8000000000000001E-2</c:v>
                </c:pt>
              </c:numCache>
            </c:numRef>
          </c:val>
          <c:smooth val="0"/>
          <c:extLst>
            <c:ext xmlns:c16="http://schemas.microsoft.com/office/drawing/2014/chart" uri="{C3380CC4-5D6E-409C-BE32-E72D297353CC}">
              <c16:uniqueId val="{00000001-C586-4491-B1CC-2B305EE95549}"/>
            </c:ext>
          </c:extLst>
        </c:ser>
        <c:ser>
          <c:idx val="4"/>
          <c:order val="4"/>
          <c:tx>
            <c:strRef>
              <c:f>'Workforce data'!$E$36</c:f>
              <c:strCache>
                <c:ptCount val="1"/>
                <c:pt idx="0">
                  <c:v>White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data'!$F$31:$H$31</c:f>
              <c:strCache>
                <c:ptCount val="3"/>
                <c:pt idx="0">
                  <c:v>Application</c:v>
                </c:pt>
                <c:pt idx="1">
                  <c:v>Shortlisted</c:v>
                </c:pt>
                <c:pt idx="2">
                  <c:v>Appointed</c:v>
                </c:pt>
              </c:strCache>
            </c:strRef>
          </c:cat>
          <c:val>
            <c:numRef>
              <c:f>'Workforce data'!$F$36:$H$36</c:f>
              <c:numCache>
                <c:formatCode>0.00%</c:formatCode>
                <c:ptCount val="3"/>
                <c:pt idx="0">
                  <c:v>0.41299999999999998</c:v>
                </c:pt>
                <c:pt idx="1">
                  <c:v>0.62</c:v>
                </c:pt>
                <c:pt idx="2">
                  <c:v>0.65529999999999999</c:v>
                </c:pt>
              </c:numCache>
            </c:numRef>
          </c:val>
          <c:smooth val="0"/>
          <c:extLst>
            <c:ext xmlns:c16="http://schemas.microsoft.com/office/drawing/2014/chart" uri="{C3380CC4-5D6E-409C-BE32-E72D297353CC}">
              <c16:uniqueId val="{00000002-C586-4491-B1CC-2B305EE95549}"/>
            </c:ext>
          </c:extLst>
        </c:ser>
        <c:dLbls>
          <c:showLegendKey val="0"/>
          <c:showVal val="0"/>
          <c:showCatName val="0"/>
          <c:showSerName val="0"/>
          <c:showPercent val="0"/>
          <c:showBubbleSize val="0"/>
        </c:dLbls>
        <c:marker val="1"/>
        <c:smooth val="0"/>
        <c:axId val="860894400"/>
        <c:axId val="860895120"/>
        <c:extLst>
          <c:ext xmlns:c15="http://schemas.microsoft.com/office/drawing/2012/chart" uri="{02D57815-91ED-43cb-92C2-25804820EDAC}">
            <c15:filteredLineSeries>
              <c15:ser>
                <c:idx val="1"/>
                <c:order val="1"/>
                <c:tx>
                  <c:strRef>
                    <c:extLst>
                      <c:ext uri="{02D57815-91ED-43cb-92C2-25804820EDAC}">
                        <c15:formulaRef>
                          <c15:sqref>'Workforce data'!$E$33</c15:sqref>
                        </c15:formulaRef>
                      </c:ext>
                    </c:extLst>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'Workforce data'!$F$31:$H$31</c15:sqref>
                        </c15:formulaRef>
                      </c:ext>
                    </c:extLst>
                    <c:strCache>
                      <c:ptCount val="3"/>
                      <c:pt idx="0">
                        <c:v>Application</c:v>
                      </c:pt>
                      <c:pt idx="1">
                        <c:v>Shortlisted</c:v>
                      </c:pt>
                      <c:pt idx="2">
                        <c:v>Appointed</c:v>
                      </c:pt>
                    </c:strCache>
                  </c:strRef>
                </c:cat>
                <c:val>
                  <c:numRef>
                    <c:extLst>
                      <c:ext uri="{02D57815-91ED-43cb-92C2-25804820EDAC}">
                        <c15:formulaRef>
                          <c15:sqref>'Workforce data'!$F$33:$H$33</c15:sqref>
                        </c15:formulaRef>
                      </c:ext>
                    </c:extLst>
                    <c:numCache>
                      <c:formatCode>General</c:formatCode>
                      <c:ptCount val="3"/>
                    </c:numCache>
                  </c:numRef>
                </c:val>
                <c:smooth val="0"/>
                <c:extLst>
                  <c:ext xmlns:c16="http://schemas.microsoft.com/office/drawing/2014/chart" uri="{C3380CC4-5D6E-409C-BE32-E72D297353CC}">
                    <c16:uniqueId val="{00000003-C586-4491-B1CC-2B305EE9554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'Workforce data'!$E$35</c15:sqref>
                        </c15:formulaRef>
                      </c:ext>
                    </c:extLst>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xmlns:c15="http://schemas.microsoft.com/office/drawing/2012/chart">
                      <c:ext xmlns:c15="http://schemas.microsoft.com/office/drawing/2012/chart" uri="{02D57815-91ED-43cb-92C2-25804820EDAC}">
                        <c15:formulaRef>
                          <c15:sqref>'Workforce data'!$F$31:$H$31</c15:sqref>
                        </c15:formulaRef>
                      </c:ext>
                    </c:extLst>
                    <c:strCache>
                      <c:ptCount val="3"/>
                      <c:pt idx="0">
                        <c:v>Application</c:v>
                      </c:pt>
                      <c:pt idx="1">
                        <c:v>Shortlisted</c:v>
                      </c:pt>
                      <c:pt idx="2">
                        <c:v>Appointed</c:v>
                      </c:pt>
                    </c:strCache>
                  </c:strRef>
                </c:cat>
                <c:val>
                  <c:numRef>
                    <c:extLst xmlns:c15="http://schemas.microsoft.com/office/drawing/2012/chart">
                      <c:ext xmlns:c15="http://schemas.microsoft.com/office/drawing/2012/chart" uri="{02D57815-91ED-43cb-92C2-25804820EDAC}">
                        <c15:formulaRef>
                          <c15:sqref>'Workforce data'!$F$35:$H$35</c15:sqref>
                        </c15:formulaRef>
                      </c:ext>
                    </c:extLst>
                    <c:numCache>
                      <c:formatCode>General</c:formatCode>
                      <c:ptCount val="3"/>
                    </c:numCache>
                  </c:numRef>
                </c:val>
                <c:smooth val="0"/>
                <c:extLst xmlns:c15="http://schemas.microsoft.com/office/drawing/2012/chart">
                  <c:ext xmlns:c16="http://schemas.microsoft.com/office/drawing/2014/chart" uri="{C3380CC4-5D6E-409C-BE32-E72D297353CC}">
                    <c16:uniqueId val="{00000004-C586-4491-B1CC-2B305EE9554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'Workforce data'!$E$37</c15:sqref>
                        </c15:formulaRef>
                      </c:ext>
                    </c:extLst>
                    <c:strCache>
                      <c:ptCount val="1"/>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extLst xmlns:c15="http://schemas.microsoft.com/office/drawing/2012/chart">
                      <c:ext xmlns:c15="http://schemas.microsoft.com/office/drawing/2012/chart" uri="{02D57815-91ED-43cb-92C2-25804820EDAC}">
                        <c15:formulaRef>
                          <c15:sqref>'Workforce data'!$F$31:$H$31</c15:sqref>
                        </c15:formulaRef>
                      </c:ext>
                    </c:extLst>
                    <c:strCache>
                      <c:ptCount val="3"/>
                      <c:pt idx="0">
                        <c:v>Application</c:v>
                      </c:pt>
                      <c:pt idx="1">
                        <c:v>Shortlisted</c:v>
                      </c:pt>
                      <c:pt idx="2">
                        <c:v>Appointed</c:v>
                      </c:pt>
                    </c:strCache>
                  </c:strRef>
                </c:cat>
                <c:val>
                  <c:numRef>
                    <c:extLst xmlns:c15="http://schemas.microsoft.com/office/drawing/2012/chart">
                      <c:ext xmlns:c15="http://schemas.microsoft.com/office/drawing/2012/chart" uri="{02D57815-91ED-43cb-92C2-25804820EDAC}">
                        <c15:formulaRef>
                          <c15:sqref>'Workforce data'!$F$37:$H$37</c15:sqref>
                        </c15:formulaRef>
                      </c:ext>
                    </c:extLst>
                    <c:numCache>
                      <c:formatCode>General</c:formatCode>
                      <c:ptCount val="3"/>
                    </c:numCache>
                  </c:numRef>
                </c:val>
                <c:smooth val="0"/>
                <c:extLst xmlns:c15="http://schemas.microsoft.com/office/drawing/2012/chart">
                  <c:ext xmlns:c16="http://schemas.microsoft.com/office/drawing/2014/chart" uri="{C3380CC4-5D6E-409C-BE32-E72D297353CC}">
                    <c16:uniqueId val="{00000005-C586-4491-B1CC-2B305EE95549}"/>
                  </c:ext>
                </c:extLst>
              </c15:ser>
            </c15:filteredLineSeries>
          </c:ext>
        </c:extLst>
      </c:lineChart>
      <c:catAx>
        <c:axId val="86089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0895120"/>
        <c:crosses val="autoZero"/>
        <c:auto val="1"/>
        <c:lblAlgn val="ctr"/>
        <c:lblOffset val="100"/>
        <c:noMultiLvlLbl val="0"/>
      </c:catAx>
      <c:valAx>
        <c:axId val="860895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08944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rgbClr val="002060"/>
      </a:solidFill>
    </a:ln>
    <a:effectLst/>
  </c:spPr>
  <c:txPr>
    <a:bodyPr/>
    <a:lstStyle/>
    <a:p>
      <a:pPr>
        <a:defRPr sz="1200"/>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Disability Through the </a:t>
            </a:r>
          </a:p>
          <a:p>
            <a:pPr>
              <a:defRPr/>
            </a:pPr>
            <a:r>
              <a:rPr lang="en-GB"/>
              <a:t>Trust R&amp;S Process, </a:t>
            </a:r>
          </a:p>
          <a:p>
            <a:pPr>
              <a:defRPr/>
            </a:pPr>
            <a:r>
              <a:rPr lang="en-GB"/>
              <a:t>2025</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'Workforce data'!$E$22</c:f>
              <c:strCache>
                <c:ptCount val="1"/>
                <c:pt idx="0">
                  <c:v>Disability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'Workforce data'!$F$21:$H$21</c:f>
              <c:strCache>
                <c:ptCount val="3"/>
                <c:pt idx="0">
                  <c:v>Applications</c:v>
                </c:pt>
                <c:pt idx="1">
                  <c:v>Shortlisted</c:v>
                </c:pt>
                <c:pt idx="2">
                  <c:v>Appointed</c:v>
                </c:pt>
              </c:strCache>
            </c:strRef>
          </c:cat>
          <c:val>
            <c:numRef>
              <c:f>'Workforce data'!$F$22:$H$22</c:f>
              <c:numCache>
                <c:formatCode>0.00%</c:formatCode>
                <c:ptCount val="3"/>
                <c:pt idx="0">
                  <c:v>7.9200000000000007E-2</c:v>
                </c:pt>
                <c:pt idx="1">
                  <c:v>9.4E-2</c:v>
                </c:pt>
                <c:pt idx="2">
                  <c:v>9.1300000000000006E-2</c:v>
                </c:pt>
              </c:numCache>
            </c:numRef>
          </c:val>
          <c:smooth val="0"/>
          <c:extLst>
            <c:ext xmlns:c16="http://schemas.microsoft.com/office/drawing/2014/chart" uri="{C3380CC4-5D6E-409C-BE32-E72D297353CC}">
              <c16:uniqueId val="{00000000-7B2D-49A5-9027-7EE2954180B8}"/>
            </c:ext>
          </c:extLst>
        </c:ser>
        <c:ser>
          <c:idx val="1"/>
          <c:order val="1"/>
          <c:tx>
            <c:strRef>
              <c:f>'Workforce data'!$E$23</c:f>
              <c:strCache>
                <c:ptCount val="1"/>
                <c:pt idx="0">
                  <c:v>No Disability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data'!$F$21:$H$21</c:f>
              <c:strCache>
                <c:ptCount val="3"/>
                <c:pt idx="0">
                  <c:v>Applications</c:v>
                </c:pt>
                <c:pt idx="1">
                  <c:v>Shortlisted</c:v>
                </c:pt>
                <c:pt idx="2">
                  <c:v>Appointed</c:v>
                </c:pt>
              </c:strCache>
            </c:strRef>
          </c:cat>
          <c:val>
            <c:numRef>
              <c:f>'Workforce data'!$F$23:$H$23</c:f>
              <c:numCache>
                <c:formatCode>0.00%</c:formatCode>
                <c:ptCount val="3"/>
                <c:pt idx="0">
                  <c:v>0.90469999999999995</c:v>
                </c:pt>
                <c:pt idx="1">
                  <c:v>0.88200000000000001</c:v>
                </c:pt>
                <c:pt idx="2">
                  <c:v>0.83899999999999997</c:v>
                </c:pt>
              </c:numCache>
            </c:numRef>
          </c:val>
          <c:smooth val="0"/>
          <c:extLst>
            <c:ext xmlns:c16="http://schemas.microsoft.com/office/drawing/2014/chart" uri="{C3380CC4-5D6E-409C-BE32-E72D297353CC}">
              <c16:uniqueId val="{00000001-7B2D-49A5-9027-7EE2954180B8}"/>
            </c:ext>
          </c:extLst>
        </c:ser>
        <c:ser>
          <c:idx val="2"/>
          <c:order val="2"/>
          <c:tx>
            <c:strRef>
              <c:f>'Workforce data'!$E$24</c:f>
              <c:strCache>
                <c:ptCount val="1"/>
                <c:pt idx="0">
                  <c:v>Unknown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14328027208746383"/>
                  <c:y val="-9.37021113963175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2D-49A5-9027-7EE2954180B8}"/>
                </c:ext>
              </c:extLst>
            </c:dLbl>
            <c:dLbl>
              <c:idx val="1"/>
              <c:layout>
                <c:manualLayout>
                  <c:x val="6.9081559756455774E-2"/>
                  <c:y val="-6.2468074264211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2D-49A5-9027-7EE2954180B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data'!$F$21:$H$21</c:f>
              <c:strCache>
                <c:ptCount val="3"/>
                <c:pt idx="0">
                  <c:v>Applications</c:v>
                </c:pt>
                <c:pt idx="1">
                  <c:v>Shortlisted</c:v>
                </c:pt>
                <c:pt idx="2">
                  <c:v>Appointed</c:v>
                </c:pt>
              </c:strCache>
            </c:strRef>
          </c:cat>
          <c:val>
            <c:numRef>
              <c:f>'Workforce data'!$F$24:$H$24</c:f>
              <c:numCache>
                <c:formatCode>0.00%</c:formatCode>
                <c:ptCount val="3"/>
                <c:pt idx="0">
                  <c:v>1.6E-2</c:v>
                </c:pt>
                <c:pt idx="1">
                  <c:v>2.3E-2</c:v>
                </c:pt>
                <c:pt idx="2" formatCode="0%">
                  <c:v>7.0000000000000007E-2</c:v>
                </c:pt>
              </c:numCache>
            </c:numRef>
          </c:val>
          <c:smooth val="0"/>
          <c:extLst>
            <c:ext xmlns:c16="http://schemas.microsoft.com/office/drawing/2014/chart" uri="{C3380CC4-5D6E-409C-BE32-E72D297353CC}">
              <c16:uniqueId val="{00000002-7B2D-49A5-9027-7EE2954180B8}"/>
            </c:ext>
          </c:extLst>
        </c:ser>
        <c:dLbls>
          <c:showLegendKey val="0"/>
          <c:showVal val="0"/>
          <c:showCatName val="0"/>
          <c:showSerName val="0"/>
          <c:showPercent val="0"/>
          <c:showBubbleSize val="0"/>
        </c:dLbls>
        <c:marker val="1"/>
        <c:smooth val="0"/>
        <c:axId val="974808824"/>
        <c:axId val="974813504"/>
      </c:lineChart>
      <c:catAx>
        <c:axId val="97480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4813504"/>
        <c:crosses val="autoZero"/>
        <c:auto val="1"/>
        <c:lblAlgn val="ctr"/>
        <c:lblOffset val="100"/>
        <c:noMultiLvlLbl val="0"/>
      </c:catAx>
      <c:valAx>
        <c:axId val="974813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4808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200"/>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75000"/>
                    <a:lumOff val="25000"/>
                  </a:schemeClr>
                </a:solidFill>
                <a:latin typeface="+mn-lt"/>
                <a:ea typeface="+mn-ea"/>
                <a:cs typeface="+mn-cs"/>
              </a:defRPr>
            </a:pPr>
            <a:r>
              <a:rPr lang="en-US"/>
              <a:t>Service User Referrals by Gender - Directorate 2025</a:t>
            </a:r>
            <a:br>
              <a:rPr lang="en-US"/>
            </a:br>
            <a:r>
              <a:rPr lang="en-US"/>
              <a:t>(n = 46,823)</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Gender!$B$2</c:f>
              <c:strCache>
                <c:ptCount val="1"/>
                <c:pt idx="0">
                  <c:v>Male</c:v>
                </c:pt>
              </c:strCache>
            </c:strRef>
          </c:tx>
          <c:spPr>
            <a:solidFill>
              <a:schemeClr val="accent1"/>
            </a:solidFill>
            <a:ln>
              <a:noFill/>
            </a:ln>
            <a:effectLst/>
          </c:spPr>
          <c:invertIfNegative val="0"/>
          <c:cat>
            <c:strRef>
              <c:f>Gender!$A$3:$A$5</c:f>
              <c:strCache>
                <c:ptCount val="3"/>
                <c:pt idx="0">
                  <c:v>Acute &amp; Urgent Care</c:v>
                </c:pt>
                <c:pt idx="1">
                  <c:v>Community</c:v>
                </c:pt>
                <c:pt idx="2">
                  <c:v>Specialist Services</c:v>
                </c:pt>
              </c:strCache>
            </c:strRef>
          </c:cat>
          <c:val>
            <c:numRef>
              <c:f>Gender!$B$3:$B$5</c:f>
              <c:numCache>
                <c:formatCode>General</c:formatCode>
                <c:ptCount val="3"/>
                <c:pt idx="0">
                  <c:v>10630</c:v>
                </c:pt>
                <c:pt idx="1">
                  <c:v>9791</c:v>
                </c:pt>
                <c:pt idx="2">
                  <c:v>1717</c:v>
                </c:pt>
              </c:numCache>
            </c:numRef>
          </c:val>
          <c:extLst>
            <c:ext xmlns:c16="http://schemas.microsoft.com/office/drawing/2014/chart" uri="{C3380CC4-5D6E-409C-BE32-E72D297353CC}">
              <c16:uniqueId val="{00000000-52BF-4259-AB95-6824D5A3BF90}"/>
            </c:ext>
          </c:extLst>
        </c:ser>
        <c:ser>
          <c:idx val="1"/>
          <c:order val="1"/>
          <c:tx>
            <c:strRef>
              <c:f>Gender!$C$2</c:f>
              <c:strCache>
                <c:ptCount val="1"/>
                <c:pt idx="0">
                  <c:v>Female</c:v>
                </c:pt>
              </c:strCache>
            </c:strRef>
          </c:tx>
          <c:spPr>
            <a:solidFill>
              <a:schemeClr val="accent2"/>
            </a:solidFill>
            <a:ln>
              <a:noFill/>
            </a:ln>
            <a:effectLst/>
          </c:spPr>
          <c:invertIfNegative val="0"/>
          <c:cat>
            <c:strRef>
              <c:f>Gender!$A$3:$A$5</c:f>
              <c:strCache>
                <c:ptCount val="3"/>
                <c:pt idx="0">
                  <c:v>Acute &amp; Urgent Care</c:v>
                </c:pt>
                <c:pt idx="1">
                  <c:v>Community</c:v>
                </c:pt>
                <c:pt idx="2">
                  <c:v>Specialist Services</c:v>
                </c:pt>
              </c:strCache>
            </c:strRef>
          </c:cat>
          <c:val>
            <c:numRef>
              <c:f>Gender!$C$3:$C$5</c:f>
              <c:numCache>
                <c:formatCode>General</c:formatCode>
                <c:ptCount val="3"/>
                <c:pt idx="0">
                  <c:v>11082</c:v>
                </c:pt>
                <c:pt idx="1">
                  <c:v>11763</c:v>
                </c:pt>
                <c:pt idx="2">
                  <c:v>1817</c:v>
                </c:pt>
              </c:numCache>
            </c:numRef>
          </c:val>
          <c:extLst>
            <c:ext xmlns:c16="http://schemas.microsoft.com/office/drawing/2014/chart" uri="{C3380CC4-5D6E-409C-BE32-E72D297353CC}">
              <c16:uniqueId val="{00000001-52BF-4259-AB95-6824D5A3BF90}"/>
            </c:ext>
          </c:extLst>
        </c:ser>
        <c:ser>
          <c:idx val="2"/>
          <c:order val="2"/>
          <c:tx>
            <c:strRef>
              <c:f>Gender!$D$2</c:f>
              <c:strCache>
                <c:ptCount val="1"/>
                <c:pt idx="0">
                  <c:v>NotSpec</c:v>
                </c:pt>
              </c:strCache>
            </c:strRef>
          </c:tx>
          <c:spPr>
            <a:solidFill>
              <a:schemeClr val="accent3"/>
            </a:solidFill>
            <a:ln>
              <a:noFill/>
            </a:ln>
            <a:effectLst/>
          </c:spPr>
          <c:invertIfNegative val="0"/>
          <c:cat>
            <c:strRef>
              <c:f>Gender!$A$3:$A$5</c:f>
              <c:strCache>
                <c:ptCount val="3"/>
                <c:pt idx="0">
                  <c:v>Acute &amp; Urgent Care</c:v>
                </c:pt>
                <c:pt idx="1">
                  <c:v>Community</c:v>
                </c:pt>
                <c:pt idx="2">
                  <c:v>Specialist Services</c:v>
                </c:pt>
              </c:strCache>
            </c:strRef>
          </c:cat>
          <c:val>
            <c:numRef>
              <c:f>Gender!$D$3:$D$5</c:f>
              <c:numCache>
                <c:formatCode>General</c:formatCode>
                <c:ptCount val="3"/>
                <c:pt idx="0">
                  <c:v>12</c:v>
                </c:pt>
                <c:pt idx="1">
                  <c:v>9</c:v>
                </c:pt>
                <c:pt idx="2">
                  <c:v>2</c:v>
                </c:pt>
              </c:numCache>
            </c:numRef>
          </c:val>
          <c:extLst>
            <c:ext xmlns:c16="http://schemas.microsoft.com/office/drawing/2014/chart" uri="{C3380CC4-5D6E-409C-BE32-E72D297353CC}">
              <c16:uniqueId val="{00000002-52BF-4259-AB95-6824D5A3BF90}"/>
            </c:ext>
          </c:extLst>
        </c:ser>
        <c:dLbls>
          <c:showLegendKey val="0"/>
          <c:showVal val="0"/>
          <c:showCatName val="0"/>
          <c:showSerName val="0"/>
          <c:showPercent val="0"/>
          <c:showBubbleSize val="0"/>
        </c:dLbls>
        <c:gapWidth val="219"/>
        <c:axId val="655763440"/>
        <c:axId val="655759504"/>
      </c:barChart>
      <c:catAx>
        <c:axId val="6557634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655759504"/>
        <c:crosses val="autoZero"/>
        <c:auto val="1"/>
        <c:lblAlgn val="ctr"/>
        <c:lblOffset val="100"/>
        <c:noMultiLvlLbl val="0"/>
      </c:catAx>
      <c:valAx>
        <c:axId val="655759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655763440"/>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75000"/>
                    <a:lumOff val="2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sz="1200">
          <a:solidFill>
            <a:schemeClr val="tx1">
              <a:lumMod val="75000"/>
              <a:lumOff val="25000"/>
            </a:schemeClr>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Trust Profile Full Time and Part Time Contracts</a:t>
            </a:r>
            <a:r>
              <a:rPr lang="en-GB" baseline="0"/>
              <a:t> </a:t>
            </a:r>
            <a:r>
              <a:rPr lang="en-GB"/>
              <a:t>by Gender,</a:t>
            </a:r>
            <a:r>
              <a:rPr lang="en-GB" baseline="0"/>
              <a:t> 2025 (n=2,000)</a:t>
            </a:r>
            <a:endParaRPr lang="en-GB"/>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'[2025 Diversity Data Book workings.xlsx]Workforce data'!$Z$64</c:f>
              <c:strCache>
                <c:ptCount val="1"/>
                <c:pt idx="0">
                  <c:v>Full time</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'[2025 Diversity Data Book workings.xlsx]Workforce data'!$Y$65:$Y$66</c:f>
              <c:strCache>
                <c:ptCount val="2"/>
                <c:pt idx="0">
                  <c:v>Male</c:v>
                </c:pt>
                <c:pt idx="1">
                  <c:v>Female</c:v>
                </c:pt>
              </c:strCache>
            </c:strRef>
          </c:cat>
          <c:val>
            <c:numRef>
              <c:f>'[2025 Diversity Data Book workings.xlsx]Workforce data'!$Z$65:$Z$66</c:f>
              <c:numCache>
                <c:formatCode>0%</c:formatCode>
                <c:ptCount val="2"/>
                <c:pt idx="0">
                  <c:v>0.2422</c:v>
                </c:pt>
                <c:pt idx="1">
                  <c:v>0.75780000000000003</c:v>
                </c:pt>
              </c:numCache>
            </c:numRef>
          </c:val>
          <c:extLst>
            <c:ext xmlns:c16="http://schemas.microsoft.com/office/drawing/2014/chart" uri="{C3380CC4-5D6E-409C-BE32-E72D297353CC}">
              <c16:uniqueId val="{00000000-9ACB-4DB1-95D2-DF59375009B5}"/>
            </c:ext>
          </c:extLst>
        </c:ser>
        <c:ser>
          <c:idx val="1"/>
          <c:order val="1"/>
          <c:tx>
            <c:strRef>
              <c:f>'[2025 Diversity Data Book workings.xlsx]Workforce data'!$AA$64</c:f>
              <c:strCache>
                <c:ptCount val="1"/>
                <c:pt idx="0">
                  <c:v>Part time</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'[2025 Diversity Data Book workings.xlsx]Workforce data'!$Y$65:$Y$66</c:f>
              <c:strCache>
                <c:ptCount val="2"/>
                <c:pt idx="0">
                  <c:v>Male</c:v>
                </c:pt>
                <c:pt idx="1">
                  <c:v>Female</c:v>
                </c:pt>
              </c:strCache>
            </c:strRef>
          </c:cat>
          <c:val>
            <c:numRef>
              <c:f>'[2025 Diversity Data Book workings.xlsx]Workforce data'!$AA$65:$AA$66</c:f>
              <c:numCache>
                <c:formatCode>0%</c:formatCode>
                <c:ptCount val="2"/>
                <c:pt idx="0">
                  <c:v>0.13969999999999999</c:v>
                </c:pt>
                <c:pt idx="1">
                  <c:v>0.86029999999999995</c:v>
                </c:pt>
              </c:numCache>
            </c:numRef>
          </c:val>
          <c:extLst>
            <c:ext xmlns:c16="http://schemas.microsoft.com/office/drawing/2014/chart" uri="{C3380CC4-5D6E-409C-BE32-E72D297353CC}">
              <c16:uniqueId val="{00000001-9ACB-4DB1-95D2-DF59375009B5}"/>
            </c:ext>
          </c:extLst>
        </c:ser>
        <c:dLbls>
          <c:showLegendKey val="0"/>
          <c:showVal val="0"/>
          <c:showCatName val="0"/>
          <c:showSerName val="0"/>
          <c:showPercent val="0"/>
          <c:showBubbleSize val="0"/>
        </c:dLbls>
        <c:gapWidth val="150"/>
        <c:overlap val="100"/>
        <c:axId val="1052712792"/>
        <c:axId val="1052709912"/>
      </c:barChart>
      <c:catAx>
        <c:axId val="105271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2709912"/>
        <c:crosses val="autoZero"/>
        <c:auto val="1"/>
        <c:lblAlgn val="ctr"/>
        <c:lblOffset val="100"/>
        <c:noMultiLvlLbl val="0"/>
      </c:catAx>
      <c:valAx>
        <c:axId val="1052709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2712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4F81BD"/>
      </a:solidFill>
    </a:ln>
    <a:effectLst/>
  </c:spPr>
  <c:txPr>
    <a:bodyPr/>
    <a:lstStyle/>
    <a:p>
      <a:pPr>
        <a:defRPr sz="1200"/>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Service Users by Gender, 2025</a:t>
            </a:r>
          </a:p>
          <a:p>
            <a:pPr>
              <a:defRPr/>
            </a:pPr>
            <a:r>
              <a:rPr lang="en-GB"/>
              <a:t>(n = 35,404) </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79646"/>
              </a:solidFill>
              <a:ln>
                <a:noFill/>
              </a:ln>
              <a:effectLst/>
            </c:spPr>
            <c:extLst>
              <c:ext xmlns:c16="http://schemas.microsoft.com/office/drawing/2014/chart" uri="{C3380CC4-5D6E-409C-BE32-E72D297353CC}">
                <c16:uniqueId val="{00000001-936A-46A6-8AB8-EF404AA1B364}"/>
              </c:ext>
            </c:extLst>
          </c:dPt>
          <c:dPt>
            <c:idx val="2"/>
            <c:invertIfNegative val="0"/>
            <c:bubble3D val="0"/>
            <c:spPr>
              <a:solidFill>
                <a:srgbClr val="00B050"/>
              </a:solidFill>
              <a:ln>
                <a:noFill/>
              </a:ln>
              <a:effectLst/>
            </c:spPr>
            <c:extLst>
              <c:ext xmlns:c16="http://schemas.microsoft.com/office/drawing/2014/chart" uri="{C3380CC4-5D6E-409C-BE32-E72D297353CC}">
                <c16:uniqueId val="{00000003-936A-46A6-8AB8-EF404AA1B36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Gender!$B$11:$D$11</c:f>
              <c:strCache>
                <c:ptCount val="3"/>
                <c:pt idx="0">
                  <c:v>Male</c:v>
                </c:pt>
                <c:pt idx="1">
                  <c:v>Female</c:v>
                </c:pt>
                <c:pt idx="2">
                  <c:v>NotSpec</c:v>
                </c:pt>
              </c:strCache>
            </c:strRef>
          </c:cat>
          <c:val>
            <c:numRef>
              <c:f>Gender!$B$21:$D$21</c:f>
              <c:numCache>
                <c:formatCode>0.00%</c:formatCode>
                <c:ptCount val="3"/>
                <c:pt idx="0">
                  <c:v>0.47712122923963396</c:v>
                </c:pt>
                <c:pt idx="1">
                  <c:v>0.52245508982035926</c:v>
                </c:pt>
                <c:pt idx="2">
                  <c:v>4.2368094000677891E-4</c:v>
                </c:pt>
              </c:numCache>
            </c:numRef>
          </c:val>
          <c:extLst>
            <c:ext xmlns:c16="http://schemas.microsoft.com/office/drawing/2014/chart" uri="{C3380CC4-5D6E-409C-BE32-E72D297353CC}">
              <c16:uniqueId val="{00000004-936A-46A6-8AB8-EF404AA1B364}"/>
            </c:ext>
          </c:extLst>
        </c:ser>
        <c:dLbls>
          <c:dLblPos val="outEnd"/>
          <c:showLegendKey val="0"/>
          <c:showVal val="1"/>
          <c:showCatName val="0"/>
          <c:showSerName val="0"/>
          <c:showPercent val="0"/>
          <c:showBubbleSize val="0"/>
        </c:dLbls>
        <c:gapWidth val="39"/>
        <c:overlap val="-27"/>
        <c:axId val="1146386232"/>
        <c:axId val="1146382272"/>
      </c:barChart>
      <c:catAx>
        <c:axId val="1146386232"/>
        <c:scaling>
          <c:orientation val="minMax"/>
        </c:scaling>
        <c:delete val="1"/>
        <c:axPos val="b"/>
        <c:numFmt formatCode="General" sourceLinked="1"/>
        <c:majorTickMark val="none"/>
        <c:minorTickMark val="none"/>
        <c:tickLblPos val="nextTo"/>
        <c:crossAx val="1146382272"/>
        <c:crosses val="autoZero"/>
        <c:auto val="1"/>
        <c:lblAlgn val="ctr"/>
        <c:lblOffset val="100"/>
        <c:noMultiLvlLbl val="0"/>
      </c:catAx>
      <c:valAx>
        <c:axId val="1146382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46386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200"/>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Individual Service Users by Ethnicity 2025</a:t>
            </a:r>
            <a:br>
              <a:rPr lang="en-GB"/>
            </a:br>
            <a:r>
              <a:rPr lang="en-GB"/>
              <a:t>(n = 35,404)</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spPr>
            <a:solidFill>
              <a:srgbClr val="0070C0"/>
            </a:solidFill>
            <a:ln>
              <a:noFill/>
            </a:ln>
            <a:effectLst/>
          </c:spPr>
          <c:invertIfNegative val="0"/>
          <c:dPt>
            <c:idx val="6"/>
            <c:invertIfNegative val="0"/>
            <c:bubble3D val="0"/>
            <c:spPr>
              <a:solidFill>
                <a:srgbClr val="005EB8"/>
              </a:solidFill>
              <a:ln>
                <a:noFill/>
              </a:ln>
              <a:effectLst/>
            </c:spPr>
            <c:extLst>
              <c:ext xmlns:c16="http://schemas.microsoft.com/office/drawing/2014/chart" uri="{C3380CC4-5D6E-409C-BE32-E72D297353CC}">
                <c16:uniqueId val="{00000001-8758-4A57-B26D-19CE835C875C}"/>
              </c:ext>
            </c:extLst>
          </c:dPt>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Ethnicity!$B$2:$H$2</c:f>
              <c:strCache>
                <c:ptCount val="7"/>
                <c:pt idx="0">
                  <c:v>Asian</c:v>
                </c:pt>
                <c:pt idx="1">
                  <c:v>Black</c:v>
                </c:pt>
                <c:pt idx="2">
                  <c:v>MixedRace</c:v>
                </c:pt>
                <c:pt idx="3">
                  <c:v>NotKnown</c:v>
                </c:pt>
                <c:pt idx="4">
                  <c:v>NotStated</c:v>
                </c:pt>
                <c:pt idx="5">
                  <c:v>Other</c:v>
                </c:pt>
                <c:pt idx="6">
                  <c:v>White</c:v>
                </c:pt>
              </c:strCache>
            </c:strRef>
          </c:cat>
          <c:val>
            <c:numRef>
              <c:f>Ethnicity!$B$23:$H$23</c:f>
              <c:numCache>
                <c:formatCode>0.0%</c:formatCode>
                <c:ptCount val="7"/>
                <c:pt idx="0">
                  <c:v>2.316122472037058E-2</c:v>
                </c:pt>
                <c:pt idx="1">
                  <c:v>7.9369562761269913E-3</c:v>
                </c:pt>
                <c:pt idx="2">
                  <c:v>1.5760930968252176E-2</c:v>
                </c:pt>
                <c:pt idx="3">
                  <c:v>0.13360072308213761</c:v>
                </c:pt>
                <c:pt idx="4">
                  <c:v>8.846458027341543E-2</c:v>
                </c:pt>
                <c:pt idx="5">
                  <c:v>5.3101344480849626E-3</c:v>
                </c:pt>
                <c:pt idx="6">
                  <c:v>0.72576545023161221</c:v>
                </c:pt>
              </c:numCache>
            </c:numRef>
          </c:val>
          <c:extLst>
            <c:ext xmlns:c16="http://schemas.microsoft.com/office/drawing/2014/chart" uri="{C3380CC4-5D6E-409C-BE32-E72D297353CC}">
              <c16:uniqueId val="{00000002-8758-4A57-B26D-19CE835C875C}"/>
            </c:ext>
          </c:extLst>
        </c:ser>
        <c:dLbls>
          <c:dLblPos val="outEnd"/>
          <c:showLegendKey val="0"/>
          <c:showVal val="1"/>
          <c:showCatName val="0"/>
          <c:showSerName val="0"/>
          <c:showPercent val="0"/>
          <c:showBubbleSize val="0"/>
        </c:dLbls>
        <c:gapWidth val="75"/>
        <c:overlap val="-27"/>
        <c:axId val="1160595840"/>
        <c:axId val="807384536"/>
      </c:barChart>
      <c:catAx>
        <c:axId val="116059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07384536"/>
        <c:crosses val="autoZero"/>
        <c:auto val="1"/>
        <c:lblAlgn val="ctr"/>
        <c:lblOffset val="100"/>
        <c:noMultiLvlLbl val="0"/>
      </c:catAx>
      <c:valAx>
        <c:axId val="807384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605958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200"/>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75000"/>
                    <a:lumOff val="25000"/>
                  </a:schemeClr>
                </a:solidFill>
                <a:latin typeface="+mn-lt"/>
                <a:ea typeface="+mn-ea"/>
                <a:cs typeface="+mn-cs"/>
              </a:defRPr>
            </a:pPr>
            <a:r>
              <a:rPr lang="en-GB"/>
              <a:t>Service User Ethnicity 2025 (n=35,404*) </a:t>
            </a:r>
          </a:p>
          <a:p>
            <a:pPr>
              <a:defRPr/>
            </a:pPr>
            <a:r>
              <a:rPr lang="en-GB"/>
              <a:t>vs Local Population (Census 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75000"/>
                  <a:lumOff val="25000"/>
                </a:schemeClr>
              </a:solidFill>
              <a:latin typeface="+mn-lt"/>
              <a:ea typeface="+mn-ea"/>
              <a:cs typeface="+mn-cs"/>
            </a:defRPr>
          </a:pPr>
          <a:endParaRPr lang="en-GB"/>
        </a:p>
      </c:txPr>
    </c:title>
    <c:autoTitleDeleted val="0"/>
    <c:plotArea>
      <c:layout/>
      <c:barChart>
        <c:barDir val="bar"/>
        <c:grouping val="percentStacked"/>
        <c:varyColors val="0"/>
        <c:ser>
          <c:idx val="0"/>
          <c:order val="0"/>
          <c:tx>
            <c:strRef>
              <c:f>Ethnicity!#REF!</c:f>
              <c:strCache>
                <c:ptCount val="1"/>
                <c:pt idx="0">
                  <c:v>#REF!</c:v>
                </c:pt>
              </c:strCache>
            </c:strRef>
          </c:tx>
          <c:spPr>
            <a:solidFill>
              <a:schemeClr val="accent1"/>
            </a:solidFill>
            <a:ln>
              <a:noFill/>
            </a:ln>
            <a:effectLst/>
          </c:spPr>
          <c:invertIfNegative val="0"/>
          <c:dLbls>
            <c:spPr>
              <a:solidFill>
                <a:srgbClr val="1F497D">
                  <a:lumMod val="60000"/>
                  <a:lumOff val="40000"/>
                </a:srgbClr>
              </a:solid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Ethnicity!$D$56:$H$56</c:f>
              <c:strCache>
                <c:ptCount val="5"/>
                <c:pt idx="0">
                  <c:v>Asian</c:v>
                </c:pt>
                <c:pt idx="1">
                  <c:v>Black</c:v>
                </c:pt>
                <c:pt idx="2">
                  <c:v>MixedRace</c:v>
                </c:pt>
                <c:pt idx="3">
                  <c:v>Other</c:v>
                </c:pt>
                <c:pt idx="4">
                  <c:v>White</c:v>
                </c:pt>
              </c:strCache>
            </c:strRef>
          </c:cat>
          <c:val>
            <c:numRef>
              <c:f>Ethnicity!$D$57:$H$57</c:f>
              <c:numCache>
                <c:formatCode>0.00%</c:formatCode>
                <c:ptCount val="5"/>
                <c:pt idx="0">
                  <c:v>6.5000000000000002E-2</c:v>
                </c:pt>
                <c:pt idx="1">
                  <c:v>1.7999999999999999E-2</c:v>
                </c:pt>
                <c:pt idx="2">
                  <c:v>1.7999999999999999E-2</c:v>
                </c:pt>
                <c:pt idx="3">
                  <c:v>8.0000000000000002E-3</c:v>
                </c:pt>
                <c:pt idx="4">
                  <c:v>0.93799999999999994</c:v>
                </c:pt>
              </c:numCache>
            </c:numRef>
          </c:val>
          <c:extLst>
            <c:ext xmlns:c16="http://schemas.microsoft.com/office/drawing/2014/chart" uri="{C3380CC4-5D6E-409C-BE32-E72D297353CC}">
              <c16:uniqueId val="{00000000-9B22-4D73-8F97-B868A847CABF}"/>
            </c:ext>
          </c:extLst>
        </c:ser>
        <c:ser>
          <c:idx val="1"/>
          <c:order val="1"/>
          <c:tx>
            <c:strRef>
              <c:f>Ethnicity!$C$57</c:f>
              <c:strCache>
                <c:ptCount val="1"/>
                <c:pt idx="0">
                  <c:v>Local Population</c:v>
                </c:pt>
              </c:strCache>
            </c:strRef>
          </c:tx>
          <c:spPr>
            <a:solidFill>
              <a:srgbClr val="F79646"/>
            </a:solidFill>
            <a:ln>
              <a:noFill/>
            </a:ln>
            <a:effectLst/>
          </c:spPr>
          <c:invertIfNegative val="0"/>
          <c:dLbls>
            <c:spPr>
              <a:solidFill>
                <a:srgbClr val="F79646"/>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Ethnicity!$D$56:$H$56</c:f>
              <c:strCache>
                <c:ptCount val="5"/>
                <c:pt idx="0">
                  <c:v>Asian</c:v>
                </c:pt>
                <c:pt idx="1">
                  <c:v>Black</c:v>
                </c:pt>
                <c:pt idx="2">
                  <c:v>MixedRace</c:v>
                </c:pt>
                <c:pt idx="3">
                  <c:v>Other</c:v>
                </c:pt>
                <c:pt idx="4">
                  <c:v>White</c:v>
                </c:pt>
              </c:strCache>
            </c:strRef>
          </c:cat>
          <c:val>
            <c:numRef>
              <c:f>Ethnicity!$D$58:$H$58</c:f>
              <c:numCache>
                <c:formatCode>0.00%</c:formatCode>
                <c:ptCount val="5"/>
                <c:pt idx="0">
                  <c:v>2.316122472037058E-2</c:v>
                </c:pt>
                <c:pt idx="1">
                  <c:v>7.9369562761269913E-3</c:v>
                </c:pt>
                <c:pt idx="2">
                  <c:v>1.5760930968252176E-2</c:v>
                </c:pt>
                <c:pt idx="3">
                  <c:v>5.3101344480849626E-3</c:v>
                </c:pt>
                <c:pt idx="4">
                  <c:v>0.72576545023161221</c:v>
                </c:pt>
              </c:numCache>
            </c:numRef>
          </c:val>
          <c:extLst>
            <c:ext xmlns:c16="http://schemas.microsoft.com/office/drawing/2014/chart" uri="{C3380CC4-5D6E-409C-BE32-E72D297353CC}">
              <c16:uniqueId val="{00000001-9B22-4D73-8F97-B868A847CABF}"/>
            </c:ext>
          </c:extLst>
        </c:ser>
        <c:dLbls>
          <c:showLegendKey val="0"/>
          <c:showVal val="0"/>
          <c:showCatName val="0"/>
          <c:showSerName val="0"/>
          <c:showPercent val="0"/>
          <c:showBubbleSize val="0"/>
        </c:dLbls>
        <c:gapWidth val="150"/>
        <c:overlap val="100"/>
        <c:axId val="1206445720"/>
        <c:axId val="1206439240"/>
      </c:barChart>
      <c:catAx>
        <c:axId val="1206445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1206439240"/>
        <c:crosses val="autoZero"/>
        <c:auto val="1"/>
        <c:lblAlgn val="ctr"/>
        <c:lblOffset val="100"/>
        <c:noMultiLvlLbl val="0"/>
      </c:catAx>
      <c:valAx>
        <c:axId val="1206439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1206445720"/>
        <c:crosses val="autoZero"/>
        <c:crossBetween val="between"/>
      </c:valAx>
      <c:spPr>
        <a:noFill/>
        <a:ln>
          <a:noFill/>
        </a:ln>
        <a:effectLst/>
      </c:spPr>
    </c:plotArea>
    <c:legend>
      <c:legendPos val="b"/>
      <c:layout>
        <c:manualLayout>
          <c:xMode val="edge"/>
          <c:yMode val="edge"/>
          <c:x val="0.17545470017879591"/>
          <c:y val="0.90958749610202394"/>
          <c:w val="0.47758319132072424"/>
          <c:h val="6.66978712226978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200">
          <a:solidFill>
            <a:schemeClr val="tx1">
              <a:lumMod val="75000"/>
              <a:lumOff val="25000"/>
            </a:schemeClr>
          </a:solidFill>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sz="1440"/>
              <a:t>Individual</a:t>
            </a:r>
            <a:r>
              <a:rPr lang="en-GB" sz="1440" baseline="0"/>
              <a:t> Service Users per Directorate - </a:t>
            </a:r>
            <a:r>
              <a:rPr lang="en-GB" sz="1440"/>
              <a:t>Sexual</a:t>
            </a:r>
            <a:r>
              <a:rPr lang="en-GB" sz="1440" baseline="0"/>
              <a:t> Orientation Profile, 2025 (</a:t>
            </a:r>
            <a:r>
              <a:rPr lang="en-GB" sz="1440" b="0" i="0" u="none" strike="noStrike" kern="1200" spc="0" baseline="0">
                <a:solidFill>
                  <a:prstClr val="black">
                    <a:lumMod val="65000"/>
                    <a:lumOff val="35000"/>
                  </a:prstClr>
                </a:solidFill>
              </a:rPr>
              <a:t>n=37,851*</a:t>
            </a:r>
            <a:r>
              <a:rPr lang="en-GB" sz="1440" baseline="0"/>
              <a:t>) </a:t>
            </a:r>
            <a:endParaRPr lang="en-GB" sz="144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6F8-473C-8BF8-F6CAEC32D69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6F8-473C-8BF8-F6CAEC32D69F}"/>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6F8-473C-8BF8-F6CAEC32D69F}"/>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6F8-473C-8BF8-F6CAEC32D69F}"/>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6F8-473C-8BF8-F6CAEC32D69F}"/>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16F8-473C-8BF8-F6CAEC32D69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SexOrient!$B$13:$G$13</c:f>
              <c:strCache>
                <c:ptCount val="6"/>
                <c:pt idx="0">
                  <c:v>Not Stated (Declined to Respond)</c:v>
                </c:pt>
                <c:pt idx="1">
                  <c:v>Bisexual</c:v>
                </c:pt>
                <c:pt idx="2">
                  <c:v>Gay or Lesbian</c:v>
                </c:pt>
                <c:pt idx="3">
                  <c:v>NotKnown</c:v>
                </c:pt>
                <c:pt idx="4">
                  <c:v>Heterosexual/ Straight</c:v>
                </c:pt>
                <c:pt idx="5">
                  <c:v>Other</c:v>
                </c:pt>
              </c:strCache>
            </c:strRef>
          </c:cat>
          <c:val>
            <c:numRef>
              <c:f>SexOrient!$B$24:$G$24</c:f>
              <c:numCache>
                <c:formatCode>0.0%</c:formatCode>
                <c:ptCount val="6"/>
                <c:pt idx="0">
                  <c:v>6.0445147440967122E-3</c:v>
                </c:pt>
                <c:pt idx="1">
                  <c:v>1.9771777200316347E-3</c:v>
                </c:pt>
                <c:pt idx="2">
                  <c:v>3.502429104056039E-3</c:v>
                </c:pt>
                <c:pt idx="3">
                  <c:v>0.78465710089255447</c:v>
                </c:pt>
                <c:pt idx="4">
                  <c:v>0.20314088803525027</c:v>
                </c:pt>
                <c:pt idx="5">
                  <c:v>6.7788950401084628E-4</c:v>
                </c:pt>
              </c:numCache>
            </c:numRef>
          </c:val>
          <c:extLst>
            <c:ext xmlns:c16="http://schemas.microsoft.com/office/drawing/2014/chart" uri="{C3380CC4-5D6E-409C-BE32-E72D297353CC}">
              <c16:uniqueId val="{0000000C-16F8-473C-8BF8-F6CAEC32D69F}"/>
            </c:ext>
          </c:extLst>
        </c:ser>
        <c:dLbls>
          <c:showLegendKey val="0"/>
          <c:showVal val="0"/>
          <c:showCatName val="0"/>
          <c:showSerName val="0"/>
          <c:showPercent val="0"/>
          <c:showBubbleSize val="0"/>
        </c:dLbls>
        <c:gapWidth val="150"/>
        <c:axId val="1065115896"/>
        <c:axId val="1065112656"/>
      </c:barChart>
      <c:catAx>
        <c:axId val="106511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65112656"/>
        <c:crosses val="autoZero"/>
        <c:auto val="1"/>
        <c:lblAlgn val="ctr"/>
        <c:lblOffset val="100"/>
        <c:noMultiLvlLbl val="0"/>
      </c:catAx>
      <c:valAx>
        <c:axId val="1065112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65115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200"/>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Service User Age Range 2025</a:t>
            </a:r>
            <a:br>
              <a:rPr lang="en-US"/>
            </a:br>
            <a:r>
              <a:rPr lang="en-US"/>
              <a:t>(n = 35,404)</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Age!$B$2:$H$2</c:f>
              <c:strCache>
                <c:ptCount val="7"/>
                <c:pt idx="0">
                  <c:v>Under18</c:v>
                </c:pt>
                <c:pt idx="1">
                  <c:v>18-24</c:v>
                </c:pt>
                <c:pt idx="2">
                  <c:v>25-34</c:v>
                </c:pt>
                <c:pt idx="3">
                  <c:v>35-44</c:v>
                </c:pt>
                <c:pt idx="4">
                  <c:v>45-54</c:v>
                </c:pt>
                <c:pt idx="5">
                  <c:v>55-64</c:v>
                </c:pt>
                <c:pt idx="6">
                  <c:v>Over65</c:v>
                </c:pt>
              </c:strCache>
            </c:strRef>
          </c:cat>
          <c:val>
            <c:numRef>
              <c:f>Age!$B$21:$H$21</c:f>
              <c:numCache>
                <c:formatCode>0.00%</c:formatCode>
                <c:ptCount val="7"/>
                <c:pt idx="0">
                  <c:v>0.26505479606824089</c:v>
                </c:pt>
                <c:pt idx="1">
                  <c:v>9.2136481753474178E-2</c:v>
                </c:pt>
                <c:pt idx="2">
                  <c:v>0.13300756976612813</c:v>
                </c:pt>
                <c:pt idx="3">
                  <c:v>0.11518472488984295</c:v>
                </c:pt>
                <c:pt idx="4">
                  <c:v>8.6826347305389226E-2</c:v>
                </c:pt>
                <c:pt idx="5">
                  <c:v>7.9171844989266743E-2</c:v>
                </c:pt>
                <c:pt idx="6">
                  <c:v>0.2286182352276579</c:v>
                </c:pt>
              </c:numCache>
            </c:numRef>
          </c:val>
          <c:extLst>
            <c:ext xmlns:c16="http://schemas.microsoft.com/office/drawing/2014/chart" uri="{C3380CC4-5D6E-409C-BE32-E72D297353CC}">
              <c16:uniqueId val="{00000000-09CF-49CF-B34A-2D4F099ABA52}"/>
            </c:ext>
          </c:extLst>
        </c:ser>
        <c:dLbls>
          <c:showLegendKey val="0"/>
          <c:showVal val="0"/>
          <c:showCatName val="0"/>
          <c:showSerName val="0"/>
          <c:showPercent val="0"/>
          <c:showBubbleSize val="0"/>
        </c:dLbls>
        <c:gapWidth val="219"/>
        <c:overlap val="-27"/>
        <c:axId val="849190936"/>
        <c:axId val="849189624"/>
      </c:barChart>
      <c:catAx>
        <c:axId val="84919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49189624"/>
        <c:crosses val="autoZero"/>
        <c:auto val="1"/>
        <c:lblAlgn val="ctr"/>
        <c:lblOffset val="100"/>
        <c:noMultiLvlLbl val="0"/>
      </c:catAx>
      <c:valAx>
        <c:axId val="849189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49190936"/>
        <c:crosses val="autoZero"/>
        <c:crossBetween val="between"/>
      </c:valAx>
      <c:spPr>
        <a:noFill/>
        <a:ln>
          <a:noFill/>
        </a:ln>
        <a:effectLst/>
      </c:spPr>
    </c:plotArea>
    <c:plotVisOnly val="1"/>
    <c:dispBlanksAs val="gap"/>
    <c:showDLblsOverMax val="0"/>
  </c:chart>
  <c:spPr>
    <a:noFill/>
    <a:ln>
      <a:solidFill>
        <a:srgbClr val="002060"/>
      </a:solidFill>
    </a:ln>
    <a:effectLst/>
  </c:spPr>
  <c:txPr>
    <a:bodyPr/>
    <a:lstStyle/>
    <a:p>
      <a:pPr>
        <a:defRPr sz="1200"/>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pt-BR"/>
              <a:t>Service User Religion,</a:t>
            </a:r>
            <a:r>
              <a:rPr lang="pt-BR" baseline="0"/>
              <a:t> 2025</a:t>
            </a:r>
            <a:endParaRPr lang="pt-BR"/>
          </a:p>
          <a:p>
            <a:pPr>
              <a:defRPr/>
            </a:pPr>
            <a:r>
              <a:rPr lang="pt-BR"/>
              <a:t>(n = 35,404)</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doughnutChart>
        <c:varyColors val="1"/>
        <c:ser>
          <c:idx val="0"/>
          <c:order val="0"/>
          <c:dPt>
            <c:idx val="0"/>
            <c:bubble3D val="0"/>
            <c:spPr>
              <a:solidFill>
                <a:srgbClr val="BF31FF"/>
              </a:solidFill>
              <a:ln w="19050">
                <a:solidFill>
                  <a:schemeClr val="lt1"/>
                </a:solidFill>
              </a:ln>
              <a:effectLst/>
            </c:spPr>
            <c:extLst>
              <c:ext xmlns:c16="http://schemas.microsoft.com/office/drawing/2014/chart" uri="{C3380CC4-5D6E-409C-BE32-E72D297353CC}">
                <c16:uniqueId val="{00000001-32E3-473D-BC1B-9BF339CE9A1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32E3-473D-BC1B-9BF339CE9A1A}"/>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5-32E3-473D-BC1B-9BF339CE9A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E3-473D-BC1B-9BF339CE9A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2E3-473D-BC1B-9BF339CE9A1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2E3-473D-BC1B-9BF339CE9A1A}"/>
              </c:ext>
            </c:extLst>
          </c:dPt>
          <c:dLbls>
            <c:dLbl>
              <c:idx val="0"/>
              <c:layout>
                <c:manualLayout>
                  <c:x val="0.1896428144785568"/>
                  <c:y val="-0.1188772639967511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2E3-473D-BC1B-9BF339CE9A1A}"/>
                </c:ext>
              </c:extLst>
            </c:dLbl>
            <c:dLbl>
              <c:idx val="1"/>
              <c:layout>
                <c:manualLayout>
                  <c:x val="0.28119451801992923"/>
                  <c:y val="-0.1137627184655080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2E3-473D-BC1B-9BF339CE9A1A}"/>
                </c:ext>
              </c:extLst>
            </c:dLbl>
            <c:dLbl>
              <c:idx val="2"/>
              <c:layout>
                <c:manualLayout>
                  <c:x val="0.22233985145761845"/>
                  <c:y val="2.47310257533713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2E3-473D-BC1B-9BF339CE9A1A}"/>
                </c:ext>
              </c:extLst>
            </c:dLbl>
            <c:dLbl>
              <c:idx val="3"/>
              <c:layout>
                <c:manualLayout>
                  <c:x val="0.15367607380158924"/>
                  <c:y val="0.163224769972250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2E3-473D-BC1B-9BF339CE9A1A}"/>
                </c:ext>
              </c:extLst>
            </c:dLbl>
            <c:dLbl>
              <c:idx val="4"/>
              <c:layout>
                <c:manualLayout>
                  <c:x val="-0.18310340708274461"/>
                  <c:y val="0.187955795725621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2E3-473D-BC1B-9BF339CE9A1A}"/>
                </c:ext>
              </c:extLst>
            </c:dLbl>
            <c:dLbl>
              <c:idx val="5"/>
              <c:layout>
                <c:manualLayout>
                  <c:x val="-0.31062185130108461"/>
                  <c:y val="-7.91392824107881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2E3-473D-BC1B-9BF339CE9A1A}"/>
                </c:ext>
              </c:extLst>
            </c:dLbl>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Religion!$B$26:$G$26</c:f>
              <c:strCache>
                <c:ptCount val="6"/>
                <c:pt idx="0">
                  <c:v>Asked But Refused</c:v>
                </c:pt>
                <c:pt idx="1">
                  <c:v>Christian</c:v>
                </c:pt>
                <c:pt idx="2">
                  <c:v>Muslim</c:v>
                </c:pt>
                <c:pt idx="3">
                  <c:v>Not Religious</c:v>
                </c:pt>
                <c:pt idx="4">
                  <c:v>Not Known</c:v>
                </c:pt>
                <c:pt idx="5">
                  <c:v>Other</c:v>
                </c:pt>
              </c:strCache>
            </c:strRef>
          </c:cat>
          <c:val>
            <c:numRef>
              <c:f>Religion!$B$27:$G$27</c:f>
              <c:numCache>
                <c:formatCode>General</c:formatCode>
                <c:ptCount val="6"/>
                <c:pt idx="0">
                  <c:v>541</c:v>
                </c:pt>
                <c:pt idx="1">
                  <c:v>6388</c:v>
                </c:pt>
                <c:pt idx="2">
                  <c:v>413</c:v>
                </c:pt>
                <c:pt idx="3">
                  <c:v>5938</c:v>
                </c:pt>
                <c:pt idx="4">
                  <c:v>21654</c:v>
                </c:pt>
                <c:pt idx="5" formatCode="0">
                  <c:v>470</c:v>
                </c:pt>
              </c:numCache>
            </c:numRef>
          </c:val>
          <c:extLst>
            <c:ext xmlns:c16="http://schemas.microsoft.com/office/drawing/2014/chart" uri="{C3380CC4-5D6E-409C-BE32-E72D297353CC}">
              <c16:uniqueId val="{0000000C-32E3-473D-BC1B-9BF339CE9A1A}"/>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Bank Profile by Gender, 2025 (n=263)</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61-4970-BF1C-FBD6A2E798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61-4970-BF1C-FBD6A2E7989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'Workforce data'!$Y$76:$Y$77</c:f>
              <c:strCache>
                <c:ptCount val="2"/>
                <c:pt idx="0">
                  <c:v>Male</c:v>
                </c:pt>
                <c:pt idx="1">
                  <c:v>Female</c:v>
                </c:pt>
              </c:strCache>
            </c:strRef>
          </c:cat>
          <c:val>
            <c:numRef>
              <c:f>'Workforce data'!$Z$76:$Z$77</c:f>
              <c:numCache>
                <c:formatCode>0.00%</c:formatCode>
                <c:ptCount val="2"/>
                <c:pt idx="0">
                  <c:v>0.31940000000000002</c:v>
                </c:pt>
                <c:pt idx="1">
                  <c:v>0.68059999999999998</c:v>
                </c:pt>
              </c:numCache>
            </c:numRef>
          </c:val>
          <c:extLst>
            <c:ext xmlns:c16="http://schemas.microsoft.com/office/drawing/2014/chart" uri="{C3380CC4-5D6E-409C-BE32-E72D297353CC}">
              <c16:uniqueId val="{00000004-3861-4970-BF1C-FBD6A2E7989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70C0"/>
      </a:solid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Trust Workforce Gender Profile, 2025 (n=2,000)</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84-4594-8036-702162224E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84-4594-8036-702162224E9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'Workforce data'!$B$2:$C$2</c:f>
              <c:strCache>
                <c:ptCount val="2"/>
                <c:pt idx="0">
                  <c:v>Female (inc. Trans Female)</c:v>
                </c:pt>
                <c:pt idx="1">
                  <c:v>Male (inc. Trans. Male)</c:v>
                </c:pt>
              </c:strCache>
            </c:strRef>
          </c:cat>
          <c:val>
            <c:numRef>
              <c:f>'Workforce data'!$B$3:$C$3</c:f>
              <c:numCache>
                <c:formatCode>0.00%</c:formatCode>
                <c:ptCount val="2"/>
                <c:pt idx="0">
                  <c:v>0.79300000000000004</c:v>
                </c:pt>
                <c:pt idx="1">
                  <c:v>0.20699999999999999</c:v>
                </c:pt>
              </c:numCache>
            </c:numRef>
          </c:val>
          <c:extLst>
            <c:ext xmlns:c16="http://schemas.microsoft.com/office/drawing/2014/chart" uri="{C3380CC4-5D6E-409C-BE32-E72D297353CC}">
              <c16:uniqueId val="{00000004-B484-4594-8036-702162224E9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Bank Gender Profile, 2025 (n=263)</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13-4449-8AC1-9922F92B32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13-4449-8AC1-9922F92B320C}"/>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'Workforce data'!$S$1:$T$1</c:f>
              <c:strCache>
                <c:ptCount val="2"/>
                <c:pt idx="0">
                  <c:v>Female (inc. Trans Female)</c:v>
                </c:pt>
                <c:pt idx="1">
                  <c:v>Male (inc. Trans. Male)</c:v>
                </c:pt>
              </c:strCache>
            </c:strRef>
          </c:cat>
          <c:val>
            <c:numRef>
              <c:f>'Workforce data'!$S$2:$T$2</c:f>
              <c:numCache>
                <c:formatCode>0.00%</c:formatCode>
                <c:ptCount val="2"/>
                <c:pt idx="0">
                  <c:v>0.68059999999999998</c:v>
                </c:pt>
                <c:pt idx="1">
                  <c:v>0.31940000000000002</c:v>
                </c:pt>
              </c:numCache>
            </c:numRef>
          </c:val>
          <c:extLst>
            <c:ext xmlns:c16="http://schemas.microsoft.com/office/drawing/2014/chart" uri="{C3380CC4-5D6E-409C-BE32-E72D297353CC}">
              <c16:uniqueId val="{00000004-6B13-4449-8AC1-9922F92B320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Trust Bank Staff Age Profile Distribution</a:t>
            </a:r>
            <a:endParaRPr lang="en-GB" sz="1100">
              <a:effectLst/>
            </a:endParaRPr>
          </a:p>
          <a:p>
            <a:pPr>
              <a:defRPr/>
            </a:pPr>
            <a:r>
              <a:rPr lang="en-US" sz="1400" b="1" i="0" baseline="0">
                <a:effectLst/>
              </a:rPr>
              <a:t>as at 31 March 2022, n=278</a:t>
            </a:r>
            <a:endParaRPr lang="en-GB"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895931935"/>
        <c:axId val="705554303"/>
      </c:barChart>
      <c:catAx>
        <c:axId val="89593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5554303"/>
        <c:crosses val="autoZero"/>
        <c:auto val="1"/>
        <c:lblAlgn val="ctr"/>
        <c:lblOffset val="100"/>
        <c:noMultiLvlLbl val="0"/>
      </c:catAx>
      <c:valAx>
        <c:axId val="705554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5931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Trust Age Profile, 2025 (n=2,000)</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'Workforce Slides 1-14'!$A$2</c:f>
              <c:strCache>
                <c:ptCount val="1"/>
                <c:pt idx="0">
                  <c:v>HEADCOUNT</c:v>
                </c:pt>
              </c:strCache>
            </c:strRef>
          </c:tx>
          <c:spPr>
            <a:solidFill>
              <a:srgbClr val="637CE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Slides 1-14'!$B$1:$M$1</c:f>
              <c:strCache>
                <c:ptCount val="12"/>
                <c:pt idx="0">
                  <c:v>&lt;=20 years</c:v>
                </c:pt>
                <c:pt idx="1">
                  <c:v>21-25</c:v>
                </c:pt>
                <c:pt idx="2">
                  <c:v>26-30</c:v>
                </c:pt>
                <c:pt idx="3">
                  <c:v>31-35</c:v>
                </c:pt>
                <c:pt idx="4">
                  <c:v>36-40</c:v>
                </c:pt>
                <c:pt idx="5">
                  <c:v>41-45</c:v>
                </c:pt>
                <c:pt idx="6">
                  <c:v>46-50</c:v>
                </c:pt>
                <c:pt idx="7">
                  <c:v>51-55</c:v>
                </c:pt>
                <c:pt idx="8">
                  <c:v>56-60</c:v>
                </c:pt>
                <c:pt idx="9">
                  <c:v>61-65</c:v>
                </c:pt>
                <c:pt idx="10">
                  <c:v>66-70</c:v>
                </c:pt>
                <c:pt idx="11">
                  <c:v>71+</c:v>
                </c:pt>
              </c:strCache>
            </c:strRef>
          </c:cat>
          <c:val>
            <c:numRef>
              <c:f>'Workforce Slides 1-14'!$B$2:$M$2</c:f>
              <c:numCache>
                <c:formatCode>General</c:formatCode>
                <c:ptCount val="12"/>
                <c:pt idx="0">
                  <c:v>3</c:v>
                </c:pt>
                <c:pt idx="1">
                  <c:v>99</c:v>
                </c:pt>
                <c:pt idx="2">
                  <c:v>208</c:v>
                </c:pt>
                <c:pt idx="3">
                  <c:v>249</c:v>
                </c:pt>
                <c:pt idx="4">
                  <c:v>254</c:v>
                </c:pt>
                <c:pt idx="5">
                  <c:v>276</c:v>
                </c:pt>
                <c:pt idx="6">
                  <c:v>226</c:v>
                </c:pt>
                <c:pt idx="7">
                  <c:v>271</c:v>
                </c:pt>
                <c:pt idx="8">
                  <c:v>242</c:v>
                </c:pt>
                <c:pt idx="9">
                  <c:v>137</c:v>
                </c:pt>
                <c:pt idx="10">
                  <c:v>23</c:v>
                </c:pt>
                <c:pt idx="11">
                  <c:v>12</c:v>
                </c:pt>
              </c:numCache>
            </c:numRef>
          </c:val>
          <c:extLst>
            <c:ext xmlns:c16="http://schemas.microsoft.com/office/drawing/2014/chart" uri="{C3380CC4-5D6E-409C-BE32-E72D297353CC}">
              <c16:uniqueId val="{00000000-ECF5-4E8B-9B55-AFA6E9232068}"/>
            </c:ext>
          </c:extLst>
        </c:ser>
        <c:dLbls>
          <c:showLegendKey val="0"/>
          <c:showVal val="0"/>
          <c:showCatName val="0"/>
          <c:showSerName val="0"/>
          <c:showPercent val="0"/>
          <c:showBubbleSize val="0"/>
        </c:dLbls>
        <c:gapWidth val="33"/>
        <c:overlap val="-30"/>
        <c:axId val="1122155527"/>
        <c:axId val="1737434120"/>
      </c:barChart>
      <c:catAx>
        <c:axId val="1122155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7434120"/>
        <c:crosses val="autoZero"/>
        <c:auto val="1"/>
        <c:lblAlgn val="ctr"/>
        <c:lblOffset val="100"/>
        <c:noMultiLvlLbl val="0"/>
      </c:catAx>
      <c:valAx>
        <c:axId val="1737434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215552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rgbClr val="002060"/>
      </a:solidFill>
    </a:ln>
    <a:effectLst/>
  </c:spPr>
  <c:txPr>
    <a:bodyPr/>
    <a:lstStyle/>
    <a:p>
      <a:pPr>
        <a:defRPr sz="12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40" b="0" i="0" u="none" strike="noStrike" kern="1200" spc="0" baseline="0">
                <a:solidFill>
                  <a:schemeClr val="tx1">
                    <a:lumMod val="65000"/>
                    <a:lumOff val="35000"/>
                  </a:schemeClr>
                </a:solidFill>
                <a:latin typeface="+mn-lt"/>
                <a:ea typeface="+mn-ea"/>
                <a:cs typeface="+mn-cs"/>
              </a:defRPr>
            </a:pPr>
            <a:r>
              <a:rPr lang="en-US"/>
              <a:t>Bank Age Profile, 2025 (n=263)</a:t>
            </a:r>
          </a:p>
        </c:rich>
      </c:tx>
      <c:overlay val="0"/>
      <c:spPr>
        <a:noFill/>
        <a:ln>
          <a:noFill/>
        </a:ln>
        <a:effectLst/>
      </c:spPr>
      <c:txPr>
        <a:bodyPr rot="0" spcFirstLastPara="1" vertOverflow="ellipsis" vert="horz" wrap="square" anchor="ctr" anchorCtr="1"/>
        <a:lstStyle/>
        <a:p>
          <a:pPr algn="ctr" rtl="0">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'Workforce Slides 1-14'!$A$8</c:f>
              <c:strCache>
                <c:ptCount val="1"/>
                <c:pt idx="0">
                  <c:v>HEADCOUNT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Slides 1-14'!$B$7:$M$7</c:f>
              <c:strCache>
                <c:ptCount val="12"/>
                <c:pt idx="0">
                  <c:v>&lt;=20 years</c:v>
                </c:pt>
                <c:pt idx="1">
                  <c:v>21-25</c:v>
                </c:pt>
                <c:pt idx="2">
                  <c:v>26-30</c:v>
                </c:pt>
                <c:pt idx="3">
                  <c:v>31-35</c:v>
                </c:pt>
                <c:pt idx="4">
                  <c:v>36-40</c:v>
                </c:pt>
                <c:pt idx="5">
                  <c:v>41-45</c:v>
                </c:pt>
                <c:pt idx="6">
                  <c:v>46-50</c:v>
                </c:pt>
                <c:pt idx="7">
                  <c:v>51-55</c:v>
                </c:pt>
                <c:pt idx="8">
                  <c:v>56-60</c:v>
                </c:pt>
                <c:pt idx="9">
                  <c:v>61-65</c:v>
                </c:pt>
                <c:pt idx="10">
                  <c:v>66-70</c:v>
                </c:pt>
                <c:pt idx="11">
                  <c:v>71+</c:v>
                </c:pt>
              </c:strCache>
            </c:strRef>
          </c:cat>
          <c:val>
            <c:numRef>
              <c:f>'Workforce Slides 1-14'!$B$8:$M$8</c:f>
              <c:numCache>
                <c:formatCode>General</c:formatCode>
                <c:ptCount val="12"/>
                <c:pt idx="0">
                  <c:v>4</c:v>
                </c:pt>
                <c:pt idx="1">
                  <c:v>17</c:v>
                </c:pt>
                <c:pt idx="2">
                  <c:v>27</c:v>
                </c:pt>
                <c:pt idx="3">
                  <c:v>31</c:v>
                </c:pt>
                <c:pt idx="4">
                  <c:v>28</c:v>
                </c:pt>
                <c:pt idx="5">
                  <c:v>29</c:v>
                </c:pt>
                <c:pt idx="6">
                  <c:v>30</c:v>
                </c:pt>
                <c:pt idx="7">
                  <c:v>27</c:v>
                </c:pt>
                <c:pt idx="8">
                  <c:v>22</c:v>
                </c:pt>
                <c:pt idx="9">
                  <c:v>25</c:v>
                </c:pt>
                <c:pt idx="10">
                  <c:v>15</c:v>
                </c:pt>
                <c:pt idx="11">
                  <c:v>8</c:v>
                </c:pt>
              </c:numCache>
            </c:numRef>
          </c:val>
          <c:extLst>
            <c:ext xmlns:c16="http://schemas.microsoft.com/office/drawing/2014/chart" uri="{C3380CC4-5D6E-409C-BE32-E72D297353CC}">
              <c16:uniqueId val="{00000000-A9C1-4892-956B-FFA0B05720A3}"/>
            </c:ext>
          </c:extLst>
        </c:ser>
        <c:dLbls>
          <c:showLegendKey val="0"/>
          <c:showVal val="0"/>
          <c:showCatName val="0"/>
          <c:showSerName val="0"/>
          <c:showPercent val="0"/>
          <c:showBubbleSize val="0"/>
        </c:dLbls>
        <c:gapWidth val="150"/>
        <c:axId val="418856664"/>
        <c:axId val="418858824"/>
      </c:barChart>
      <c:catAx>
        <c:axId val="41885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58824"/>
        <c:crosses val="autoZero"/>
        <c:auto val="1"/>
        <c:lblAlgn val="ctr"/>
        <c:lblOffset val="100"/>
        <c:noMultiLvlLbl val="0"/>
      </c:catAx>
      <c:valAx>
        <c:axId val="418858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566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rgbClr val="002060"/>
      </a:solidFill>
    </a:ln>
    <a:effectLst/>
  </c:spPr>
  <c:txPr>
    <a:bodyPr/>
    <a:lstStyle/>
    <a:p>
      <a:pPr>
        <a:defRPr sz="12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Bank Ethnicity Profile, 2025 (n=263)</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5D-4881-B6BB-4B15E4576E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5D-4881-B6BB-4B15E4576E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5D-4881-B6BB-4B15E4576E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5D-4881-B6BB-4B15E4576E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5D-4881-B6BB-4B15E4576E93}"/>
              </c:ext>
            </c:extLst>
          </c:dPt>
          <c:dLbls>
            <c:dLbl>
              <c:idx val="0"/>
              <c:layout>
                <c:manualLayout>
                  <c:x val="0.17375637360211493"/>
                  <c:y val="0.1317169048915186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5D-4881-B6BB-4B15E4576E93}"/>
                </c:ext>
              </c:extLst>
            </c:dLbl>
            <c:dLbl>
              <c:idx val="1"/>
              <c:layout>
                <c:manualLayout>
                  <c:x val="-2.2146907236719922E-2"/>
                  <c:y val="0.23407596647670895"/>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5D-4881-B6BB-4B15E4576E93}"/>
                </c:ext>
              </c:extLst>
            </c:dLbl>
            <c:dLbl>
              <c:idx val="2"/>
              <c:layout>
                <c:manualLayout>
                  <c:x val="0.11282689108207208"/>
                  <c:y val="0.1324311332038218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5D-4881-B6BB-4B15E4576E93}"/>
                </c:ext>
              </c:extLst>
            </c:dLbl>
            <c:dLbl>
              <c:idx val="3"/>
              <c:layout>
                <c:manualLayout>
                  <c:x val="-7.0977917981072558E-2"/>
                  <c:y val="-1.6875111881027974E-1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5D-4881-B6BB-4B15E4576E93}"/>
                </c:ext>
              </c:extLst>
            </c:dLbl>
            <c:dLbl>
              <c:idx val="4"/>
              <c:layout>
                <c:manualLayout>
                  <c:x val="0.3757655052846382"/>
                  <c:y val="3.9487936964982984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797153802714075"/>
                      <c:h val="0.14381648103853023"/>
                    </c:manualLayout>
                  </c15:layout>
                </c:ext>
                <c:ext xmlns:c16="http://schemas.microsoft.com/office/drawing/2014/chart" uri="{C3380CC4-5D6E-409C-BE32-E72D297353CC}">
                  <c16:uniqueId val="{00000009-475D-4881-B6BB-4B15E4576E9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'Service User'!$B$49:$B$53</c:f>
              <c:strCache>
                <c:ptCount val="5"/>
                <c:pt idx="0">
                  <c:v>Asian </c:v>
                </c:pt>
                <c:pt idx="1">
                  <c:v>Black </c:v>
                </c:pt>
                <c:pt idx="2">
                  <c:v>White </c:v>
                </c:pt>
                <c:pt idx="3">
                  <c:v>Other </c:v>
                </c:pt>
                <c:pt idx="4">
                  <c:v>Not Recorded</c:v>
                </c:pt>
              </c:strCache>
            </c:strRef>
          </c:cat>
          <c:val>
            <c:numRef>
              <c:f>'Service User'!$D$49:$D$53</c:f>
              <c:numCache>
                <c:formatCode>0.00%</c:formatCode>
                <c:ptCount val="5"/>
                <c:pt idx="0">
                  <c:v>0.1217</c:v>
                </c:pt>
                <c:pt idx="1">
                  <c:v>0.28899999999999998</c:v>
                </c:pt>
                <c:pt idx="2">
                  <c:v>0.53610000000000002</c:v>
                </c:pt>
                <c:pt idx="3">
                  <c:v>1.9E-2</c:v>
                </c:pt>
                <c:pt idx="4">
                  <c:v>3.4200000000000001E-2</c:v>
                </c:pt>
              </c:numCache>
            </c:numRef>
          </c:val>
          <c:extLst>
            <c:ext xmlns:c16="http://schemas.microsoft.com/office/drawing/2014/chart" uri="{C3380CC4-5D6E-409C-BE32-E72D297353CC}">
              <c16:uniqueId val="{0000000A-475D-4881-B6BB-4B15E4576E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2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'Workforce data'!$H$61:$H$90</cx:f>
        <cx:lvl ptCount="30">
          <cx:pt idx="0">A White - British</cx:pt>
          <cx:pt idx="1">B White - Irish</cx:pt>
          <cx:pt idx="2">C White - Any other White background</cx:pt>
          <cx:pt idx="3">C2 White Northern Irish</cx:pt>
          <cx:pt idx="4">C3 White Unspecified</cx:pt>
          <cx:pt idx="5">CA White English</cx:pt>
          <cx:pt idx="6">CK White Italian</cx:pt>
          <cx:pt idx="7">CP White Polish</cx:pt>
          <cx:pt idx="8">CY White Other European</cx:pt>
          <cx:pt idx="9">D Mixed - White &amp; Black Caribbean</cx:pt>
          <cx:pt idx="10">E Mixed - White &amp; Black African</cx:pt>
          <cx:pt idx="11">F Mixed - White &amp; Asian</cx:pt>
          <cx:pt idx="12">G Mixed - Any other mixed background</cx:pt>
          <cx:pt idx="13">H Asian or Asian British - Indian</cx:pt>
          <cx:pt idx="14">J Asian or Asian British - Pakistani</cx:pt>
          <cx:pt idx="15">K Asian or Asian British - Bangladeshi</cx:pt>
          <cx:pt idx="16">L Asian or Asian British - Any other Asian background</cx:pt>
          <cx:pt idx="17">LK Asian Unspecified</cx:pt>
          <cx:pt idx="18">M Black or Black British - Caribbean</cx:pt>
          <cx:pt idx="19">N Black or Black British - African</cx:pt>
          <cx:pt idx="20">P Black or Black British - Any other Black background</cx:pt>
          <cx:pt idx="21">PC Black Nigerian</cx:pt>
          <cx:pt idx="22">PD Black British</cx:pt>
          <cx:pt idx="23">PE Black Unspecified</cx:pt>
          <cx:pt idx="24">R Chinese</cx:pt>
          <cx:pt idx="25">S Any Other Ethnic Group</cx:pt>
          <cx:pt idx="26">SC Filipino</cx:pt>
          <cx:pt idx="27">SE Other Specified</cx:pt>
          <cx:pt idx="28">Z Not Stated</cx:pt>
        </cx:lvl>
      </cx:strDim>
      <cx:numDim type="val">
        <cx:f>'Workforce data'!$I$61:$I$90</cx:f>
        <cx:lvl ptCount="30" formatCode="General">
          <cx:pt idx="0">1667</cx:pt>
          <cx:pt idx="1">8</cx:pt>
          <cx:pt idx="2">36</cx:pt>
          <cx:pt idx="3">1</cx:pt>
          <cx:pt idx="4">1</cx:pt>
          <cx:pt idx="5">1</cx:pt>
          <cx:pt idx="6">1</cx:pt>
          <cx:pt idx="7">1</cx:pt>
          <cx:pt idx="8">1</cx:pt>
          <cx:pt idx="9">16</cx:pt>
          <cx:pt idx="10">9</cx:pt>
          <cx:pt idx="11">6</cx:pt>
          <cx:pt idx="12">1</cx:pt>
          <cx:pt idx="13">43</cx:pt>
          <cx:pt idx="14">27</cx:pt>
          <cx:pt idx="15">6</cx:pt>
          <cx:pt idx="16">8</cx:pt>
          <cx:pt idx="17">4</cx:pt>
          <cx:pt idx="18">6</cx:pt>
          <cx:pt idx="19">111</cx:pt>
          <cx:pt idx="20">10</cx:pt>
          <cx:pt idx="21">1</cx:pt>
          <cx:pt idx="22">3</cx:pt>
          <cx:pt idx="23">1</cx:pt>
          <cx:pt idx="24">6</cx:pt>
          <cx:pt idx="25">2</cx:pt>
          <cx:pt idx="26">5</cx:pt>
          <cx:pt idx="27">7</cx:pt>
          <cx:pt idx="28">11</cx:pt>
        </cx:lvl>
      </cx:numDim>
    </cx:data>
  </cx:chartData>
  <cx:chart>
    <cx:title pos="t" align="ctr" overlay="0">
      <cx:tx>
        <cx:rich>
          <a:bodyPr vertOverflow="overflow" horzOverflow="overflow" wrap="square" lIns="0" tIns="0" rIns="0" bIns="0"/>
          <a:lstStyle/>
          <a:p>
            <a:pPr rtl="0" eaLnBrk="1" latinLnBrk="0" hangingPunct="1">
              <a:defRPr>
                <a:solidFill>
                  <a:schemeClr val="tx1">
                    <a:lumMod val="65000"/>
                    <a:lumOff val="35000"/>
                  </a:schemeClr>
                </a:solidFill>
              </a:defRPr>
            </a:pPr>
            <a:r>
              <a:rPr lang="en-GB" sz="1440" b="0" i="0" baseline="0">
                <a:solidFill>
                  <a:schemeClr val="tx1">
                    <a:lumMod val="65000"/>
                    <a:lumOff val="35000"/>
                  </a:schemeClr>
                </a:solidFill>
                <a:effectLst/>
              </a:rPr>
              <a:t>Trust Global Majority Profile as recorded in ESR as at 31.3.25 (n=2,000)</a:t>
            </a:r>
            <a:endParaRPr lang="en-GB" sz="1440">
              <a:solidFill>
                <a:schemeClr val="tx1">
                  <a:lumMod val="65000"/>
                  <a:lumOff val="35000"/>
                </a:schemeClr>
              </a:solidFill>
              <a:effectLst/>
            </a:endParaRPr>
          </a:p>
        </cx:rich>
      </cx:tx>
    </cx:title>
    <cx:plotArea>
      <cx:plotAreaRegion>
        <cx:series layoutId="clusteredColumn" uniqueId="{3C247735-04BA-4340-9485-691258B2488B}">
          <cx:tx>
            <cx:txData>
              <cx:f>'Workforce data'!$I$60</cx:f>
              <cx:v>Total Full Pay Relevant Employees</cx:v>
            </cx:txData>
          </cx:tx>
          <cx:dataLabels>
            <cx:txPr>
              <a:bodyPr vertOverflow="overflow" horzOverflow="overflow" wrap="square" lIns="0" tIns="0" rIns="0" bIns="0"/>
              <a:lstStyle/>
              <a:p>
                <a:pPr algn="ctr" rtl="0">
                  <a:defRPr sz="8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GB" sz="800"/>
              </a:p>
            </cx:txPr>
          </cx:dataLabels>
          <cx:dataId val="0"/>
          <cx:layoutPr>
            <cx:aggregation/>
          </cx:layoutPr>
          <cx:axisId val="1"/>
        </cx:series>
        <cx:series layoutId="paretoLine" ownerIdx="0" uniqueId="{5EB0717D-A3CA-4D28-9986-F5276115927A}">
          <cx:axisId val="2"/>
        </cx:series>
      </cx:plotAreaRegion>
      <cx:axis id="0">
        <cx:catScaling gapWidth="0"/>
        <cx:tickLabels/>
        <cx:txPr>
          <a:bodyPr vertOverflow="overflow" horzOverflow="overflow" wrap="square" lIns="0" tIns="0" rIns="0" bIns="0"/>
          <a:lstStyle/>
          <a:p>
            <a:pPr algn="ctr" rtl="0">
              <a:defRPr sz="8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GB" sz="800"/>
          </a:p>
        </cx:txPr>
      </cx:axis>
      <cx:axis id="1">
        <cx:valScaling/>
        <cx:majorGridlines/>
        <cx:tickLabels/>
        <cx:txPr>
          <a:bodyPr vertOverflow="overflow" horzOverflow="overflow" wrap="square" lIns="0" tIns="0" rIns="0" bIns="0"/>
          <a:lstStyle/>
          <a:p>
            <a:pPr algn="ctr" rtl="0">
              <a:defRPr sz="8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GB" sz="800"/>
          </a:p>
        </cx:txPr>
      </cx:axis>
      <cx:axis id="2">
        <cx:valScaling max="1" min="0"/>
        <cx:units unit="percentage"/>
        <cx:tickLabels/>
        <cx:txPr>
          <a:bodyPr vertOverflow="overflow" horzOverflow="overflow" wrap="square" lIns="0" tIns="0" rIns="0" bIns="0"/>
          <a:lstStyle/>
          <a:p>
            <a:pPr algn="ctr" rtl="0">
              <a:defRPr sz="8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GB" sz="800"/>
          </a:p>
        </cx:txPr>
      </cx:axis>
    </cx:plotArea>
  </cx:chart>
  <cx:spPr>
    <a:ln>
      <a:solidFill>
        <a:srgbClr val="002060"/>
      </a:solid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000">
  <a:srgbClr val="637CEF"/>
  <a:srgbClr val="E3008C"/>
  <a:srgbClr val="2AA0A4"/>
  <a:srgbClr val="9373C0"/>
  <a:srgbClr val="13A10E"/>
  <a:srgbClr val="3A96DD"/>
  <a:srgbClr val="CA5010"/>
  <a:srgbClr val="57811B"/>
  <a:srgbClr val="B146C2"/>
  <a:srgbClr val="AE8C00"/>
  <a:srgbClr val="AE8C00"/>
  <a:srgbClr val="637CEF"/>
  <a:srgbClr val="EE5FB7"/>
  <a:srgbClr val="008B94"/>
  <a:srgbClr val="D77440"/>
  <a:srgbClr val="BA58C9"/>
  <a:srgbClr val="3A96DD"/>
  <a:srgbClr val="E3008C"/>
  <a:srgbClr val="C36BD1"/>
  <a:srgbClr val="D06228"/>
  <a:srgbClr val="57811B"/>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000">
  <a:srgbClr val="637CEF"/>
  <a:srgbClr val="E3008C"/>
  <a:srgbClr val="2AA0A4"/>
  <a:srgbClr val="9373C0"/>
  <a:srgbClr val="13A10E"/>
  <a:srgbClr val="3A96DD"/>
  <a:srgbClr val="CA5010"/>
  <a:srgbClr val="57811B"/>
  <a:srgbClr val="B146C2"/>
  <a:srgbClr val="AE8C00"/>
  <a:srgbClr val="AE8C00"/>
  <a:srgbClr val="637CEF"/>
  <a:srgbClr val="EE5FB7"/>
  <a:srgbClr val="008B94"/>
  <a:srgbClr val="D77440"/>
  <a:srgbClr val="BA58C9"/>
  <a:srgbClr val="3A96DD"/>
  <a:srgbClr val="E3008C"/>
  <a:srgbClr val="C36BD1"/>
  <a:srgbClr val="D06228"/>
  <a:srgbClr val="57811B"/>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0.12106</cdr:x>
      <cdr:y>0.24514</cdr:y>
    </cdr:from>
    <cdr:to>
      <cdr:x>0.46574</cdr:x>
      <cdr:y>0.41825</cdr:y>
    </cdr:to>
    <cdr:cxnSp macro="">
      <cdr:nvCxnSpPr>
        <cdr:cNvPr id="3" name="Straight Connector 2">
          <a:extLst xmlns:a="http://schemas.openxmlformats.org/drawingml/2006/main">
            <a:ext uri="{FF2B5EF4-FFF2-40B4-BE49-F238E27FC236}">
              <a16:creationId xmlns:a16="http://schemas.microsoft.com/office/drawing/2014/main" id="{8FE1C39D-147D-E9A8-E9B6-22F0832BC44F}"/>
            </a:ext>
          </a:extLst>
        </cdr:cNvPr>
        <cdr:cNvCxnSpPr/>
      </cdr:nvCxnSpPr>
      <cdr:spPr>
        <a:xfrm xmlns:a="http://schemas.openxmlformats.org/drawingml/2006/main" flipV="1">
          <a:off x="535249" y="940356"/>
          <a:ext cx="1524000" cy="664029"/>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D79416A-E746-4BB3-B924-74D167BF2C88}" type="datetimeFigureOut">
              <a:rPr lang="en-GB" smtClean="0"/>
              <a:t>09/02/2026</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332844A-5DD6-4E3F-ABC0-C481A1005E83}" type="slidenum">
              <a:rPr lang="en-GB" smtClean="0"/>
              <a:t>‹#›</a:t>
            </a:fld>
            <a:endParaRPr lang="en-GB"/>
          </a:p>
        </p:txBody>
      </p:sp>
    </p:spTree>
    <p:extLst>
      <p:ext uri="{BB962C8B-B14F-4D97-AF65-F5344CB8AC3E}">
        <p14:creationId xmlns:p14="http://schemas.microsoft.com/office/powerpoint/2010/main" val="31874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5BCF-A758-4CB1-16E6-5499880D6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A597E-1FFF-85A6-D769-890378A75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2F8A7-517B-04D3-49EF-B42BF7F6B0C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5CE3CC4-B2B7-5FDD-6D07-3323455F2A16}"/>
              </a:ext>
            </a:extLst>
          </p:cNvPr>
          <p:cNvSpPr>
            <a:spLocks noGrp="1"/>
          </p:cNvSpPr>
          <p:nvPr>
            <p:ph type="sldNum" sz="quarter" idx="5"/>
          </p:nvPr>
        </p:nvSpPr>
        <p:spPr/>
        <p:txBody>
          <a:bodyPr/>
          <a:lstStyle/>
          <a:p>
            <a:fld id="{0332844A-5DD6-4E3F-ABC0-C481A1005E83}" type="slidenum">
              <a:rPr lang="en-GB" smtClean="0"/>
              <a:t>4</a:t>
            </a:fld>
            <a:endParaRPr lang="en-GB"/>
          </a:p>
        </p:txBody>
      </p:sp>
    </p:spTree>
    <p:extLst>
      <p:ext uri="{BB962C8B-B14F-4D97-AF65-F5344CB8AC3E}">
        <p14:creationId xmlns:p14="http://schemas.microsoft.com/office/powerpoint/2010/main" val="1310135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from WRES and WDES</a:t>
            </a:r>
          </a:p>
        </p:txBody>
      </p:sp>
      <p:sp>
        <p:nvSpPr>
          <p:cNvPr id="4" name="Slide Number Placeholder 3"/>
          <p:cNvSpPr>
            <a:spLocks noGrp="1"/>
          </p:cNvSpPr>
          <p:nvPr>
            <p:ph type="sldNum" sz="quarter" idx="5"/>
          </p:nvPr>
        </p:nvSpPr>
        <p:spPr/>
        <p:txBody>
          <a:bodyPr/>
          <a:lstStyle/>
          <a:p>
            <a:fld id="{0332844A-5DD6-4E3F-ABC0-C481A1005E83}" type="slidenum">
              <a:rPr lang="en-GB" smtClean="0"/>
              <a:t>15</a:t>
            </a:fld>
            <a:endParaRPr lang="en-GB"/>
          </a:p>
        </p:txBody>
      </p:sp>
    </p:spTree>
    <p:extLst>
      <p:ext uri="{BB962C8B-B14F-4D97-AF65-F5344CB8AC3E}">
        <p14:creationId xmlns:p14="http://schemas.microsoft.com/office/powerpoint/2010/main" val="62900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2844A-5DD6-4E3F-ABC0-C481A1005E83}" type="slidenum">
              <a:rPr lang="en-GB" smtClean="0"/>
              <a:t>20</a:t>
            </a:fld>
            <a:endParaRPr lang="en-GB"/>
          </a:p>
        </p:txBody>
      </p:sp>
    </p:spTree>
    <p:extLst>
      <p:ext uri="{BB962C8B-B14F-4D97-AF65-F5344CB8AC3E}">
        <p14:creationId xmlns:p14="http://schemas.microsoft.com/office/powerpoint/2010/main" val="28705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2844A-5DD6-4E3F-ABC0-C481A1005E83}" type="slidenum">
              <a:rPr lang="en-GB" smtClean="0"/>
              <a:t>21</a:t>
            </a:fld>
            <a:endParaRPr lang="en-GB"/>
          </a:p>
        </p:txBody>
      </p:sp>
    </p:spTree>
    <p:extLst>
      <p:ext uri="{BB962C8B-B14F-4D97-AF65-F5344CB8AC3E}">
        <p14:creationId xmlns:p14="http://schemas.microsoft.com/office/powerpoint/2010/main" val="181601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2844A-5DD6-4E3F-ABC0-C481A1005E83}" type="slidenum">
              <a:rPr lang="en-GB" smtClean="0"/>
              <a:t>5</a:t>
            </a:fld>
            <a:endParaRPr lang="en-GB"/>
          </a:p>
        </p:txBody>
      </p:sp>
    </p:spTree>
    <p:extLst>
      <p:ext uri="{BB962C8B-B14F-4D97-AF65-F5344CB8AC3E}">
        <p14:creationId xmlns:p14="http://schemas.microsoft.com/office/powerpoint/2010/main" val="120068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D44DC-519B-1DC4-2D1A-D3E0B3A36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170FF-B879-BE5C-12AF-73D41DD3F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C55B31-4824-9894-F296-C28C56F23C6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256160-5D1D-74D5-F7CE-8C62DC5B8D5B}"/>
              </a:ext>
            </a:extLst>
          </p:cNvPr>
          <p:cNvSpPr>
            <a:spLocks noGrp="1"/>
          </p:cNvSpPr>
          <p:nvPr>
            <p:ph type="sldNum" sz="quarter" idx="5"/>
          </p:nvPr>
        </p:nvSpPr>
        <p:spPr/>
        <p:txBody>
          <a:bodyPr/>
          <a:lstStyle/>
          <a:p>
            <a:fld id="{0332844A-5DD6-4E3F-ABC0-C481A1005E83}" type="slidenum">
              <a:rPr lang="en-GB" smtClean="0"/>
              <a:t>6</a:t>
            </a:fld>
            <a:endParaRPr lang="en-GB"/>
          </a:p>
        </p:txBody>
      </p:sp>
    </p:spTree>
    <p:extLst>
      <p:ext uri="{BB962C8B-B14F-4D97-AF65-F5344CB8AC3E}">
        <p14:creationId xmlns:p14="http://schemas.microsoft.com/office/powerpoint/2010/main" val="359180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2844A-5DD6-4E3F-ABC0-C481A1005E83}" type="slidenum">
              <a:rPr lang="en-GB" smtClean="0"/>
              <a:t>7</a:t>
            </a:fld>
            <a:endParaRPr lang="en-GB"/>
          </a:p>
        </p:txBody>
      </p:sp>
    </p:spTree>
    <p:extLst>
      <p:ext uri="{BB962C8B-B14F-4D97-AF65-F5344CB8AC3E}">
        <p14:creationId xmlns:p14="http://schemas.microsoft.com/office/powerpoint/2010/main" val="68709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2844A-5DD6-4E3F-ABC0-C481A1005E83}" type="slidenum">
              <a:rPr lang="en-GB" smtClean="0"/>
              <a:t>10</a:t>
            </a:fld>
            <a:endParaRPr lang="en-GB"/>
          </a:p>
        </p:txBody>
      </p:sp>
    </p:spTree>
    <p:extLst>
      <p:ext uri="{BB962C8B-B14F-4D97-AF65-F5344CB8AC3E}">
        <p14:creationId xmlns:p14="http://schemas.microsoft.com/office/powerpoint/2010/main" val="232789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2844A-5DD6-4E3F-ABC0-C481A1005E83}" type="slidenum">
              <a:rPr lang="en-GB" smtClean="0"/>
              <a:t>11</a:t>
            </a:fld>
            <a:endParaRPr lang="en-GB"/>
          </a:p>
        </p:txBody>
      </p:sp>
    </p:spTree>
    <p:extLst>
      <p:ext uri="{BB962C8B-B14F-4D97-AF65-F5344CB8AC3E}">
        <p14:creationId xmlns:p14="http://schemas.microsoft.com/office/powerpoint/2010/main" val="3348168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2844A-5DD6-4E3F-ABC0-C481A1005E83}" type="slidenum">
              <a:rPr lang="en-GB" smtClean="0"/>
              <a:t>12</a:t>
            </a:fld>
            <a:endParaRPr lang="en-GB"/>
          </a:p>
        </p:txBody>
      </p:sp>
    </p:spTree>
    <p:extLst>
      <p:ext uri="{BB962C8B-B14F-4D97-AF65-F5344CB8AC3E}">
        <p14:creationId xmlns:p14="http://schemas.microsoft.com/office/powerpoint/2010/main" val="293504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from WF spreadsheet</a:t>
            </a:r>
          </a:p>
        </p:txBody>
      </p:sp>
      <p:sp>
        <p:nvSpPr>
          <p:cNvPr id="4" name="Slide Number Placeholder 3"/>
          <p:cNvSpPr>
            <a:spLocks noGrp="1"/>
          </p:cNvSpPr>
          <p:nvPr>
            <p:ph type="sldNum" sz="quarter" idx="5"/>
          </p:nvPr>
        </p:nvSpPr>
        <p:spPr/>
        <p:txBody>
          <a:bodyPr/>
          <a:lstStyle/>
          <a:p>
            <a:fld id="{0332844A-5DD6-4E3F-ABC0-C481A1005E83}" type="slidenum">
              <a:rPr lang="en-GB" smtClean="0"/>
              <a:t>13</a:t>
            </a:fld>
            <a:endParaRPr lang="en-GB"/>
          </a:p>
        </p:txBody>
      </p:sp>
    </p:spTree>
    <p:extLst>
      <p:ext uri="{BB962C8B-B14F-4D97-AF65-F5344CB8AC3E}">
        <p14:creationId xmlns:p14="http://schemas.microsoft.com/office/powerpoint/2010/main" val="3415594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99F3B-2436-91E5-F654-C6E89D92B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297EF-9670-57EF-0A47-D8CC255F2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DC622-48DE-9B99-BD98-1C6F3B569B5D}"/>
              </a:ext>
            </a:extLst>
          </p:cNvPr>
          <p:cNvSpPr>
            <a:spLocks noGrp="1"/>
          </p:cNvSpPr>
          <p:nvPr>
            <p:ph type="body" idx="1"/>
          </p:nvPr>
        </p:nvSpPr>
        <p:spPr/>
        <p:txBody>
          <a:bodyPr/>
          <a:lstStyle/>
          <a:p>
            <a:r>
              <a:rPr lang="en-GB">
                <a:ea typeface="Calibri"/>
                <a:cs typeface="Calibri"/>
              </a:rPr>
              <a:t>Complete</a:t>
            </a:r>
            <a:endParaRPr lang="en-GB"/>
          </a:p>
        </p:txBody>
      </p:sp>
      <p:sp>
        <p:nvSpPr>
          <p:cNvPr id="4" name="Slide Number Placeholder 3">
            <a:extLst>
              <a:ext uri="{FF2B5EF4-FFF2-40B4-BE49-F238E27FC236}">
                <a16:creationId xmlns:a16="http://schemas.microsoft.com/office/drawing/2014/main" id="{A65EDBF4-62B9-B43B-5A7B-8DD79CE3FD1F}"/>
              </a:ext>
            </a:extLst>
          </p:cNvPr>
          <p:cNvSpPr>
            <a:spLocks noGrp="1"/>
          </p:cNvSpPr>
          <p:nvPr>
            <p:ph type="sldNum" sz="quarter" idx="10"/>
          </p:nvPr>
        </p:nvSpPr>
        <p:spPr/>
        <p:txBody>
          <a:bodyPr/>
          <a:lstStyle/>
          <a:p>
            <a:fld id="{0332844A-5DD6-4E3F-ABC0-C481A1005E83}" type="slidenum">
              <a:rPr lang="en-GB" smtClean="0"/>
              <a:t>14</a:t>
            </a:fld>
            <a:endParaRPr lang="en-GB"/>
          </a:p>
        </p:txBody>
      </p:sp>
    </p:spTree>
    <p:extLst>
      <p:ext uri="{BB962C8B-B14F-4D97-AF65-F5344CB8AC3E}">
        <p14:creationId xmlns:p14="http://schemas.microsoft.com/office/powerpoint/2010/main" val="1633079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itle-Slid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14400" y="2784037"/>
            <a:ext cx="5105400" cy="1402584"/>
          </a:xfrm>
        </p:spPr>
        <p:txBody>
          <a:bodyPr>
            <a:normAutofit/>
          </a:bodyPr>
          <a:lstStyle>
            <a:lvl1pPr algn="l">
              <a:defRPr sz="3200">
                <a:latin typeface="Calibri"/>
                <a:cs typeface="Calibri"/>
              </a:defRPr>
            </a:lvl1pPr>
          </a:lstStyle>
          <a:p>
            <a:r>
              <a:rPr lang="en-US"/>
              <a:t>Click to edit Master title style</a:t>
            </a:r>
          </a:p>
        </p:txBody>
      </p:sp>
      <p:sp>
        <p:nvSpPr>
          <p:cNvPr id="3" name="Subtitle 2"/>
          <p:cNvSpPr>
            <a:spLocks noGrp="1"/>
          </p:cNvSpPr>
          <p:nvPr>
            <p:ph type="subTitle" idx="1"/>
          </p:nvPr>
        </p:nvSpPr>
        <p:spPr>
          <a:xfrm>
            <a:off x="914400" y="4254062"/>
            <a:ext cx="5105400" cy="843455"/>
          </a:xfrm>
        </p:spPr>
        <p:txBody>
          <a:bodyPr>
            <a:normAutofit/>
          </a:bodyPr>
          <a:lstStyle>
            <a:lvl1pPr marL="0" indent="0" algn="l">
              <a:buNone/>
              <a:defRPr sz="240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9F1B5F-D424-4A1D-9E06-36C0383C0736}"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6B63E-462D-A64A-8F4D-D177AD8FDFCE}" type="slidenum">
              <a:rPr lang="en-US" smtClean="0"/>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486" y="6065239"/>
            <a:ext cx="637695" cy="630000"/>
          </a:xfrm>
          <a:prstGeom prst="rect">
            <a:avLst/>
          </a:prstGeom>
        </p:spPr>
      </p:pic>
      <p:pic>
        <p:nvPicPr>
          <p:cNvPr id="12" name="Picture 11" descr="SPAR-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9452" y="6041350"/>
            <a:ext cx="887953" cy="630000"/>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53200" y="129712"/>
            <a:ext cx="2423286" cy="790682"/>
          </a:xfrm>
          <a:prstGeom prst="rect">
            <a:avLst/>
          </a:prstGeom>
        </p:spPr>
      </p:pic>
    </p:spTree>
    <p:extLst>
      <p:ext uri="{BB962C8B-B14F-4D97-AF65-F5344CB8AC3E}">
        <p14:creationId xmlns:p14="http://schemas.microsoft.com/office/powerpoint/2010/main" val="4143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BE4D0-B41C-40FB-9E11-6707752289C5}"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153865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5344C-BA91-4A0F-B7A7-469866D505A2}"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3477290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3ADEC1-8828-454A-B5B6-C56C9BD667D2}" type="datetime1">
              <a:rPr lang="en-US" smtClean="0"/>
              <a:t>2/9/2026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2712332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9939B0-6244-4AC2-8279-0534D5AC8207}" type="datetime1">
              <a:rPr lang="en-US" smtClean="0"/>
              <a:t>2/9/2026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3389233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9C527C-F1D6-48B3-A2F7-BD7B6E487FC7}" type="datetime1">
              <a:rPr lang="en-US" smtClean="0"/>
              <a:t>2/9/2026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140850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4453DC-8B8B-4FEE-A307-F878567E22E9}" type="datetime1">
              <a:rPr lang="en-US" smtClean="0"/>
              <a:t>2/9/2026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3459006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DECB12-CDBA-40FF-B44B-32B81D887BA2}" type="datetime1">
              <a:rPr lang="en-US" smtClean="0"/>
              <a:t>2/9/2026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112288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103BC0-E712-4DE2-A143-2617166CB717}" type="datetime1">
              <a:rPr lang="en-US" smtClean="0"/>
              <a:t>2/9/2026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2954736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DD419-3661-4199-A877-3EA38BD84EC1}" type="datetime1">
              <a:rPr lang="en-US" smtClean="0"/>
              <a:t>2/9/2026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3292501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B2E6AF-ABA2-44A0-B42D-0D721AAAE8A0}" type="datetime1">
              <a:rPr lang="en-US" smtClean="0"/>
              <a:t>2/9/2026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405799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1CC21-1591-4C5F-9966-3277AA81D4C4}"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23626" y="6356350"/>
            <a:ext cx="2133600" cy="365125"/>
          </a:xfrm>
        </p:spPr>
        <p:txBody>
          <a:bodyPr/>
          <a:lstStyle/>
          <a:p>
            <a:fld id="{B236B63E-462D-A64A-8F4D-D177AD8FDFCE}"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129712"/>
            <a:ext cx="2423286" cy="790682"/>
          </a:xfrm>
          <a:prstGeom prst="rect">
            <a:avLst/>
          </a:prstGeom>
        </p:spPr>
      </p:pic>
      <p:pic>
        <p:nvPicPr>
          <p:cNvPr id="9" name="Picture 8" descr="SPA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452" y="6041350"/>
            <a:ext cx="887953" cy="630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486" y="6065239"/>
            <a:ext cx="637695" cy="630000"/>
          </a:xfrm>
          <a:prstGeom prst="rect">
            <a:avLst/>
          </a:prstGeom>
        </p:spPr>
      </p:pic>
    </p:spTree>
    <p:extLst>
      <p:ext uri="{BB962C8B-B14F-4D97-AF65-F5344CB8AC3E}">
        <p14:creationId xmlns:p14="http://schemas.microsoft.com/office/powerpoint/2010/main" val="4000153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C10CE-C125-4C83-832E-1A7410DBED7D}" type="datetime1">
              <a:rPr lang="en-US" smtClean="0"/>
              <a:t>2/9/2026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3779469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97F86E-D125-4983-8342-A817C04CAE60}" type="datetime1">
              <a:rPr lang="en-US" smtClean="0"/>
              <a:t>2/9/2026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543901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E55171-297B-41FF-854B-5413B59D484E}" type="datetime1">
              <a:rPr lang="en-US" smtClean="0"/>
              <a:t>2/9/2026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C7A46-05A3-4D1F-9075-FDFEEC6AE7BE}" type="slidenum">
              <a:rPr lang="en-GB" smtClean="0"/>
              <a:t>‹#›</a:t>
            </a:fld>
            <a:endParaRPr lang="en-GB"/>
          </a:p>
        </p:txBody>
      </p:sp>
    </p:spTree>
    <p:extLst>
      <p:ext uri="{BB962C8B-B14F-4D97-AF65-F5344CB8AC3E}">
        <p14:creationId xmlns:p14="http://schemas.microsoft.com/office/powerpoint/2010/main" val="126201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FF5AF-BF0C-443C-B425-3E6BA1641119}"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111321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0A1327-3A0F-4A0F-9A16-0CE9EDA3483B}" type="datetime1">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287280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1E0615-BD2C-43DC-B6B8-6B5C290B192E}" type="datetime1">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217187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3D97C-E029-48B1-A92D-E48F1DACB8EF}" type="datetime1">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158310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CEEE5-AE7F-47AA-B11D-7665C2F26BB8}" type="datetime1">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151661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7F6A6-E318-4715-A6D2-A68C1FACA135}" type="datetime1">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179957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BA1E4-5552-42B0-892C-6235A948612B}" type="datetime1">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104292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051972"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042B5-E18D-4F33-99BB-8DA6BC429FBE}" type="datetime1">
              <a:rPr lang="en-US" smtClean="0"/>
              <a:t>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6B63E-462D-A64A-8F4D-D177AD8FDFCE}" type="slidenum">
              <a:rPr lang="en-US" smtClean="0"/>
              <a:t>‹#›</a:t>
            </a:fld>
            <a:endParaRPr lang="en-US"/>
          </a:p>
        </p:txBody>
      </p:sp>
    </p:spTree>
    <p:extLst>
      <p:ext uri="{BB962C8B-B14F-4D97-AF65-F5344CB8AC3E}">
        <p14:creationId xmlns:p14="http://schemas.microsoft.com/office/powerpoint/2010/main" val="2667767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8FC600"/>
        </a:buClr>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rgbClr val="E50080"/>
        </a:buClr>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rgbClr val="0094FF"/>
        </a:buClr>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rgbClr val="6500B3"/>
        </a:buClr>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33EF3-038B-4FF9-9718-80BFB21FF425}" type="datetime1">
              <a:rPr lang="en-US" smtClean="0"/>
              <a:t>2/9/2026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C7A46-05A3-4D1F-9075-FDFEEC6AE7BE}" type="slidenum">
              <a:rPr lang="en-GB" smtClean="0"/>
              <a:t>‹#›</a:t>
            </a:fld>
            <a:endParaRPr lang="en-GB"/>
          </a:p>
        </p:txBody>
      </p:sp>
    </p:spTree>
    <p:extLst>
      <p:ext uri="{BB962C8B-B14F-4D97-AF65-F5344CB8AC3E}">
        <p14:creationId xmlns:p14="http://schemas.microsoft.com/office/powerpoint/2010/main" val="2760307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Diversity@northstaffs.nhs.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news/employment-prospects-for-neurodiverse-people-set-to-be-boosted-with-launch-of-new-expert-pan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Diversity@combined.nhs.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Diversity@northstaffs.nhs.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7.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22170" y="3048000"/>
            <a:ext cx="4077650" cy="2046436"/>
          </a:xfrm>
        </p:spPr>
        <p:txBody>
          <a:bodyPr>
            <a:normAutofit fontScale="90000"/>
          </a:bodyPr>
          <a:lstStyle/>
          <a:p>
            <a:pPr marR="331470" algn="ctr">
              <a:spcAft>
                <a:spcPts val="0"/>
              </a:spcAft>
            </a:pPr>
            <a:r>
              <a:rPr lang="en-US" sz="3100" b="1">
                <a:solidFill>
                  <a:srgbClr val="6500B3"/>
                </a:solidFill>
                <a:ea typeface="Calibri"/>
              </a:rPr>
              <a:t>	</a:t>
            </a:r>
            <a:br>
              <a:rPr lang="en-US" sz="4000" b="1">
                <a:solidFill>
                  <a:srgbClr val="6500B3"/>
                </a:solidFill>
                <a:ea typeface="Calibri"/>
              </a:rPr>
            </a:br>
            <a:r>
              <a:rPr lang="en-US" sz="4000" b="1">
                <a:solidFill>
                  <a:srgbClr val="6500B3"/>
                </a:solidFill>
                <a:ea typeface="Calibri"/>
              </a:rPr>
              <a:t>Trust Di</a:t>
            </a:r>
            <a:r>
              <a:rPr lang="en-US" sz="4000" b="1" spc="-30">
                <a:solidFill>
                  <a:srgbClr val="6500B3"/>
                </a:solidFill>
                <a:ea typeface="Calibri"/>
              </a:rPr>
              <a:t>v</a:t>
            </a:r>
            <a:r>
              <a:rPr lang="en-US" sz="4000" b="1">
                <a:solidFill>
                  <a:srgbClr val="6500B3"/>
                </a:solidFill>
                <a:ea typeface="Calibri"/>
              </a:rPr>
              <a:t>e</a:t>
            </a:r>
            <a:r>
              <a:rPr lang="en-US" sz="4000" b="1" spc="-50">
                <a:solidFill>
                  <a:srgbClr val="6500B3"/>
                </a:solidFill>
                <a:ea typeface="Calibri"/>
              </a:rPr>
              <a:t>r</a:t>
            </a:r>
            <a:r>
              <a:rPr lang="en-US" sz="4000" b="1">
                <a:solidFill>
                  <a:srgbClr val="6500B3"/>
                </a:solidFill>
                <a:ea typeface="Calibri"/>
              </a:rPr>
              <a:t>sity</a:t>
            </a:r>
            <a:r>
              <a:rPr lang="en-US" sz="4000" b="1" spc="-100">
                <a:solidFill>
                  <a:srgbClr val="6500B3"/>
                </a:solidFill>
                <a:ea typeface="Calibri"/>
              </a:rPr>
              <a:t> </a:t>
            </a:r>
            <a:r>
              <a:rPr lang="en-US" sz="4000" b="1">
                <a:solidFill>
                  <a:srgbClr val="6500B3"/>
                </a:solidFill>
                <a:ea typeface="Calibri"/>
              </a:rPr>
              <a:t>Data Book 2025</a:t>
            </a:r>
            <a:br>
              <a:rPr lang="en-US" sz="4000" b="1">
                <a:solidFill>
                  <a:srgbClr val="6500B3"/>
                </a:solidFill>
                <a:ea typeface="Calibri"/>
              </a:rPr>
            </a:br>
            <a:r>
              <a:rPr lang="en-US" sz="2200" b="1">
                <a:solidFill>
                  <a:srgbClr val="00B0F0"/>
                </a:solidFill>
                <a:ea typeface="Calibri"/>
              </a:rPr>
              <a:t>(reporting period for </a:t>
            </a:r>
            <a:br>
              <a:rPr lang="en-US" sz="2200" b="1">
                <a:solidFill>
                  <a:srgbClr val="00B0F0"/>
                </a:solidFill>
                <a:ea typeface="Calibri"/>
              </a:rPr>
            </a:br>
            <a:r>
              <a:rPr lang="en-US" sz="2200" b="1">
                <a:solidFill>
                  <a:srgbClr val="00B0F0"/>
                </a:solidFill>
                <a:ea typeface="Calibri"/>
              </a:rPr>
              <a:t>1 April 2024 to 31 March 2025)</a:t>
            </a:r>
            <a:br>
              <a:rPr lang="en-US" sz="2200" b="1">
                <a:solidFill>
                  <a:srgbClr val="00B0F0"/>
                </a:solidFill>
                <a:ea typeface="Calibri"/>
              </a:rPr>
            </a:br>
            <a:br>
              <a:rPr lang="en-US" sz="2200" b="1">
                <a:solidFill>
                  <a:srgbClr val="00B0F0"/>
                </a:solidFill>
                <a:ea typeface="Calibri"/>
              </a:rPr>
            </a:br>
            <a:r>
              <a:rPr lang="en-US" sz="2400" b="1">
                <a:solidFill>
                  <a:srgbClr val="E50080"/>
                </a:solidFill>
                <a:ea typeface="Calibri"/>
              </a:rPr>
              <a:t>Addendum to the Trust’s Inclusion and Belonging</a:t>
            </a:r>
            <a:br>
              <a:rPr lang="en-US" sz="2400" b="1">
                <a:solidFill>
                  <a:srgbClr val="E50080"/>
                </a:solidFill>
                <a:ea typeface="Calibri"/>
              </a:rPr>
            </a:br>
            <a:r>
              <a:rPr lang="en-US" sz="2400" b="1">
                <a:solidFill>
                  <a:srgbClr val="E50080"/>
                </a:solidFill>
                <a:ea typeface="Calibri"/>
              </a:rPr>
              <a:t>Annual Report 2025</a:t>
            </a:r>
            <a:br>
              <a:rPr lang="en-US" b="1">
                <a:solidFill>
                  <a:srgbClr val="6500B3"/>
                </a:solidFill>
                <a:ea typeface="Calibri"/>
              </a:rPr>
            </a:br>
            <a:br>
              <a:rPr lang="en-US" sz="2200" b="1">
                <a:solidFill>
                  <a:srgbClr val="6500B3"/>
                </a:solidFill>
                <a:ea typeface="Calibri"/>
              </a:rPr>
            </a:br>
            <a:endParaRPr lang="en-US" sz="3600">
              <a:solidFill>
                <a:srgbClr val="E02C8A"/>
              </a:solidFill>
            </a:endParaRPr>
          </a:p>
        </p:txBody>
      </p:sp>
      <p:sp>
        <p:nvSpPr>
          <p:cNvPr id="5" name="Rectangle 4"/>
          <p:cNvSpPr/>
          <p:nvPr/>
        </p:nvSpPr>
        <p:spPr>
          <a:xfrm>
            <a:off x="1800580" y="5876390"/>
            <a:ext cx="5798477" cy="830997"/>
          </a:xfrm>
          <a:prstGeom prst="rect">
            <a:avLst/>
          </a:prstGeom>
        </p:spPr>
        <p:txBody>
          <a:bodyPr wrap="square">
            <a:spAutoFit/>
          </a:bodyPr>
          <a:lstStyle/>
          <a:p>
            <a:pPr algn="ctr"/>
            <a:r>
              <a:rPr lang="en-US" sz="1600" b="1"/>
              <a:t>Comments and Queries about this information?</a:t>
            </a:r>
          </a:p>
          <a:p>
            <a:pPr algn="ctr"/>
            <a:r>
              <a:rPr lang="en-US" sz="1600"/>
              <a:t>Please contact: 	Janice Ogonji, Trust Inclusion &amp; Belonging Lead</a:t>
            </a:r>
          </a:p>
          <a:p>
            <a:pPr algn="ctr"/>
            <a:r>
              <a:rPr lang="en-US" sz="1600"/>
              <a:t>E-mail: </a:t>
            </a:r>
            <a:r>
              <a:rPr lang="en-US" sz="1600">
                <a:hlinkClick r:id="rId2"/>
              </a:rPr>
              <a:t>Diversity@combined.nhs.uk</a:t>
            </a:r>
            <a:r>
              <a:rPr lang="en-US" sz="1600"/>
              <a:t> or contact on MS Teams</a:t>
            </a:r>
          </a:p>
        </p:txBody>
      </p:sp>
      <p:sp>
        <p:nvSpPr>
          <p:cNvPr id="2" name="AutoShape 2" descr="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A group of people posing for a photo&#10;&#10;AI-generated content may be incorrect.">
            <a:extLst>
              <a:ext uri="{FF2B5EF4-FFF2-40B4-BE49-F238E27FC236}">
                <a16:creationId xmlns:a16="http://schemas.microsoft.com/office/drawing/2014/main" id="{077C3050-9361-CD0E-8843-1107B853191E}"/>
              </a:ext>
            </a:extLst>
          </p:cNvPr>
          <p:cNvPicPr>
            <a:picLocks noChangeAspect="1"/>
          </p:cNvPicPr>
          <p:nvPr/>
        </p:nvPicPr>
        <p:blipFill>
          <a:blip r:embed="rId3"/>
          <a:stretch>
            <a:fillRect/>
          </a:stretch>
        </p:blipFill>
        <p:spPr>
          <a:xfrm>
            <a:off x="4572000" y="1837690"/>
            <a:ext cx="4321754" cy="3182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931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0" y="274638"/>
            <a:ext cx="7158768" cy="593528"/>
          </a:xfrm>
        </p:spPr>
        <p:txBody>
          <a:bodyPr>
            <a:normAutofit fontScale="90000"/>
          </a:bodyPr>
          <a:lstStyle/>
          <a:p>
            <a:r>
              <a:rPr lang="en-US" sz="4000" b="1"/>
              <a:t>Workforce Ethnicity by Staff Group</a:t>
            </a:r>
          </a:p>
        </p:txBody>
      </p:sp>
      <p:sp>
        <p:nvSpPr>
          <p:cNvPr id="3" name="Slide Number Placeholder 2"/>
          <p:cNvSpPr>
            <a:spLocks noGrp="1"/>
          </p:cNvSpPr>
          <p:nvPr>
            <p:ph type="sldNum" sz="quarter" idx="12"/>
          </p:nvPr>
        </p:nvSpPr>
        <p:spPr>
          <a:xfrm>
            <a:off x="5767367" y="6410819"/>
            <a:ext cx="2133600" cy="365125"/>
          </a:xfrm>
        </p:spPr>
        <p:txBody>
          <a:bodyPr/>
          <a:lstStyle/>
          <a:p>
            <a:fld id="{B236B63E-462D-A64A-8F4D-D177AD8FDFCE}" type="slidenum">
              <a:rPr lang="en-US" smtClean="0"/>
              <a:t>10</a:t>
            </a:fld>
            <a:endParaRPr lang="en-US"/>
          </a:p>
        </p:txBody>
      </p:sp>
      <p:sp>
        <p:nvSpPr>
          <p:cNvPr id="12" name="TextBox 11">
            <a:extLst>
              <a:ext uri="{FF2B5EF4-FFF2-40B4-BE49-F238E27FC236}">
                <a16:creationId xmlns:a16="http://schemas.microsoft.com/office/drawing/2014/main" id="{88BDD41E-9B40-1D68-1951-AB865854FE4E}"/>
              </a:ext>
            </a:extLst>
          </p:cNvPr>
          <p:cNvSpPr txBox="1"/>
          <p:nvPr/>
        </p:nvSpPr>
        <p:spPr>
          <a:xfrm>
            <a:off x="7043057" y="1613118"/>
            <a:ext cx="1926772" cy="3754874"/>
          </a:xfrm>
          <a:prstGeom prst="rect">
            <a:avLst/>
          </a:prstGeom>
          <a:solidFill>
            <a:schemeClr val="accent3">
              <a:lumMod val="40000"/>
              <a:lumOff val="60000"/>
            </a:schemeClr>
          </a:solidFill>
        </p:spPr>
        <p:txBody>
          <a:bodyPr wrap="square" rtlCol="0">
            <a:spAutoFit/>
          </a:bodyPr>
          <a:lstStyle/>
          <a:p>
            <a:r>
              <a:rPr lang="en-GB" sz="1400" dirty="0"/>
              <a:t>Diversity is stronger in some staff groups, such as Medical and Dental and Additional Clinical Services, while others have lower representation. This highlights an opportunity to share learning from areas with greater diversity and to continue developing approaches that support more balanced representation across all staff groups.</a:t>
            </a:r>
          </a:p>
        </p:txBody>
      </p:sp>
      <p:pic>
        <p:nvPicPr>
          <p:cNvPr id="14" name="Picture 13">
            <a:extLst>
              <a:ext uri="{FF2B5EF4-FFF2-40B4-BE49-F238E27FC236}">
                <a16:creationId xmlns:a16="http://schemas.microsoft.com/office/drawing/2014/main" id="{B5179322-6E30-4904-03A3-D5BCCA9B2DFD}"/>
              </a:ext>
            </a:extLst>
          </p:cNvPr>
          <p:cNvPicPr>
            <a:picLocks noChangeAspect="1"/>
          </p:cNvPicPr>
          <p:nvPr/>
        </p:nvPicPr>
        <p:blipFill>
          <a:blip r:embed="rId3"/>
          <a:stretch>
            <a:fillRect/>
          </a:stretch>
        </p:blipFill>
        <p:spPr>
          <a:xfrm>
            <a:off x="8546540" y="1366208"/>
            <a:ext cx="597460" cy="493819"/>
          </a:xfrm>
          <a:prstGeom prst="rect">
            <a:avLst/>
          </a:prstGeom>
        </p:spPr>
      </p:pic>
      <p:graphicFrame>
        <p:nvGraphicFramePr>
          <p:cNvPr id="6" name="Chart 5">
            <a:extLst>
              <a:ext uri="{FF2B5EF4-FFF2-40B4-BE49-F238E27FC236}">
                <a16:creationId xmlns:a16="http://schemas.microsoft.com/office/drawing/2014/main" id="{CB02F6B5-9310-7E79-DED6-43BAF2807929}"/>
              </a:ext>
            </a:extLst>
          </p:cNvPr>
          <p:cNvGraphicFramePr>
            <a:graphicFrameLocks/>
          </p:cNvGraphicFramePr>
          <p:nvPr>
            <p:extLst>
              <p:ext uri="{D42A27DB-BD31-4B8C-83A1-F6EECF244321}">
                <p14:modId xmlns:p14="http://schemas.microsoft.com/office/powerpoint/2010/main" val="4029632185"/>
              </p:ext>
            </p:extLst>
          </p:nvPr>
        </p:nvGraphicFramePr>
        <p:xfrm>
          <a:off x="529095" y="1045030"/>
          <a:ext cx="6339791" cy="49638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012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Workforce Religion &amp; Belief</a:t>
            </a:r>
            <a:endParaRPr lang="en-GB"/>
          </a:p>
        </p:txBody>
      </p:sp>
      <p:sp>
        <p:nvSpPr>
          <p:cNvPr id="4" name="Slide Number Placeholder 3"/>
          <p:cNvSpPr>
            <a:spLocks noGrp="1"/>
          </p:cNvSpPr>
          <p:nvPr>
            <p:ph type="sldNum" sz="quarter" idx="12"/>
          </p:nvPr>
        </p:nvSpPr>
        <p:spPr>
          <a:xfrm>
            <a:off x="5823626" y="6277692"/>
            <a:ext cx="2133600" cy="365125"/>
          </a:xfrm>
        </p:spPr>
        <p:txBody>
          <a:bodyPr/>
          <a:lstStyle/>
          <a:p>
            <a:fld id="{B236B63E-462D-A64A-8F4D-D177AD8FDFCE}" type="slidenum">
              <a:rPr lang="en-US" smtClean="0"/>
              <a:t>11</a:t>
            </a:fld>
            <a:endParaRPr lang="en-US"/>
          </a:p>
        </p:txBody>
      </p:sp>
      <p:graphicFrame>
        <p:nvGraphicFramePr>
          <p:cNvPr id="8" name="Chart 7">
            <a:extLst>
              <a:ext uri="{FF2B5EF4-FFF2-40B4-BE49-F238E27FC236}">
                <a16:creationId xmlns:a16="http://schemas.microsoft.com/office/drawing/2014/main" id="{9F95874A-DCA4-35AD-135E-B7AF05746C35}"/>
              </a:ext>
            </a:extLst>
          </p:cNvPr>
          <p:cNvGraphicFramePr>
            <a:graphicFrameLocks/>
          </p:cNvGraphicFramePr>
          <p:nvPr>
            <p:extLst>
              <p:ext uri="{D42A27DB-BD31-4B8C-83A1-F6EECF244321}">
                <p14:modId xmlns:p14="http://schemas.microsoft.com/office/powerpoint/2010/main" val="3423210249"/>
              </p:ext>
            </p:extLst>
          </p:nvPr>
        </p:nvGraphicFramePr>
        <p:xfrm>
          <a:off x="533856" y="1329363"/>
          <a:ext cx="5649230" cy="4682203"/>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584" y="1819445"/>
            <a:ext cx="1305836" cy="130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34486B37-FC91-D898-DEB8-B8F58003A2FD}"/>
              </a:ext>
            </a:extLst>
          </p:cNvPr>
          <p:cNvSpPr txBox="1"/>
          <p:nvPr/>
        </p:nvSpPr>
        <p:spPr>
          <a:xfrm>
            <a:off x="6259742" y="1374182"/>
            <a:ext cx="2699201" cy="2031325"/>
          </a:xfrm>
          <a:prstGeom prst="rect">
            <a:avLst/>
          </a:prstGeom>
          <a:solidFill>
            <a:schemeClr val="accent5">
              <a:lumMod val="40000"/>
              <a:lumOff val="60000"/>
            </a:schemeClr>
          </a:solidFill>
        </p:spPr>
        <p:txBody>
          <a:bodyPr wrap="square">
            <a:spAutoFit/>
          </a:bodyPr>
          <a:lstStyle/>
          <a:p>
            <a:r>
              <a:rPr lang="en-GB" sz="1400" dirty="0"/>
              <a:t>Christianity is the majority religion or belief, but there are also large non-religious groups (Atheist + Do not wish to disclose) represented. The high proportion of staff choosing not to disclose indicates gaps in declaration and suggests more could be done to build confidence in disclosure.</a:t>
            </a:r>
          </a:p>
        </p:txBody>
      </p:sp>
      <p:pic>
        <p:nvPicPr>
          <p:cNvPr id="15" name="Picture 14">
            <a:extLst>
              <a:ext uri="{FF2B5EF4-FFF2-40B4-BE49-F238E27FC236}">
                <a16:creationId xmlns:a16="http://schemas.microsoft.com/office/drawing/2014/main" id="{E6858EAA-5AA2-22B2-D117-6E34F20E0D4E}"/>
              </a:ext>
            </a:extLst>
          </p:cNvPr>
          <p:cNvPicPr>
            <a:picLocks noChangeAspect="1"/>
          </p:cNvPicPr>
          <p:nvPr/>
        </p:nvPicPr>
        <p:blipFill>
          <a:blip r:embed="rId5"/>
          <a:stretch>
            <a:fillRect/>
          </a:stretch>
        </p:blipFill>
        <p:spPr>
          <a:xfrm>
            <a:off x="8610144" y="1132839"/>
            <a:ext cx="597460" cy="493819"/>
          </a:xfrm>
          <a:prstGeom prst="rect">
            <a:avLst/>
          </a:prstGeom>
        </p:spPr>
      </p:pic>
      <p:graphicFrame>
        <p:nvGraphicFramePr>
          <p:cNvPr id="22" name="Table 21">
            <a:extLst>
              <a:ext uri="{FF2B5EF4-FFF2-40B4-BE49-F238E27FC236}">
                <a16:creationId xmlns:a16="http://schemas.microsoft.com/office/drawing/2014/main" id="{BBF1DBDA-9F31-4794-52C5-5C7A8EBF6FBF}"/>
              </a:ext>
            </a:extLst>
          </p:cNvPr>
          <p:cNvGraphicFramePr>
            <a:graphicFrameLocks noGrp="1"/>
          </p:cNvGraphicFramePr>
          <p:nvPr>
            <p:extLst>
              <p:ext uri="{D42A27DB-BD31-4B8C-83A1-F6EECF244321}">
                <p14:modId xmlns:p14="http://schemas.microsoft.com/office/powerpoint/2010/main" val="818107909"/>
              </p:ext>
            </p:extLst>
          </p:nvPr>
        </p:nvGraphicFramePr>
        <p:xfrm>
          <a:off x="6711253" y="3614979"/>
          <a:ext cx="2012994" cy="2453240"/>
        </p:xfrm>
        <a:graphic>
          <a:graphicData uri="http://schemas.openxmlformats.org/drawingml/2006/table">
            <a:tbl>
              <a:tblPr firstRow="1" firstCol="1" bandRow="1">
                <a:tableStyleId>{5C22544A-7EE6-4342-B048-85BDC9FD1C3A}</a:tableStyleId>
              </a:tblPr>
              <a:tblGrid>
                <a:gridCol w="967382">
                  <a:extLst>
                    <a:ext uri="{9D8B030D-6E8A-4147-A177-3AD203B41FA5}">
                      <a16:colId xmlns:a16="http://schemas.microsoft.com/office/drawing/2014/main" val="423451565"/>
                    </a:ext>
                  </a:extLst>
                </a:gridCol>
                <a:gridCol w="1045612">
                  <a:extLst>
                    <a:ext uri="{9D8B030D-6E8A-4147-A177-3AD203B41FA5}">
                      <a16:colId xmlns:a16="http://schemas.microsoft.com/office/drawing/2014/main" val="1709267328"/>
                    </a:ext>
                  </a:extLst>
                </a:gridCol>
              </a:tblGrid>
              <a:tr h="306877">
                <a:tc>
                  <a:txBody>
                    <a:bodyPr/>
                    <a:lstStyle/>
                    <a:p>
                      <a:pPr>
                        <a:lnSpc>
                          <a:spcPct val="107000"/>
                        </a:lnSpc>
                        <a:spcAft>
                          <a:spcPts val="800"/>
                        </a:spcAft>
                        <a:buNone/>
                      </a:pPr>
                      <a:r>
                        <a:rPr lang="en-GB" sz="1200" b="1" kern="100">
                          <a:solidFill>
                            <a:schemeClr val="bg1"/>
                          </a:solidFill>
                          <a:effectLst/>
                        </a:rPr>
                        <a:t>Religion</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GB" sz="1200" b="1" kern="100">
                          <a:solidFill>
                            <a:schemeClr val="bg1"/>
                          </a:solidFill>
                          <a:effectLst/>
                        </a:rPr>
                        <a:t>Percentage</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2385943"/>
                  </a:ext>
                </a:extLst>
              </a:tr>
              <a:tr h="204751">
                <a:tc>
                  <a:txBody>
                    <a:bodyPr/>
                    <a:lstStyle/>
                    <a:p>
                      <a:pPr>
                        <a:lnSpc>
                          <a:spcPct val="107000"/>
                        </a:lnSpc>
                        <a:spcAft>
                          <a:spcPts val="800"/>
                        </a:spcAft>
                        <a:buNone/>
                      </a:pPr>
                      <a:r>
                        <a:rPr lang="en-GB" sz="1200" b="1" kern="0">
                          <a:solidFill>
                            <a:schemeClr val="bg1"/>
                          </a:solidFill>
                          <a:effectLst/>
                        </a:rPr>
                        <a:t>Christianity</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200" kern="0">
                          <a:effectLst/>
                        </a:rPr>
                        <a:t>43.15%</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3779146"/>
                  </a:ext>
                </a:extLst>
              </a:tr>
              <a:tr h="368935">
                <a:tc>
                  <a:txBody>
                    <a:bodyPr/>
                    <a:lstStyle/>
                    <a:p>
                      <a:pPr>
                        <a:lnSpc>
                          <a:spcPct val="107000"/>
                        </a:lnSpc>
                        <a:spcAft>
                          <a:spcPts val="800"/>
                        </a:spcAft>
                        <a:buNone/>
                      </a:pPr>
                      <a:r>
                        <a:rPr lang="en-GB" sz="1200" b="1" kern="0">
                          <a:solidFill>
                            <a:schemeClr val="bg1"/>
                          </a:solidFill>
                          <a:effectLst/>
                        </a:rPr>
                        <a:t>Do not wish to disclose</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200" kern="0">
                          <a:effectLst/>
                        </a:rPr>
                        <a:t>22.15%</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4296617"/>
                  </a:ext>
                </a:extLst>
              </a:tr>
              <a:tr h="208008">
                <a:tc>
                  <a:txBody>
                    <a:bodyPr/>
                    <a:lstStyle/>
                    <a:p>
                      <a:pPr>
                        <a:lnSpc>
                          <a:spcPct val="107000"/>
                        </a:lnSpc>
                        <a:spcAft>
                          <a:spcPts val="800"/>
                        </a:spcAft>
                        <a:buNone/>
                      </a:pPr>
                      <a:r>
                        <a:rPr lang="en-GB" sz="1200" b="1" kern="0">
                          <a:solidFill>
                            <a:schemeClr val="bg1"/>
                          </a:solidFill>
                          <a:effectLst/>
                        </a:rPr>
                        <a:t>Atheism</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200" kern="0">
                          <a:effectLst/>
                        </a:rPr>
                        <a:t>16.35%</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6599724"/>
                  </a:ext>
                </a:extLst>
              </a:tr>
              <a:tr h="206828">
                <a:tc>
                  <a:txBody>
                    <a:bodyPr/>
                    <a:lstStyle/>
                    <a:p>
                      <a:pPr>
                        <a:lnSpc>
                          <a:spcPct val="107000"/>
                        </a:lnSpc>
                        <a:spcAft>
                          <a:spcPts val="800"/>
                        </a:spcAft>
                        <a:buNone/>
                      </a:pPr>
                      <a:r>
                        <a:rPr lang="en-GB" sz="1200" b="1" kern="0">
                          <a:solidFill>
                            <a:schemeClr val="bg1"/>
                          </a:solidFill>
                          <a:effectLst/>
                        </a:rPr>
                        <a:t>Other</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200" kern="0">
                          <a:effectLst/>
                        </a:rPr>
                        <a:t>10.90%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2939372"/>
                  </a:ext>
                </a:extLst>
              </a:tr>
              <a:tr h="184150">
                <a:tc>
                  <a:txBody>
                    <a:bodyPr/>
                    <a:lstStyle/>
                    <a:p>
                      <a:pPr>
                        <a:lnSpc>
                          <a:spcPct val="107000"/>
                        </a:lnSpc>
                        <a:spcAft>
                          <a:spcPts val="800"/>
                        </a:spcAft>
                        <a:buNone/>
                      </a:pPr>
                      <a:r>
                        <a:rPr lang="en-GB" sz="1200" b="1" kern="0">
                          <a:solidFill>
                            <a:schemeClr val="bg1"/>
                          </a:solidFill>
                          <a:effectLst/>
                        </a:rPr>
                        <a:t>Unspecified</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200" kern="0">
                          <a:effectLst/>
                        </a:rPr>
                        <a:t>4.90%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120152"/>
                  </a:ext>
                </a:extLst>
              </a:tr>
              <a:tr h="184150">
                <a:tc>
                  <a:txBody>
                    <a:bodyPr/>
                    <a:lstStyle/>
                    <a:p>
                      <a:pPr>
                        <a:lnSpc>
                          <a:spcPct val="107000"/>
                        </a:lnSpc>
                        <a:spcAft>
                          <a:spcPts val="800"/>
                        </a:spcAft>
                        <a:buNone/>
                      </a:pPr>
                      <a:r>
                        <a:rPr lang="en-GB" sz="1200" b="1" kern="0">
                          <a:solidFill>
                            <a:schemeClr val="bg1"/>
                          </a:solidFill>
                          <a:effectLst/>
                        </a:rPr>
                        <a:t>Islam</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200" kern="0">
                          <a:effectLst/>
                        </a:rPr>
                        <a:t>1.90%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838018"/>
                  </a:ext>
                </a:extLst>
              </a:tr>
              <a:tr h="208643">
                <a:tc>
                  <a:txBody>
                    <a:bodyPr/>
                    <a:lstStyle/>
                    <a:p>
                      <a:pPr>
                        <a:lnSpc>
                          <a:spcPct val="107000"/>
                        </a:lnSpc>
                        <a:spcAft>
                          <a:spcPts val="800"/>
                        </a:spcAft>
                        <a:buNone/>
                      </a:pPr>
                      <a:r>
                        <a:rPr lang="en-GB" sz="1200" b="1" kern="0">
                          <a:solidFill>
                            <a:schemeClr val="bg1"/>
                          </a:solidFill>
                          <a:effectLst/>
                        </a:rPr>
                        <a:t>Buddhism</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200" kern="0">
                          <a:effectLst/>
                        </a:rPr>
                        <a:t>0.25%</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6933399"/>
                  </a:ext>
                </a:extLst>
              </a:tr>
              <a:tr h="184150">
                <a:tc>
                  <a:txBody>
                    <a:bodyPr/>
                    <a:lstStyle/>
                    <a:p>
                      <a:pPr>
                        <a:lnSpc>
                          <a:spcPct val="107000"/>
                        </a:lnSpc>
                        <a:spcAft>
                          <a:spcPts val="800"/>
                        </a:spcAft>
                        <a:buNone/>
                      </a:pPr>
                      <a:r>
                        <a:rPr lang="en-GB" sz="1200" b="1" kern="0">
                          <a:solidFill>
                            <a:schemeClr val="bg1"/>
                          </a:solidFill>
                          <a:effectLst/>
                        </a:rPr>
                        <a:t>Hinduism</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200" kern="0">
                          <a:effectLst/>
                        </a:rPr>
                        <a:t>0.25%</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4443739"/>
                  </a:ext>
                </a:extLst>
              </a:tr>
              <a:tr h="184150">
                <a:tc>
                  <a:txBody>
                    <a:bodyPr/>
                    <a:lstStyle/>
                    <a:p>
                      <a:pPr>
                        <a:lnSpc>
                          <a:spcPct val="107000"/>
                        </a:lnSpc>
                        <a:spcAft>
                          <a:spcPts val="800"/>
                        </a:spcAft>
                        <a:buNone/>
                      </a:pPr>
                      <a:r>
                        <a:rPr lang="en-GB" sz="1200" b="1" kern="0">
                          <a:solidFill>
                            <a:schemeClr val="bg1"/>
                          </a:solidFill>
                          <a:effectLst/>
                        </a:rPr>
                        <a:t>Sikhism</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200" kern="0">
                          <a:effectLst/>
                        </a:rPr>
                        <a:t>0.10%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2263244"/>
                  </a:ext>
                </a:extLst>
              </a:tr>
              <a:tr h="184150">
                <a:tc>
                  <a:txBody>
                    <a:bodyPr/>
                    <a:lstStyle/>
                    <a:p>
                      <a:pPr>
                        <a:lnSpc>
                          <a:spcPct val="107000"/>
                        </a:lnSpc>
                        <a:spcAft>
                          <a:spcPts val="800"/>
                        </a:spcAft>
                        <a:buNone/>
                      </a:pPr>
                      <a:r>
                        <a:rPr lang="en-GB" sz="1200" b="1" kern="0">
                          <a:solidFill>
                            <a:schemeClr val="bg1"/>
                          </a:solidFill>
                          <a:effectLst/>
                        </a:rPr>
                        <a:t>Judaism</a:t>
                      </a:r>
                      <a:endParaRPr lang="en-GB" sz="12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200" kern="0">
                          <a:effectLst/>
                        </a:rPr>
                        <a:t>0.05%</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7262999"/>
                  </a:ext>
                </a:extLst>
              </a:tr>
            </a:tbl>
          </a:graphicData>
        </a:graphic>
      </p:graphicFrame>
      <p:sp>
        <p:nvSpPr>
          <p:cNvPr id="5" name="TextBox 4">
            <a:extLst>
              <a:ext uri="{FF2B5EF4-FFF2-40B4-BE49-F238E27FC236}">
                <a16:creationId xmlns:a16="http://schemas.microsoft.com/office/drawing/2014/main" id="{ACF3F81E-4AD1-4675-230D-CCBE3F3A16F6}"/>
              </a:ext>
            </a:extLst>
          </p:cNvPr>
          <p:cNvSpPr txBox="1"/>
          <p:nvPr/>
        </p:nvSpPr>
        <p:spPr>
          <a:xfrm>
            <a:off x="2065328" y="1842747"/>
            <a:ext cx="2514600" cy="1384995"/>
          </a:xfrm>
          <a:prstGeom prst="rect">
            <a:avLst/>
          </a:prstGeom>
          <a:solidFill>
            <a:schemeClr val="bg1"/>
          </a:solidFill>
        </p:spPr>
        <p:txBody>
          <a:bodyPr wrap="square">
            <a:spAutoFit/>
          </a:bodyPr>
          <a:lstStyle/>
          <a:p>
            <a:r>
              <a:rPr lang="en-GB" sz="1200" dirty="0">
                <a:solidFill>
                  <a:schemeClr val="accent3">
                    <a:lumMod val="50000"/>
                  </a:schemeClr>
                </a:solidFill>
              </a:rPr>
              <a:t>The Hindu swastika is an ancient symbol of good fortune and well-being. It may face right or left and holds deep religious meaning. The Nazi version, turned diagonally, is a modern distortion associated with hate and antisemitism.</a:t>
            </a:r>
          </a:p>
        </p:txBody>
      </p:sp>
      <p:cxnSp>
        <p:nvCxnSpPr>
          <p:cNvPr id="9" name="Straight Arrow Connector 8">
            <a:extLst>
              <a:ext uri="{FF2B5EF4-FFF2-40B4-BE49-F238E27FC236}">
                <a16:creationId xmlns:a16="http://schemas.microsoft.com/office/drawing/2014/main" id="{E9A0851F-3658-F2EA-D88E-2C90FA41849D}"/>
              </a:ext>
            </a:extLst>
          </p:cNvPr>
          <p:cNvCxnSpPr>
            <a:cxnSpLocks/>
          </p:cNvCxnSpPr>
          <p:nvPr/>
        </p:nvCxnSpPr>
        <p:spPr>
          <a:xfrm>
            <a:off x="4288971" y="2188029"/>
            <a:ext cx="773342" cy="152400"/>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0928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90" y="198997"/>
            <a:ext cx="5051972" cy="1038596"/>
          </a:xfrm>
        </p:spPr>
        <p:txBody>
          <a:bodyPr>
            <a:normAutofit/>
          </a:bodyPr>
          <a:lstStyle/>
          <a:p>
            <a:r>
              <a:rPr lang="en-US" sz="4000" b="1"/>
              <a:t>Workforce Disability</a:t>
            </a:r>
          </a:p>
        </p:txBody>
      </p:sp>
      <p:sp>
        <p:nvSpPr>
          <p:cNvPr id="5" name="Slide Number Placeholder 4"/>
          <p:cNvSpPr>
            <a:spLocks noGrp="1"/>
          </p:cNvSpPr>
          <p:nvPr>
            <p:ph type="sldNum" sz="quarter" idx="12"/>
          </p:nvPr>
        </p:nvSpPr>
        <p:spPr/>
        <p:txBody>
          <a:bodyPr/>
          <a:lstStyle/>
          <a:p>
            <a:fld id="{B236B63E-462D-A64A-8F4D-D177AD8FDFCE}" type="slidenum">
              <a:rPr lang="en-US" smtClean="0"/>
              <a:t>12</a:t>
            </a:fld>
            <a:endParaRPr lang="en-US"/>
          </a:p>
        </p:txBody>
      </p:sp>
      <p:sp>
        <p:nvSpPr>
          <p:cNvPr id="12" name="Rectangle 11"/>
          <p:cNvSpPr/>
          <p:nvPr/>
        </p:nvSpPr>
        <p:spPr>
          <a:xfrm>
            <a:off x="5203141" y="5456691"/>
            <a:ext cx="3152887" cy="1015663"/>
          </a:xfrm>
          <a:prstGeom prst="rect">
            <a:avLst/>
          </a:prstGeom>
        </p:spPr>
        <p:txBody>
          <a:bodyPr wrap="square">
            <a:spAutoFit/>
          </a:bodyPr>
          <a:lstStyle/>
          <a:p>
            <a:r>
              <a:rPr lang="en-GB" sz="1200" i="1">
                <a:solidFill>
                  <a:srgbClr val="FF0000"/>
                </a:solidFill>
              </a:rPr>
              <a:t>NB Data may differ slightly from our Workforce Disability Equality Standard (WDES) data and Disability Pay Gap reporting due to variations in the reporting requirements and date of data extraction.</a:t>
            </a:r>
          </a:p>
        </p:txBody>
      </p:sp>
      <p:graphicFrame>
        <p:nvGraphicFramePr>
          <p:cNvPr id="4" name="Chart 3">
            <a:extLst>
              <a:ext uri="{FF2B5EF4-FFF2-40B4-BE49-F238E27FC236}">
                <a16:creationId xmlns:a16="http://schemas.microsoft.com/office/drawing/2014/main" id="{424E7BB6-AAE1-3C3C-FE94-A9713B4CCEE6}"/>
              </a:ext>
              <a:ext uri="{147F2762-F138-4A5C-976F-8EAC2B608ADB}">
                <a16:predDERef xmlns:a16="http://schemas.microsoft.com/office/drawing/2014/main" pred="{0B330E9D-7E94-5CDD-94D1-5D01169B6A65}"/>
              </a:ext>
            </a:extLst>
          </p:cNvPr>
          <p:cNvGraphicFramePr>
            <a:graphicFrameLocks/>
          </p:cNvGraphicFramePr>
          <p:nvPr>
            <p:extLst>
              <p:ext uri="{D42A27DB-BD31-4B8C-83A1-F6EECF244321}">
                <p14:modId xmlns:p14="http://schemas.microsoft.com/office/powerpoint/2010/main" val="459786748"/>
              </p:ext>
            </p:extLst>
          </p:nvPr>
        </p:nvGraphicFramePr>
        <p:xfrm>
          <a:off x="593676" y="1095905"/>
          <a:ext cx="4702282" cy="36346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D2DF9B0-EC57-1D30-08FD-013603317257}"/>
              </a:ext>
            </a:extLst>
          </p:cNvPr>
          <p:cNvSpPr txBox="1"/>
          <p:nvPr/>
        </p:nvSpPr>
        <p:spPr>
          <a:xfrm>
            <a:off x="4745940" y="1442003"/>
            <a:ext cx="3211286" cy="1384995"/>
          </a:xfrm>
          <a:prstGeom prst="rect">
            <a:avLst/>
          </a:prstGeom>
          <a:solidFill>
            <a:schemeClr val="accent3"/>
          </a:solidFill>
        </p:spPr>
        <p:txBody>
          <a:bodyPr wrap="square">
            <a:spAutoFit/>
          </a:bodyPr>
          <a:lstStyle>
            <a:defPPr>
              <a:defRPr lang="en-US"/>
            </a:defPPr>
            <a:lvl1pPr>
              <a:defRPr sz="1400"/>
            </a:lvl1pPr>
          </a:lstStyle>
          <a:p>
            <a:r>
              <a:rPr lang="en-GB"/>
              <a:t>This data shows that 10.20% of staff in have declared a disability, which is notably higher than the 2024 NHS WDES average of 5.7%, suggesting stronger disability representation and disclosure locally compared with the wider NHS.</a:t>
            </a:r>
          </a:p>
        </p:txBody>
      </p:sp>
      <p:sp>
        <p:nvSpPr>
          <p:cNvPr id="14" name="TextBox 13">
            <a:extLst>
              <a:ext uri="{FF2B5EF4-FFF2-40B4-BE49-F238E27FC236}">
                <a16:creationId xmlns:a16="http://schemas.microsoft.com/office/drawing/2014/main" id="{1E012CBD-404B-FEB2-9580-C445CC836604}"/>
              </a:ext>
            </a:extLst>
          </p:cNvPr>
          <p:cNvSpPr txBox="1"/>
          <p:nvPr/>
        </p:nvSpPr>
        <p:spPr>
          <a:xfrm>
            <a:off x="5486400" y="3081973"/>
            <a:ext cx="3327556" cy="2246769"/>
          </a:xfrm>
          <a:prstGeom prst="rect">
            <a:avLst/>
          </a:prstGeom>
          <a:solidFill>
            <a:schemeClr val="accent5">
              <a:lumMod val="60000"/>
              <a:lumOff val="40000"/>
            </a:schemeClr>
          </a:solidFill>
        </p:spPr>
        <p:txBody>
          <a:bodyPr wrap="square">
            <a:spAutoFit/>
          </a:bodyPr>
          <a:lstStyle>
            <a:defPPr>
              <a:defRPr lang="en-US"/>
            </a:defPPr>
            <a:lvl1pPr>
              <a:defRPr sz="1400"/>
            </a:lvl1pPr>
          </a:lstStyle>
          <a:p>
            <a:r>
              <a:rPr lang="en-GB"/>
              <a:t>Although the 7.7% non-declaration rates are positive compared with national benchmarks (14.3% non-declaration reported in national WDES 2024), this highlights ongoing gaps in data completeness. This indicates the need to continue building trust and confidence in sharing disability information, while ensuring robust systems for accurate recording.</a:t>
            </a:r>
          </a:p>
        </p:txBody>
      </p:sp>
      <p:cxnSp>
        <p:nvCxnSpPr>
          <p:cNvPr id="16" name="Straight Arrow Connector 15">
            <a:extLst>
              <a:ext uri="{FF2B5EF4-FFF2-40B4-BE49-F238E27FC236}">
                <a16:creationId xmlns:a16="http://schemas.microsoft.com/office/drawing/2014/main" id="{6B8080FB-180C-AE6C-5FE8-88475BE0547E}"/>
              </a:ext>
            </a:extLst>
          </p:cNvPr>
          <p:cNvCxnSpPr/>
          <p:nvPr/>
        </p:nvCxnSpPr>
        <p:spPr>
          <a:xfrm flipH="1">
            <a:off x="3429000" y="1894114"/>
            <a:ext cx="1316940" cy="0"/>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8390E450-F202-A40A-61E4-0F9EB40B0DEB}"/>
              </a:ext>
            </a:extLst>
          </p:cNvPr>
          <p:cNvCxnSpPr/>
          <p:nvPr/>
        </p:nvCxnSpPr>
        <p:spPr>
          <a:xfrm flipH="1">
            <a:off x="5104136" y="4798856"/>
            <a:ext cx="511629" cy="5172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20" name="Table 19">
            <a:extLst>
              <a:ext uri="{FF2B5EF4-FFF2-40B4-BE49-F238E27FC236}">
                <a16:creationId xmlns:a16="http://schemas.microsoft.com/office/drawing/2014/main" id="{8953C4D4-D8CA-FA6A-2F47-B8FA4633FD66}"/>
              </a:ext>
            </a:extLst>
          </p:cNvPr>
          <p:cNvGraphicFramePr>
            <a:graphicFrameLocks noGrp="1"/>
          </p:cNvGraphicFramePr>
          <p:nvPr>
            <p:extLst>
              <p:ext uri="{D42A27DB-BD31-4B8C-83A1-F6EECF244321}">
                <p14:modId xmlns:p14="http://schemas.microsoft.com/office/powerpoint/2010/main" val="3181940794"/>
              </p:ext>
            </p:extLst>
          </p:nvPr>
        </p:nvGraphicFramePr>
        <p:xfrm>
          <a:off x="430843" y="4937652"/>
          <a:ext cx="4609465" cy="756920"/>
        </p:xfrm>
        <a:graphic>
          <a:graphicData uri="http://schemas.openxmlformats.org/drawingml/2006/table">
            <a:tbl>
              <a:tblPr firstRow="1" bandRow="1">
                <a:tableStyleId>{5C22544A-7EE6-4342-B048-85BDC9FD1C3A}</a:tableStyleId>
              </a:tblPr>
              <a:tblGrid>
                <a:gridCol w="863600">
                  <a:extLst>
                    <a:ext uri="{9D8B030D-6E8A-4147-A177-3AD203B41FA5}">
                      <a16:colId xmlns:a16="http://schemas.microsoft.com/office/drawing/2014/main" val="3783300642"/>
                    </a:ext>
                  </a:extLst>
                </a:gridCol>
                <a:gridCol w="927100">
                  <a:extLst>
                    <a:ext uri="{9D8B030D-6E8A-4147-A177-3AD203B41FA5}">
                      <a16:colId xmlns:a16="http://schemas.microsoft.com/office/drawing/2014/main" val="4264778724"/>
                    </a:ext>
                  </a:extLst>
                </a:gridCol>
                <a:gridCol w="914400">
                  <a:extLst>
                    <a:ext uri="{9D8B030D-6E8A-4147-A177-3AD203B41FA5}">
                      <a16:colId xmlns:a16="http://schemas.microsoft.com/office/drawing/2014/main" val="1428641756"/>
                    </a:ext>
                  </a:extLst>
                </a:gridCol>
                <a:gridCol w="939800">
                  <a:extLst>
                    <a:ext uri="{9D8B030D-6E8A-4147-A177-3AD203B41FA5}">
                      <a16:colId xmlns:a16="http://schemas.microsoft.com/office/drawing/2014/main" val="2110622883"/>
                    </a:ext>
                  </a:extLst>
                </a:gridCol>
                <a:gridCol w="964565">
                  <a:extLst>
                    <a:ext uri="{9D8B030D-6E8A-4147-A177-3AD203B41FA5}">
                      <a16:colId xmlns:a16="http://schemas.microsoft.com/office/drawing/2014/main" val="3831003146"/>
                    </a:ext>
                  </a:extLst>
                </a:gridCol>
              </a:tblGrid>
              <a:tr h="184150">
                <a:tc>
                  <a:txBody>
                    <a:bodyPr/>
                    <a:lstStyle/>
                    <a:p>
                      <a:pPr algn="l">
                        <a:lnSpc>
                          <a:spcPct val="107000"/>
                        </a:lnSpc>
                        <a:spcAft>
                          <a:spcPts val="800"/>
                        </a:spcAft>
                        <a:buNone/>
                      </a:pPr>
                      <a:r>
                        <a:rPr lang="en-GB" sz="1200" kern="0">
                          <a:effectLst/>
                        </a:rPr>
                        <a:t>Disabled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800"/>
                        </a:spcAft>
                        <a:buNone/>
                      </a:pPr>
                      <a:r>
                        <a:rPr lang="en-GB" sz="1200" kern="0">
                          <a:effectLst/>
                        </a:rPr>
                        <a:t>Non-disabled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800"/>
                        </a:spcAft>
                        <a:buNone/>
                      </a:pPr>
                      <a:r>
                        <a:rPr lang="en-GB" sz="1200" kern="0">
                          <a:effectLst/>
                        </a:rPr>
                        <a:t>Unspecified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800"/>
                        </a:spcAft>
                        <a:buNone/>
                      </a:pPr>
                      <a:r>
                        <a:rPr lang="en-GB" sz="1200" kern="0">
                          <a:effectLst/>
                        </a:rPr>
                        <a:t>Not declared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800"/>
                        </a:spcAft>
                        <a:buNone/>
                      </a:pPr>
                      <a:r>
                        <a:rPr lang="en-GB" sz="1200" kern="0">
                          <a:effectLst/>
                        </a:rPr>
                        <a:t>Prefer not to say</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20905536"/>
                  </a:ext>
                </a:extLst>
              </a:tr>
              <a:tr h="184150">
                <a:tc>
                  <a:txBody>
                    <a:bodyPr/>
                    <a:lstStyle/>
                    <a:p>
                      <a:pPr algn="ctr">
                        <a:lnSpc>
                          <a:spcPct val="107000"/>
                        </a:lnSpc>
                        <a:spcAft>
                          <a:spcPts val="800"/>
                        </a:spcAft>
                        <a:buNone/>
                      </a:pPr>
                      <a:r>
                        <a:rPr lang="en-GB" sz="1200" kern="0">
                          <a:effectLst/>
                        </a:rPr>
                        <a:t>10.20%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82.10%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5.70%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1.70%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0.30%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36672894"/>
                  </a:ext>
                </a:extLst>
              </a:tr>
              <a:tr h="184150">
                <a:tc>
                  <a:txBody>
                    <a:bodyPr/>
                    <a:lstStyle/>
                    <a:p>
                      <a:pPr algn="ctr">
                        <a:lnSpc>
                          <a:spcPct val="107000"/>
                        </a:lnSpc>
                        <a:spcAft>
                          <a:spcPts val="800"/>
                        </a:spcAft>
                        <a:buNone/>
                      </a:pPr>
                      <a:r>
                        <a:rPr lang="en-GB" sz="1200" kern="0">
                          <a:effectLst/>
                        </a:rPr>
                        <a:t>204</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1642</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114</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34</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6</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22377185"/>
                  </a:ext>
                </a:extLst>
              </a:tr>
            </a:tbl>
          </a:graphicData>
        </a:graphic>
      </p:graphicFrame>
      <p:sp>
        <p:nvSpPr>
          <p:cNvPr id="17" name="Rectangle 16">
            <a:extLst>
              <a:ext uri="{FF2B5EF4-FFF2-40B4-BE49-F238E27FC236}">
                <a16:creationId xmlns:a16="http://schemas.microsoft.com/office/drawing/2014/main" id="{447B15D9-3C83-37A7-5D50-770C53F21CB1}"/>
              </a:ext>
            </a:extLst>
          </p:cNvPr>
          <p:cNvSpPr/>
          <p:nvPr/>
        </p:nvSpPr>
        <p:spPr>
          <a:xfrm>
            <a:off x="2204624" y="4790844"/>
            <a:ext cx="2824901" cy="101587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D6E5B8A-60E0-6701-DD89-0210D12DD3B7}"/>
              </a:ext>
            </a:extLst>
          </p:cNvPr>
          <p:cNvPicPr>
            <a:picLocks noChangeAspect="1"/>
          </p:cNvPicPr>
          <p:nvPr/>
        </p:nvPicPr>
        <p:blipFill>
          <a:blip r:embed="rId4"/>
          <a:stretch>
            <a:fillRect/>
          </a:stretch>
        </p:blipFill>
        <p:spPr>
          <a:xfrm>
            <a:off x="8515226" y="2810315"/>
            <a:ext cx="597460" cy="493819"/>
          </a:xfrm>
          <a:prstGeom prst="rect">
            <a:avLst/>
          </a:prstGeom>
        </p:spPr>
      </p:pic>
      <p:sp>
        <p:nvSpPr>
          <p:cNvPr id="6" name="TextBox 5">
            <a:extLst>
              <a:ext uri="{FF2B5EF4-FFF2-40B4-BE49-F238E27FC236}">
                <a16:creationId xmlns:a16="http://schemas.microsoft.com/office/drawing/2014/main" id="{C57B1498-A884-4600-BA2E-7145FE3E61D3}"/>
              </a:ext>
            </a:extLst>
          </p:cNvPr>
          <p:cNvSpPr txBox="1"/>
          <p:nvPr/>
        </p:nvSpPr>
        <p:spPr>
          <a:xfrm>
            <a:off x="1023647" y="5826023"/>
            <a:ext cx="1110343" cy="646331"/>
          </a:xfrm>
          <a:prstGeom prst="rect">
            <a:avLst/>
          </a:prstGeom>
          <a:noFill/>
        </p:spPr>
        <p:txBody>
          <a:bodyPr wrap="square" rtlCol="0">
            <a:spAutoFit/>
          </a:bodyPr>
          <a:lstStyle/>
          <a:p>
            <a:r>
              <a:rPr lang="en-GB" sz="1200" i="1">
                <a:solidFill>
                  <a:schemeClr val="accent4">
                    <a:lumMod val="75000"/>
                  </a:schemeClr>
                </a:solidFill>
              </a:rPr>
              <a:t>Breakdown provided in Slide 13</a:t>
            </a:r>
          </a:p>
        </p:txBody>
      </p:sp>
      <p:cxnSp>
        <p:nvCxnSpPr>
          <p:cNvPr id="8" name="Straight Arrow Connector 7">
            <a:extLst>
              <a:ext uri="{FF2B5EF4-FFF2-40B4-BE49-F238E27FC236}">
                <a16:creationId xmlns:a16="http://schemas.microsoft.com/office/drawing/2014/main" id="{6179ABAA-AB71-36A5-46BB-6BBCF91FE3DC}"/>
              </a:ext>
            </a:extLst>
          </p:cNvPr>
          <p:cNvCxnSpPr>
            <a:cxnSpLocks/>
          </p:cNvCxnSpPr>
          <p:nvPr/>
        </p:nvCxnSpPr>
        <p:spPr>
          <a:xfrm flipH="1" flipV="1">
            <a:off x="794657" y="5694572"/>
            <a:ext cx="272143" cy="230757"/>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1699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94" y="28964"/>
            <a:ext cx="6965878" cy="1038596"/>
          </a:xfrm>
        </p:spPr>
        <p:txBody>
          <a:bodyPr>
            <a:normAutofit fontScale="90000"/>
          </a:bodyPr>
          <a:lstStyle/>
          <a:p>
            <a:r>
              <a:rPr lang="en-US" sz="4000" b="1" dirty="0"/>
              <a:t>Nature of Main Disability Declared</a:t>
            </a:r>
          </a:p>
        </p:txBody>
      </p:sp>
      <p:sp>
        <p:nvSpPr>
          <p:cNvPr id="3" name="Slide Number Placeholder 2"/>
          <p:cNvSpPr>
            <a:spLocks noGrp="1"/>
          </p:cNvSpPr>
          <p:nvPr>
            <p:ph type="sldNum" sz="quarter" idx="12"/>
          </p:nvPr>
        </p:nvSpPr>
        <p:spPr/>
        <p:txBody>
          <a:bodyPr/>
          <a:lstStyle/>
          <a:p>
            <a:fld id="{B236B63E-462D-A64A-8F4D-D177AD8FDFCE}" type="slidenum">
              <a:rPr lang="en-US" smtClean="0"/>
              <a:t>13</a:t>
            </a:fld>
            <a:endParaRPr lang="en-US"/>
          </a:p>
        </p:txBody>
      </p:sp>
      <p:sp>
        <p:nvSpPr>
          <p:cNvPr id="11" name="TextBox 10">
            <a:extLst>
              <a:ext uri="{FF2B5EF4-FFF2-40B4-BE49-F238E27FC236}">
                <a16:creationId xmlns:a16="http://schemas.microsoft.com/office/drawing/2014/main" id="{7826B526-60BB-E51B-B3F2-0B6E8BD8B54A}"/>
              </a:ext>
            </a:extLst>
          </p:cNvPr>
          <p:cNvSpPr txBox="1"/>
          <p:nvPr/>
        </p:nvSpPr>
        <p:spPr>
          <a:xfrm>
            <a:off x="783771" y="5410825"/>
            <a:ext cx="7097255" cy="1015663"/>
          </a:xfrm>
          <a:prstGeom prst="rect">
            <a:avLst/>
          </a:prstGeom>
          <a:noFill/>
        </p:spPr>
        <p:txBody>
          <a:bodyPr wrap="square">
            <a:spAutoFit/>
          </a:bodyPr>
          <a:lstStyle/>
          <a:p>
            <a:r>
              <a:rPr lang="en-GB" sz="1200" i="1">
                <a:solidFill>
                  <a:srgbClr val="FF0000"/>
                </a:solidFill>
              </a:rPr>
              <a:t>Currently, ESR does not allow staff to record more than one disability or to identify neurodiversity as a category, making it difficult to measure representation in our workforce. National estimates suggest that 15–20% of people may be neurodivergent, yet only </a:t>
            </a:r>
            <a:r>
              <a:rPr lang="en-GB" sz="1200" i="1">
                <a:solidFill>
                  <a:srgbClr val="FF0000"/>
                </a:solidFill>
                <a:hlinkClick r:id="rId3"/>
              </a:rPr>
              <a:t>31% </a:t>
            </a:r>
            <a:r>
              <a:rPr lang="en-GB" sz="1200" i="1">
                <a:solidFill>
                  <a:srgbClr val="FF0000"/>
                </a:solidFill>
              </a:rPr>
              <a:t>are in employment compared with 54.7% of disabled people overall. This highlights a significant employment gap and the need for inclusive workplace practices that better support neurodivergent colleagues.</a:t>
            </a:r>
          </a:p>
        </p:txBody>
      </p:sp>
      <p:graphicFrame>
        <p:nvGraphicFramePr>
          <p:cNvPr id="12" name="Table 11">
            <a:extLst>
              <a:ext uri="{FF2B5EF4-FFF2-40B4-BE49-F238E27FC236}">
                <a16:creationId xmlns:a16="http://schemas.microsoft.com/office/drawing/2014/main" id="{6165EF97-CC1B-ACC6-82D3-0701F8B19500}"/>
              </a:ext>
            </a:extLst>
          </p:cNvPr>
          <p:cNvGraphicFramePr>
            <a:graphicFrameLocks noGrp="1"/>
          </p:cNvGraphicFramePr>
          <p:nvPr>
            <p:extLst>
              <p:ext uri="{D42A27DB-BD31-4B8C-83A1-F6EECF244321}">
                <p14:modId xmlns:p14="http://schemas.microsoft.com/office/powerpoint/2010/main" val="191224416"/>
              </p:ext>
            </p:extLst>
          </p:nvPr>
        </p:nvGraphicFramePr>
        <p:xfrm>
          <a:off x="6466115" y="1067560"/>
          <a:ext cx="2578950" cy="3870452"/>
        </p:xfrm>
        <a:graphic>
          <a:graphicData uri="http://schemas.openxmlformats.org/drawingml/2006/table">
            <a:tbl>
              <a:tblPr firstRow="1" firstCol="1" bandRow="1">
                <a:tableStyleId>{5C22544A-7EE6-4342-B048-85BDC9FD1C3A}</a:tableStyleId>
              </a:tblPr>
              <a:tblGrid>
                <a:gridCol w="979714">
                  <a:extLst>
                    <a:ext uri="{9D8B030D-6E8A-4147-A177-3AD203B41FA5}">
                      <a16:colId xmlns:a16="http://schemas.microsoft.com/office/drawing/2014/main" val="3538549916"/>
                    </a:ext>
                  </a:extLst>
                </a:gridCol>
                <a:gridCol w="849085">
                  <a:extLst>
                    <a:ext uri="{9D8B030D-6E8A-4147-A177-3AD203B41FA5}">
                      <a16:colId xmlns:a16="http://schemas.microsoft.com/office/drawing/2014/main" val="1199330743"/>
                    </a:ext>
                  </a:extLst>
                </a:gridCol>
                <a:gridCol w="750151">
                  <a:extLst>
                    <a:ext uri="{9D8B030D-6E8A-4147-A177-3AD203B41FA5}">
                      <a16:colId xmlns:a16="http://schemas.microsoft.com/office/drawing/2014/main" val="971187711"/>
                    </a:ext>
                  </a:extLst>
                </a:gridCol>
              </a:tblGrid>
              <a:tr h="190500">
                <a:tc>
                  <a:txBody>
                    <a:bodyPr/>
                    <a:lstStyle/>
                    <a:p>
                      <a:pPr>
                        <a:lnSpc>
                          <a:spcPct val="107000"/>
                        </a:lnSpc>
                        <a:buNone/>
                      </a:pPr>
                      <a:endParaRPr lang="en-GB" sz="12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Headcount</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24616569"/>
                  </a:ext>
                </a:extLst>
              </a:tr>
              <a:tr h="190500">
                <a:tc>
                  <a:txBody>
                    <a:bodyPr/>
                    <a:lstStyle/>
                    <a:p>
                      <a:pPr>
                        <a:lnSpc>
                          <a:spcPct val="107000"/>
                        </a:lnSpc>
                        <a:spcAft>
                          <a:spcPts val="800"/>
                        </a:spcAft>
                        <a:buNone/>
                      </a:pPr>
                      <a:r>
                        <a:rPr lang="en-GB" sz="1200" kern="0" dirty="0">
                          <a:effectLst/>
                        </a:rPr>
                        <a:t>Learning disability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51</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25.00%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72450748"/>
                  </a:ext>
                </a:extLst>
              </a:tr>
              <a:tr h="368300">
                <a:tc>
                  <a:txBody>
                    <a:bodyPr/>
                    <a:lstStyle/>
                    <a:p>
                      <a:pPr>
                        <a:lnSpc>
                          <a:spcPct val="107000"/>
                        </a:lnSpc>
                        <a:spcAft>
                          <a:spcPts val="800"/>
                        </a:spcAft>
                        <a:buNone/>
                      </a:pPr>
                      <a:r>
                        <a:rPr lang="en-GB" sz="1200" kern="0">
                          <a:effectLst/>
                        </a:rPr>
                        <a:t>Long standing condition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45</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22.06%</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60285703"/>
                  </a:ext>
                </a:extLst>
              </a:tr>
              <a:tr h="368300">
                <a:tc>
                  <a:txBody>
                    <a:bodyPr/>
                    <a:lstStyle/>
                    <a:p>
                      <a:pPr>
                        <a:lnSpc>
                          <a:spcPct val="107000"/>
                        </a:lnSpc>
                        <a:spcAft>
                          <a:spcPts val="800"/>
                        </a:spcAft>
                        <a:buNone/>
                      </a:pPr>
                      <a:r>
                        <a:rPr lang="en-GB" sz="1200" kern="0" dirty="0">
                          <a:effectLst/>
                        </a:rPr>
                        <a:t>Mental health condition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29</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14.22%</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01661672"/>
                  </a:ext>
                </a:extLst>
              </a:tr>
              <a:tr h="184150">
                <a:tc>
                  <a:txBody>
                    <a:bodyPr/>
                    <a:lstStyle/>
                    <a:p>
                      <a:pPr>
                        <a:lnSpc>
                          <a:spcPct val="107000"/>
                        </a:lnSpc>
                        <a:spcAft>
                          <a:spcPts val="800"/>
                        </a:spcAft>
                        <a:buNone/>
                      </a:pPr>
                      <a:r>
                        <a:rPr lang="en-GB" sz="1200" kern="0" dirty="0">
                          <a:effectLst/>
                        </a:rPr>
                        <a:t>No</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11</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5.39%</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68892652"/>
                  </a:ext>
                </a:extLst>
              </a:tr>
              <a:tr h="234950">
                <a:tc>
                  <a:txBody>
                    <a:bodyPr/>
                    <a:lstStyle/>
                    <a:p>
                      <a:pPr>
                        <a:lnSpc>
                          <a:spcPct val="107000"/>
                        </a:lnSpc>
                        <a:spcAft>
                          <a:spcPts val="800"/>
                        </a:spcAft>
                        <a:buNone/>
                      </a:pPr>
                      <a:r>
                        <a:rPr lang="en-GB" sz="1200" kern="0">
                          <a:effectLst/>
                        </a:rPr>
                        <a:t>Not declared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3</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1.47%</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37588188"/>
                  </a:ext>
                </a:extLst>
              </a:tr>
              <a:tr h="184150">
                <a:tc>
                  <a:txBody>
                    <a:bodyPr/>
                    <a:lstStyle/>
                    <a:p>
                      <a:pPr>
                        <a:lnSpc>
                          <a:spcPct val="107000"/>
                        </a:lnSpc>
                        <a:spcAft>
                          <a:spcPts val="800"/>
                        </a:spcAft>
                        <a:buNone/>
                      </a:pPr>
                      <a:r>
                        <a:rPr lang="en-GB" sz="1200" kern="0">
                          <a:effectLst/>
                        </a:rPr>
                        <a:t>Other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20</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9.80%</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53032810"/>
                  </a:ext>
                </a:extLst>
              </a:tr>
              <a:tr h="190500">
                <a:tc>
                  <a:txBody>
                    <a:bodyPr/>
                    <a:lstStyle/>
                    <a:p>
                      <a:pPr>
                        <a:lnSpc>
                          <a:spcPct val="107000"/>
                        </a:lnSpc>
                        <a:spcAft>
                          <a:spcPts val="800"/>
                        </a:spcAft>
                        <a:buNone/>
                      </a:pPr>
                      <a:r>
                        <a:rPr lang="en-GB" sz="1200" kern="0">
                          <a:effectLst/>
                        </a:rPr>
                        <a:t>Physical impairment</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11</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a:effectLst/>
                        </a:rPr>
                        <a:t>5.39%</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952993"/>
                  </a:ext>
                </a:extLst>
              </a:tr>
              <a:tr h="184150">
                <a:tc>
                  <a:txBody>
                    <a:bodyPr/>
                    <a:lstStyle/>
                    <a:p>
                      <a:pPr>
                        <a:lnSpc>
                          <a:spcPct val="107000"/>
                        </a:lnSpc>
                        <a:spcAft>
                          <a:spcPts val="800"/>
                        </a:spcAft>
                        <a:buNone/>
                      </a:pPr>
                      <a:r>
                        <a:rPr lang="en-GB" sz="1200" kern="0">
                          <a:effectLst/>
                        </a:rPr>
                        <a:t>Sensory impairment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14</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6.86%</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307821"/>
                  </a:ext>
                </a:extLst>
              </a:tr>
              <a:tr h="279400">
                <a:tc>
                  <a:txBody>
                    <a:bodyPr/>
                    <a:lstStyle/>
                    <a:p>
                      <a:pPr>
                        <a:lnSpc>
                          <a:spcPct val="107000"/>
                        </a:lnSpc>
                        <a:spcAft>
                          <a:spcPts val="800"/>
                        </a:spcAft>
                        <a:buNone/>
                      </a:pPr>
                      <a:r>
                        <a:rPr lang="en-GB" sz="1200" kern="0">
                          <a:effectLst/>
                        </a:rPr>
                        <a:t>Yes - Unspecified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19</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9.31%</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32973999"/>
                  </a:ext>
                </a:extLst>
              </a:tr>
              <a:tr h="184150">
                <a:tc>
                  <a:txBody>
                    <a:bodyPr/>
                    <a:lstStyle/>
                    <a:p>
                      <a:pPr>
                        <a:lnSpc>
                          <a:spcPct val="107000"/>
                        </a:lnSpc>
                        <a:spcAft>
                          <a:spcPts val="800"/>
                        </a:spcAft>
                        <a:buNone/>
                      </a:pPr>
                      <a:r>
                        <a:rPr lang="en-GB" sz="1200" kern="0">
                          <a:effectLst/>
                        </a:rPr>
                        <a:t>Prefer not to answer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1</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GB" sz="1200" kern="0" dirty="0">
                          <a:effectLst/>
                        </a:rPr>
                        <a:t>0.49%</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84059583"/>
                  </a:ext>
                </a:extLst>
              </a:tr>
            </a:tbl>
          </a:graphicData>
        </a:graphic>
      </p:graphicFrame>
      <p:graphicFrame>
        <p:nvGraphicFramePr>
          <p:cNvPr id="5" name="Chart 4">
            <a:extLst>
              <a:ext uri="{FF2B5EF4-FFF2-40B4-BE49-F238E27FC236}">
                <a16:creationId xmlns:a16="http://schemas.microsoft.com/office/drawing/2014/main" id="{248ED1AD-3EEA-102D-53BF-F49028D896A5}"/>
              </a:ext>
            </a:extLst>
          </p:cNvPr>
          <p:cNvGraphicFramePr>
            <a:graphicFrameLocks/>
          </p:cNvGraphicFramePr>
          <p:nvPr>
            <p:extLst>
              <p:ext uri="{D42A27DB-BD31-4B8C-83A1-F6EECF244321}">
                <p14:modId xmlns:p14="http://schemas.microsoft.com/office/powerpoint/2010/main" val="2303367242"/>
              </p:ext>
            </p:extLst>
          </p:nvPr>
        </p:nvGraphicFramePr>
        <p:xfrm>
          <a:off x="544285" y="1193014"/>
          <a:ext cx="5421085" cy="38966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653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2D18-53AA-5CCD-DD1A-D96B24E873D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808012-5E6E-F091-54B7-D861EFCB9A79}"/>
              </a:ext>
            </a:extLst>
          </p:cNvPr>
          <p:cNvSpPr>
            <a:spLocks noGrp="1"/>
          </p:cNvSpPr>
          <p:nvPr>
            <p:ph type="sldNum" sz="quarter" idx="12"/>
          </p:nvPr>
        </p:nvSpPr>
        <p:spPr/>
        <p:txBody>
          <a:bodyPr/>
          <a:lstStyle/>
          <a:p>
            <a:fld id="{B236B63E-462D-A64A-8F4D-D177AD8FDFCE}" type="slidenum">
              <a:rPr lang="en-US" smtClean="0"/>
              <a:t>14</a:t>
            </a:fld>
            <a:endParaRPr lang="en-US"/>
          </a:p>
        </p:txBody>
      </p:sp>
      <p:sp>
        <p:nvSpPr>
          <p:cNvPr id="10" name="Oval 9">
            <a:extLst>
              <a:ext uri="{FF2B5EF4-FFF2-40B4-BE49-F238E27FC236}">
                <a16:creationId xmlns:a16="http://schemas.microsoft.com/office/drawing/2014/main" id="{898454E4-23C5-6D70-E4AC-6DF3662CBDB9}"/>
              </a:ext>
            </a:extLst>
          </p:cNvPr>
          <p:cNvSpPr/>
          <p:nvPr/>
        </p:nvSpPr>
        <p:spPr>
          <a:xfrm>
            <a:off x="934947" y="4160446"/>
            <a:ext cx="92467" cy="421828"/>
          </a:xfrm>
          <a:prstGeom prst="ellipse">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38FE7C4-C768-122D-CB6A-D2CA8F0FCF0B}"/>
              </a:ext>
            </a:extLst>
          </p:cNvPr>
          <p:cNvSpPr>
            <a:spLocks noGrp="1"/>
          </p:cNvSpPr>
          <p:nvPr>
            <p:ph type="title"/>
          </p:nvPr>
        </p:nvSpPr>
        <p:spPr>
          <a:xfrm>
            <a:off x="457199" y="152650"/>
            <a:ext cx="6508679" cy="837178"/>
          </a:xfrm>
        </p:spPr>
        <p:txBody>
          <a:bodyPr>
            <a:normAutofit/>
          </a:bodyPr>
          <a:lstStyle/>
          <a:p>
            <a:r>
              <a:rPr lang="en-US" sz="4000" b="1"/>
              <a:t>Workforce Sexual Orientation</a:t>
            </a:r>
          </a:p>
        </p:txBody>
      </p:sp>
      <p:sp>
        <p:nvSpPr>
          <p:cNvPr id="23" name="TextBox 22">
            <a:extLst>
              <a:ext uri="{FF2B5EF4-FFF2-40B4-BE49-F238E27FC236}">
                <a16:creationId xmlns:a16="http://schemas.microsoft.com/office/drawing/2014/main" id="{8D0E7053-5C07-9E23-AA68-F42DD46A0BE5}"/>
              </a:ext>
            </a:extLst>
          </p:cNvPr>
          <p:cNvSpPr txBox="1"/>
          <p:nvPr/>
        </p:nvSpPr>
        <p:spPr>
          <a:xfrm>
            <a:off x="3098857" y="5549654"/>
            <a:ext cx="5159828" cy="1015663"/>
          </a:xfrm>
          <a:prstGeom prst="rect">
            <a:avLst/>
          </a:prstGeom>
          <a:noFill/>
        </p:spPr>
        <p:txBody>
          <a:bodyPr wrap="square">
            <a:spAutoFit/>
          </a:bodyPr>
          <a:lstStyle/>
          <a:p>
            <a:r>
              <a:rPr lang="en-GB" sz="1200" i="1">
                <a:solidFill>
                  <a:srgbClr val="FF0000"/>
                </a:solidFill>
              </a:rPr>
              <a:t>* The Electronic Staff Record does not currently hold data on trans and non-binary identities.  This situation is being reviewed nationally, and we hope we will soon be able to gather this information. At Combined, we hope to encourage more people to feel comfortable and safe to be open about recording their sexual orientation and being free to be their authentic selves at work. </a:t>
            </a:r>
          </a:p>
        </p:txBody>
      </p:sp>
      <p:graphicFrame>
        <p:nvGraphicFramePr>
          <p:cNvPr id="4" name="Chart 3" descr="Chart type: Clustered Column, Line. 'Headcount', 'Percentage' by 'Gender Orientation'&#10;&#10;Description automatically generated">
            <a:extLst>
              <a:ext uri="{FF2B5EF4-FFF2-40B4-BE49-F238E27FC236}">
                <a16:creationId xmlns:a16="http://schemas.microsoft.com/office/drawing/2014/main" id="{F6098680-4048-41F0-6421-3794E1FFCB85}"/>
              </a:ext>
              <a:ext uri="{147F2762-F138-4A5C-976F-8EAC2B608ADB}">
                <a16:predDERef xmlns:a16="http://schemas.microsoft.com/office/drawing/2014/main" pred="{0855F03A-7BF1-CC2A-6B60-87D8B25022A4}"/>
              </a:ext>
            </a:extLst>
          </p:cNvPr>
          <p:cNvGraphicFramePr>
            <a:graphicFrameLocks/>
          </p:cNvGraphicFramePr>
          <p:nvPr>
            <p:extLst>
              <p:ext uri="{D42A27DB-BD31-4B8C-83A1-F6EECF244321}">
                <p14:modId xmlns:p14="http://schemas.microsoft.com/office/powerpoint/2010/main" val="1142399136"/>
              </p:ext>
            </p:extLst>
          </p:nvPr>
        </p:nvGraphicFramePr>
        <p:xfrm>
          <a:off x="273121" y="1194595"/>
          <a:ext cx="8338746" cy="4150292"/>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2458D2C9-6971-E971-4B39-15D435713130}"/>
              </a:ext>
            </a:extLst>
          </p:cNvPr>
          <p:cNvPicPr>
            <a:picLocks noChangeAspect="1"/>
          </p:cNvPicPr>
          <p:nvPr/>
        </p:nvPicPr>
        <p:blipFill>
          <a:blip r:embed="rId4"/>
          <a:stretch>
            <a:fillRect/>
          </a:stretch>
        </p:blipFill>
        <p:spPr>
          <a:xfrm rot="20490494">
            <a:off x="911105" y="1947393"/>
            <a:ext cx="1763122" cy="1169403"/>
          </a:xfrm>
          <a:prstGeom prst="rect">
            <a:avLst/>
          </a:prstGeom>
        </p:spPr>
      </p:pic>
      <p:sp>
        <p:nvSpPr>
          <p:cNvPr id="6" name="TextBox 5">
            <a:extLst>
              <a:ext uri="{FF2B5EF4-FFF2-40B4-BE49-F238E27FC236}">
                <a16:creationId xmlns:a16="http://schemas.microsoft.com/office/drawing/2014/main" id="{4856A3BB-4E84-85C0-741A-5ADB742832B9}"/>
              </a:ext>
            </a:extLst>
          </p:cNvPr>
          <p:cNvSpPr txBox="1"/>
          <p:nvPr/>
        </p:nvSpPr>
        <p:spPr>
          <a:xfrm>
            <a:off x="4270657" y="1697979"/>
            <a:ext cx="4572000" cy="1600438"/>
          </a:xfrm>
          <a:prstGeom prst="rect">
            <a:avLst/>
          </a:prstGeom>
          <a:solidFill>
            <a:schemeClr val="accent3">
              <a:lumMod val="60000"/>
              <a:lumOff val="40000"/>
            </a:schemeClr>
          </a:solidFill>
        </p:spPr>
        <p:txBody>
          <a:bodyPr wrap="square">
            <a:spAutoFit/>
          </a:bodyPr>
          <a:lstStyle/>
          <a:p>
            <a:r>
              <a:rPr lang="en-GB" sz="1400"/>
              <a:t>LGBTQ+ colleagues are represented in our workforce, but the high rate of non-disclosure signals the need to build greater trust and confidence in how we use this data. By fostering an inclusive culture, increasing visibility of LGBTQ+ role models and strengthening allyship, we can help create an environment where more colleagues feel comfortable to share their identity.</a:t>
            </a:r>
          </a:p>
        </p:txBody>
      </p:sp>
      <p:graphicFrame>
        <p:nvGraphicFramePr>
          <p:cNvPr id="8" name="Table 7">
            <a:extLst>
              <a:ext uri="{FF2B5EF4-FFF2-40B4-BE49-F238E27FC236}">
                <a16:creationId xmlns:a16="http://schemas.microsoft.com/office/drawing/2014/main" id="{EBA8679C-E2BD-0CFB-6640-D490D21F3338}"/>
              </a:ext>
            </a:extLst>
          </p:cNvPr>
          <p:cNvGraphicFramePr>
            <a:graphicFrameLocks noGrp="1"/>
          </p:cNvGraphicFramePr>
          <p:nvPr>
            <p:extLst>
              <p:ext uri="{D42A27DB-BD31-4B8C-83A1-F6EECF244321}">
                <p14:modId xmlns:p14="http://schemas.microsoft.com/office/powerpoint/2010/main" val="3932228440"/>
              </p:ext>
            </p:extLst>
          </p:nvPr>
        </p:nvGraphicFramePr>
        <p:xfrm>
          <a:off x="273121" y="4786394"/>
          <a:ext cx="2676908" cy="1879600"/>
        </p:xfrm>
        <a:graphic>
          <a:graphicData uri="http://schemas.openxmlformats.org/drawingml/2006/table">
            <a:tbl>
              <a:tblPr firstRow="1" firstCol="1" bandRow="1">
                <a:tableStyleId>{5C22544A-7EE6-4342-B048-85BDC9FD1C3A}</a:tableStyleId>
              </a:tblPr>
              <a:tblGrid>
                <a:gridCol w="1798769">
                  <a:extLst>
                    <a:ext uri="{9D8B030D-6E8A-4147-A177-3AD203B41FA5}">
                      <a16:colId xmlns:a16="http://schemas.microsoft.com/office/drawing/2014/main" val="3822500645"/>
                    </a:ext>
                  </a:extLst>
                </a:gridCol>
                <a:gridCol w="878139">
                  <a:extLst>
                    <a:ext uri="{9D8B030D-6E8A-4147-A177-3AD203B41FA5}">
                      <a16:colId xmlns:a16="http://schemas.microsoft.com/office/drawing/2014/main" val="3514484136"/>
                    </a:ext>
                  </a:extLst>
                </a:gridCol>
              </a:tblGrid>
              <a:tr h="184150">
                <a:tc>
                  <a:txBody>
                    <a:bodyPr/>
                    <a:lstStyle/>
                    <a:p>
                      <a:pPr marL="91440" lvl="1" algn="l" fontAlgn="b">
                        <a:buNone/>
                      </a:pPr>
                      <a:r>
                        <a:rPr lang="en-GB" sz="1200" u="none" strike="noStrike" dirty="0">
                          <a:effectLst/>
                        </a:rPr>
                        <a:t>Gender Orientation</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marL="91440" algn="l" fontAlgn="b">
                        <a:buNone/>
                      </a:pPr>
                      <a:r>
                        <a:rPr lang="en-GB" sz="1200" b="1" u="none" strike="noStrike" kern="1200" dirty="0">
                          <a:solidFill>
                            <a:schemeClr val="lt1"/>
                          </a:solidFill>
                          <a:effectLst/>
                          <a:latin typeface="+mn-lt"/>
                          <a:ea typeface="+mn-ea"/>
                          <a:cs typeface="+mn-cs"/>
                        </a:rPr>
                        <a:t>Percentage</a:t>
                      </a:r>
                    </a:p>
                  </a:txBody>
                  <a:tcPr marL="6350" marR="6350" marT="6350" marB="0" anchor="b"/>
                </a:tc>
                <a:extLst>
                  <a:ext uri="{0D108BD9-81ED-4DB2-BD59-A6C34878D82A}">
                    <a16:rowId xmlns:a16="http://schemas.microsoft.com/office/drawing/2014/main" val="2656589676"/>
                  </a:ext>
                </a:extLst>
              </a:tr>
              <a:tr h="184150">
                <a:tc>
                  <a:txBody>
                    <a:bodyPr/>
                    <a:lstStyle/>
                    <a:p>
                      <a:pPr marL="91440" lvl="1" algn="l" fontAlgn="b">
                        <a:buNone/>
                      </a:pPr>
                      <a:r>
                        <a:rPr lang="en-GB" sz="1200" u="none" strike="noStrike" dirty="0">
                          <a:effectLst/>
                        </a:rPr>
                        <a:t>Bisexual</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n-GB" sz="1200" u="none" strike="noStrike" dirty="0">
                          <a:effectLst/>
                        </a:rPr>
                        <a:t>2.45%</a:t>
                      </a:r>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51288309"/>
                  </a:ext>
                </a:extLst>
              </a:tr>
              <a:tr h="184150">
                <a:tc>
                  <a:txBody>
                    <a:bodyPr/>
                    <a:lstStyle/>
                    <a:p>
                      <a:pPr marL="91440" lvl="1" algn="l" fontAlgn="b">
                        <a:buNone/>
                      </a:pPr>
                      <a:r>
                        <a:rPr lang="en-GB" sz="1200" u="none" strike="noStrike" dirty="0">
                          <a:effectLst/>
                        </a:rPr>
                        <a:t>Gay or Lesbian</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n-GB" sz="1200" u="none" strike="noStrike" dirty="0">
                          <a:effectLst/>
                        </a:rPr>
                        <a:t>2.25%</a:t>
                      </a:r>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04315681"/>
                  </a:ext>
                </a:extLst>
              </a:tr>
              <a:tr h="184150">
                <a:tc>
                  <a:txBody>
                    <a:bodyPr/>
                    <a:lstStyle/>
                    <a:p>
                      <a:pPr marL="91440" lvl="1" algn="l" fontAlgn="b">
                        <a:buNone/>
                      </a:pPr>
                      <a:r>
                        <a:rPr lang="en-GB" sz="1200" u="none" strike="noStrike" dirty="0">
                          <a:effectLst/>
                        </a:rPr>
                        <a:t>Heterosexual or Straight</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n-GB" sz="1200" u="none" strike="noStrike" dirty="0">
                          <a:effectLst/>
                        </a:rPr>
                        <a:t>74.10%</a:t>
                      </a:r>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29137352"/>
                  </a:ext>
                </a:extLst>
              </a:tr>
              <a:tr h="184150">
                <a:tc>
                  <a:txBody>
                    <a:bodyPr/>
                    <a:lstStyle/>
                    <a:p>
                      <a:pPr marL="91440" lvl="1" algn="l" fontAlgn="b">
                        <a:buNone/>
                      </a:pPr>
                      <a:r>
                        <a:rPr lang="en-GB" sz="1200" u="none" strike="noStrike" dirty="0">
                          <a:effectLst/>
                        </a:rPr>
                        <a:t>Not stated (declined to provide a response)</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n-GB" sz="1200" u="none" strike="noStrike" dirty="0">
                          <a:effectLst/>
                        </a:rPr>
                        <a:t>15.70%</a:t>
                      </a:r>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0535879"/>
                  </a:ext>
                </a:extLst>
              </a:tr>
              <a:tr h="184150">
                <a:tc>
                  <a:txBody>
                    <a:bodyPr/>
                    <a:lstStyle/>
                    <a:p>
                      <a:pPr marL="91440" lvl="1" algn="l" fontAlgn="b">
                        <a:buNone/>
                      </a:pPr>
                      <a:r>
                        <a:rPr lang="en-GB" sz="1200" u="none" strike="noStrike" dirty="0">
                          <a:effectLst/>
                        </a:rPr>
                        <a:t>Other sexual orientation not listed</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n-GB" sz="1200" u="none" strike="noStrike" dirty="0">
                          <a:effectLst/>
                        </a:rPr>
                        <a:t>0.35%</a:t>
                      </a:r>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05437332"/>
                  </a:ext>
                </a:extLst>
              </a:tr>
              <a:tr h="184150">
                <a:tc>
                  <a:txBody>
                    <a:bodyPr/>
                    <a:lstStyle/>
                    <a:p>
                      <a:pPr marL="91440" lvl="1" algn="l" fontAlgn="b">
                        <a:buNone/>
                      </a:pPr>
                      <a:r>
                        <a:rPr lang="en-GB" sz="1200" u="none" strike="noStrike" dirty="0">
                          <a:effectLst/>
                        </a:rPr>
                        <a:t>Undecided</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n-GB" sz="1200" u="none" strike="noStrike" dirty="0">
                          <a:effectLst/>
                        </a:rPr>
                        <a:t>0.30%</a:t>
                      </a:r>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6257082"/>
                  </a:ext>
                </a:extLst>
              </a:tr>
              <a:tr h="184150">
                <a:tc>
                  <a:txBody>
                    <a:bodyPr/>
                    <a:lstStyle/>
                    <a:p>
                      <a:pPr marL="91440" lvl="1" algn="l" fontAlgn="b">
                        <a:buNone/>
                      </a:pPr>
                      <a:r>
                        <a:rPr lang="en-GB" sz="1200" u="none" strike="noStrike" dirty="0">
                          <a:effectLst/>
                        </a:rPr>
                        <a:t>Unspecified</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n-GB" sz="1200" u="none" strike="noStrike" dirty="0">
                          <a:effectLst/>
                        </a:rPr>
                        <a:t>4.85%</a:t>
                      </a:r>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17745590"/>
                  </a:ext>
                </a:extLst>
              </a:tr>
            </a:tbl>
          </a:graphicData>
        </a:graphic>
      </p:graphicFrame>
      <p:pic>
        <p:nvPicPr>
          <p:cNvPr id="5" name="Picture 4">
            <a:extLst>
              <a:ext uri="{FF2B5EF4-FFF2-40B4-BE49-F238E27FC236}">
                <a16:creationId xmlns:a16="http://schemas.microsoft.com/office/drawing/2014/main" id="{E8958C1C-5A66-0DD3-DA82-EFCC1C962445}"/>
              </a:ext>
            </a:extLst>
          </p:cNvPr>
          <p:cNvPicPr>
            <a:picLocks noChangeAspect="1"/>
          </p:cNvPicPr>
          <p:nvPr/>
        </p:nvPicPr>
        <p:blipFill>
          <a:blip r:embed="rId5"/>
          <a:stretch>
            <a:fillRect/>
          </a:stretch>
        </p:blipFill>
        <p:spPr>
          <a:xfrm>
            <a:off x="8443925" y="1513113"/>
            <a:ext cx="597460" cy="493819"/>
          </a:xfrm>
          <a:prstGeom prst="rect">
            <a:avLst/>
          </a:prstGeom>
        </p:spPr>
      </p:pic>
    </p:spTree>
    <p:extLst>
      <p:ext uri="{BB962C8B-B14F-4D97-AF65-F5344CB8AC3E}">
        <p14:creationId xmlns:p14="http://schemas.microsoft.com/office/powerpoint/2010/main" val="143128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F515-3146-F1F8-A6AA-F65F680208B9}"/>
              </a:ext>
            </a:extLst>
          </p:cNvPr>
          <p:cNvSpPr>
            <a:spLocks noGrp="1"/>
          </p:cNvSpPr>
          <p:nvPr>
            <p:ph type="title"/>
          </p:nvPr>
        </p:nvSpPr>
        <p:spPr>
          <a:xfrm>
            <a:off x="287844" y="192356"/>
            <a:ext cx="6074229" cy="1143000"/>
          </a:xfrm>
        </p:spPr>
        <p:txBody>
          <a:bodyPr>
            <a:noAutofit/>
          </a:bodyPr>
          <a:lstStyle/>
          <a:p>
            <a:r>
              <a:rPr lang="en-GB" sz="3800" b="1"/>
              <a:t>Recruitment &amp; Selection - Ethnicity</a:t>
            </a:r>
          </a:p>
        </p:txBody>
      </p:sp>
      <p:sp>
        <p:nvSpPr>
          <p:cNvPr id="4" name="Slide Number Placeholder 3">
            <a:extLst>
              <a:ext uri="{FF2B5EF4-FFF2-40B4-BE49-F238E27FC236}">
                <a16:creationId xmlns:a16="http://schemas.microsoft.com/office/drawing/2014/main" id="{E145A321-CFFC-AF7D-B423-144087751F3B}"/>
              </a:ext>
            </a:extLst>
          </p:cNvPr>
          <p:cNvSpPr>
            <a:spLocks noGrp="1"/>
          </p:cNvSpPr>
          <p:nvPr>
            <p:ph type="sldNum" sz="quarter" idx="12"/>
          </p:nvPr>
        </p:nvSpPr>
        <p:spPr/>
        <p:txBody>
          <a:bodyPr/>
          <a:lstStyle/>
          <a:p>
            <a:fld id="{B236B63E-462D-A64A-8F4D-D177AD8FDFCE}" type="slidenum">
              <a:rPr lang="en-US" smtClean="0"/>
              <a:t>15</a:t>
            </a:fld>
            <a:endParaRPr lang="en-US"/>
          </a:p>
        </p:txBody>
      </p:sp>
      <p:graphicFrame>
        <p:nvGraphicFramePr>
          <p:cNvPr id="3" name="Table 2">
            <a:extLst>
              <a:ext uri="{FF2B5EF4-FFF2-40B4-BE49-F238E27FC236}">
                <a16:creationId xmlns:a16="http://schemas.microsoft.com/office/drawing/2014/main" id="{6FFC8718-5F79-4FE7-5AA0-0A77DB1E5B12}"/>
              </a:ext>
            </a:extLst>
          </p:cNvPr>
          <p:cNvGraphicFramePr>
            <a:graphicFrameLocks noGrp="1"/>
          </p:cNvGraphicFramePr>
          <p:nvPr>
            <p:extLst>
              <p:ext uri="{D42A27DB-BD31-4B8C-83A1-F6EECF244321}">
                <p14:modId xmlns:p14="http://schemas.microsoft.com/office/powerpoint/2010/main" val="673013606"/>
              </p:ext>
            </p:extLst>
          </p:nvPr>
        </p:nvGraphicFramePr>
        <p:xfrm>
          <a:off x="287844" y="5365522"/>
          <a:ext cx="4512560" cy="1310897"/>
        </p:xfrm>
        <a:graphic>
          <a:graphicData uri="http://schemas.openxmlformats.org/drawingml/2006/table">
            <a:tbl>
              <a:tblPr firstRow="1" firstCol="1" bandRow="1">
                <a:tableStyleId>{5C22544A-7EE6-4342-B048-85BDC9FD1C3A}</a:tableStyleId>
              </a:tblPr>
              <a:tblGrid>
                <a:gridCol w="1164145">
                  <a:extLst>
                    <a:ext uri="{9D8B030D-6E8A-4147-A177-3AD203B41FA5}">
                      <a16:colId xmlns:a16="http://schemas.microsoft.com/office/drawing/2014/main" val="747153049"/>
                    </a:ext>
                  </a:extLst>
                </a:gridCol>
                <a:gridCol w="1140142">
                  <a:extLst>
                    <a:ext uri="{9D8B030D-6E8A-4147-A177-3AD203B41FA5}">
                      <a16:colId xmlns:a16="http://schemas.microsoft.com/office/drawing/2014/main" val="1529381257"/>
                    </a:ext>
                  </a:extLst>
                </a:gridCol>
                <a:gridCol w="1081153">
                  <a:extLst>
                    <a:ext uri="{9D8B030D-6E8A-4147-A177-3AD203B41FA5}">
                      <a16:colId xmlns:a16="http://schemas.microsoft.com/office/drawing/2014/main" val="3141899248"/>
                    </a:ext>
                  </a:extLst>
                </a:gridCol>
                <a:gridCol w="1127120">
                  <a:extLst>
                    <a:ext uri="{9D8B030D-6E8A-4147-A177-3AD203B41FA5}">
                      <a16:colId xmlns:a16="http://schemas.microsoft.com/office/drawing/2014/main" val="3842120624"/>
                    </a:ext>
                  </a:extLst>
                </a:gridCol>
              </a:tblGrid>
              <a:tr h="0">
                <a:tc gridSpan="4">
                  <a:txBody>
                    <a:bodyPr/>
                    <a:lstStyle/>
                    <a:p>
                      <a:pPr algn="ctr">
                        <a:lnSpc>
                          <a:spcPct val="107000"/>
                        </a:lnSpc>
                        <a:buNone/>
                      </a:pPr>
                      <a:r>
                        <a:rPr lang="en-GB" sz="1200" u="none" strike="noStrike" kern="100">
                          <a:effectLst/>
                        </a:rPr>
                        <a:t>Headcount and Percentages</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29524736"/>
                  </a:ext>
                </a:extLst>
              </a:tr>
              <a:tr h="171228">
                <a:tc>
                  <a:txBody>
                    <a:bodyPr/>
                    <a:lstStyle/>
                    <a:p>
                      <a:pPr algn="l">
                        <a:lnSpc>
                          <a:spcPct val="107000"/>
                        </a:lnSpc>
                        <a:buNone/>
                      </a:pPr>
                      <a:r>
                        <a:rPr lang="en-GB" sz="1200" u="none" strike="noStrike" kern="100">
                          <a:effectLst/>
                        </a:rPr>
                        <a:t>2024</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3495" indent="-90170" algn="l">
                        <a:lnSpc>
                          <a:spcPct val="107000"/>
                        </a:lnSpc>
                        <a:buNone/>
                        <a:tabLst>
                          <a:tab pos="184785" algn="l"/>
                        </a:tabLst>
                      </a:pPr>
                      <a:r>
                        <a:rPr lang="en-GB" sz="1200" b="1" u="none" strike="noStrike" kern="100">
                          <a:effectLst/>
                        </a:rPr>
                        <a:t>Application</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buNone/>
                      </a:pPr>
                      <a:r>
                        <a:rPr lang="en-GB" sz="1200" b="1" u="none" strike="noStrike" kern="100">
                          <a:effectLst/>
                        </a:rPr>
                        <a:t>Shortlisted</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buNone/>
                      </a:pPr>
                      <a:r>
                        <a:rPr lang="en-GB" sz="1200" b="1" u="none" strike="noStrike" kern="100">
                          <a:effectLst/>
                        </a:rPr>
                        <a:t>Appointed</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1866747"/>
                  </a:ext>
                </a:extLst>
              </a:tr>
              <a:tr h="285722">
                <a:tc>
                  <a:txBody>
                    <a:bodyPr/>
                    <a:lstStyle/>
                    <a:p>
                      <a:pPr algn="l">
                        <a:lnSpc>
                          <a:spcPct val="107000"/>
                        </a:lnSpc>
                        <a:buNone/>
                      </a:pPr>
                      <a:r>
                        <a:rPr lang="en-GB" sz="1200" u="none" strike="noStrike" kern="100">
                          <a:effectLst/>
                        </a:rPr>
                        <a:t>Global Majority Heritage</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l" defTabSz="457200" rtl="0" eaLnBrk="1" latinLnBrk="0" hangingPunct="1">
                        <a:lnSpc>
                          <a:spcPct val="107000"/>
                        </a:lnSpc>
                        <a:buNone/>
                      </a:pPr>
                      <a:r>
                        <a:rPr lang="en-GB" sz="1200" b="0" u="none" strike="noStrike" kern="100">
                          <a:solidFill>
                            <a:schemeClr val="tx1"/>
                          </a:solidFill>
                          <a:effectLst/>
                          <a:latin typeface="+mn-lt"/>
                          <a:ea typeface="+mn-ea"/>
                          <a:cs typeface="+mn-cs"/>
                        </a:rPr>
                        <a:t>3843 (55.7%)</a:t>
                      </a:r>
                    </a:p>
                  </a:txBody>
                  <a:tcPr marL="68580" marR="68580" marT="0" marB="0"/>
                </a:tc>
                <a:tc>
                  <a:txBody>
                    <a:bodyPr/>
                    <a:lstStyle/>
                    <a:p>
                      <a:pPr marL="0" algn="l" defTabSz="457200" rtl="0" eaLnBrk="1" latinLnBrk="0" hangingPunct="1">
                        <a:lnSpc>
                          <a:spcPct val="107000"/>
                        </a:lnSpc>
                        <a:buNone/>
                      </a:pPr>
                      <a:r>
                        <a:rPr lang="en-GB" sz="1200" b="0" u="none" strike="noStrike" kern="100">
                          <a:solidFill>
                            <a:schemeClr val="tx1"/>
                          </a:solidFill>
                          <a:effectLst/>
                          <a:latin typeface="+mn-lt"/>
                          <a:ea typeface="+mn-ea"/>
                          <a:cs typeface="+mn-cs"/>
                        </a:rPr>
                        <a:t>612 (29.5%)</a:t>
                      </a:r>
                    </a:p>
                  </a:txBody>
                  <a:tcPr marL="68580" marR="68580" marT="0" marB="0"/>
                </a:tc>
                <a:tc>
                  <a:txBody>
                    <a:bodyPr/>
                    <a:lstStyle/>
                    <a:p>
                      <a:pPr marL="0" algn="l" defTabSz="457200" rtl="0" eaLnBrk="1" latinLnBrk="0" hangingPunct="1">
                        <a:lnSpc>
                          <a:spcPct val="107000"/>
                        </a:lnSpc>
                        <a:buNone/>
                      </a:pPr>
                      <a:r>
                        <a:rPr lang="en-GB" sz="1200" b="0" u="none" strike="noStrike" kern="100">
                          <a:solidFill>
                            <a:schemeClr val="tx1"/>
                          </a:solidFill>
                          <a:effectLst/>
                          <a:latin typeface="+mn-lt"/>
                          <a:ea typeface="+mn-ea"/>
                          <a:cs typeface="+mn-cs"/>
                        </a:rPr>
                        <a:t>149 (24.8%)</a:t>
                      </a:r>
                    </a:p>
                  </a:txBody>
                  <a:tcPr marL="68580" marR="68580" marT="0" marB="0"/>
                </a:tc>
                <a:extLst>
                  <a:ext uri="{0D108BD9-81ED-4DB2-BD59-A6C34878D82A}">
                    <a16:rowId xmlns:a16="http://schemas.microsoft.com/office/drawing/2014/main" val="379826818"/>
                  </a:ext>
                </a:extLst>
              </a:tr>
              <a:tr h="171228">
                <a:tc>
                  <a:txBody>
                    <a:bodyPr/>
                    <a:lstStyle/>
                    <a:p>
                      <a:pPr algn="l">
                        <a:lnSpc>
                          <a:spcPct val="107000"/>
                        </a:lnSpc>
                        <a:buNone/>
                      </a:pPr>
                      <a:r>
                        <a:rPr lang="en-GB" sz="1200" u="none" strike="noStrike" kern="100">
                          <a:effectLst/>
                        </a:rPr>
                        <a:t>Not disclosed</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buNone/>
                      </a:pPr>
                      <a:r>
                        <a:rPr lang="en-GB" sz="1200" u="none" strike="noStrike" kern="100">
                          <a:effectLst/>
                        </a:rPr>
                        <a:t>124 (1.8%)</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buNone/>
                      </a:pPr>
                      <a:r>
                        <a:rPr lang="en-GB" sz="1200" u="none" strike="noStrike" kern="100">
                          <a:effectLst/>
                        </a:rPr>
                        <a:t>40 (1.9%)</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buNone/>
                      </a:pPr>
                      <a:r>
                        <a:rPr lang="en-GB" sz="1200" u="none" strike="noStrike" kern="100">
                          <a:effectLst/>
                        </a:rPr>
                        <a:t>34 (5.7%)</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9584274"/>
                  </a:ext>
                </a:extLst>
              </a:tr>
              <a:tr h="171228">
                <a:tc>
                  <a:txBody>
                    <a:bodyPr/>
                    <a:lstStyle/>
                    <a:p>
                      <a:pPr algn="l">
                        <a:lnSpc>
                          <a:spcPct val="107000"/>
                        </a:lnSpc>
                        <a:buNone/>
                      </a:pPr>
                      <a:r>
                        <a:rPr lang="en-GB" sz="1200" u="none" strike="noStrike" kern="100">
                          <a:effectLst/>
                        </a:rPr>
                        <a:t>White</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buNone/>
                      </a:pPr>
                      <a:r>
                        <a:rPr lang="en-GB" sz="1200" u="none" strike="noStrike" kern="100">
                          <a:effectLst/>
                        </a:rPr>
                        <a:t>2931 (42.5%)</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buNone/>
                      </a:pPr>
                      <a:r>
                        <a:rPr lang="en-GB" sz="1200" u="none" strike="noStrike" kern="100">
                          <a:effectLst/>
                        </a:rPr>
                        <a:t>1422 (68.6%)</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buNone/>
                      </a:pPr>
                      <a:r>
                        <a:rPr lang="en-GB" sz="1200" u="none" strike="noStrike" kern="100">
                          <a:effectLst/>
                        </a:rPr>
                        <a:t>418 (69.6%)</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2724578"/>
                  </a:ext>
                </a:extLst>
              </a:tr>
              <a:tr h="139151">
                <a:tc>
                  <a:txBody>
                    <a:bodyPr/>
                    <a:lstStyle/>
                    <a:p>
                      <a:pPr algn="l">
                        <a:lnSpc>
                          <a:spcPct val="107000"/>
                        </a:lnSpc>
                        <a:buNone/>
                      </a:pPr>
                      <a:r>
                        <a:rPr lang="en-GB" sz="1200" u="none" strike="noStrike" kern="100">
                          <a:effectLst/>
                        </a:rPr>
                        <a:t>Total</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buNone/>
                      </a:pPr>
                      <a:r>
                        <a:rPr lang="en-GB" sz="1200" u="none" strike="noStrike" kern="100">
                          <a:effectLst/>
                        </a:rPr>
                        <a:t>6898 (100%)</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buNone/>
                      </a:pPr>
                      <a:r>
                        <a:rPr lang="en-GB" sz="1200" u="none" strike="noStrike" kern="100">
                          <a:effectLst/>
                        </a:rPr>
                        <a:t>2074 (100%)</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buNone/>
                      </a:pPr>
                      <a:r>
                        <a:rPr lang="en-GB" sz="1200" u="none" strike="noStrike" kern="100">
                          <a:effectLst/>
                        </a:rPr>
                        <a:t>601 (100%)</a:t>
                      </a:r>
                      <a:endParaRPr lang="en-GB" sz="1200" b="1" u="sng"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4835599"/>
                  </a:ext>
                </a:extLst>
              </a:tr>
            </a:tbl>
          </a:graphicData>
        </a:graphic>
      </p:graphicFrame>
      <p:graphicFrame>
        <p:nvGraphicFramePr>
          <p:cNvPr id="6" name="Chart 5">
            <a:extLst>
              <a:ext uri="{FF2B5EF4-FFF2-40B4-BE49-F238E27FC236}">
                <a16:creationId xmlns:a16="http://schemas.microsoft.com/office/drawing/2014/main" id="{6C994922-867E-FF67-2061-401A612ABA95}"/>
              </a:ext>
            </a:extLst>
          </p:cNvPr>
          <p:cNvGraphicFramePr>
            <a:graphicFrameLocks/>
          </p:cNvGraphicFramePr>
          <p:nvPr>
            <p:extLst>
              <p:ext uri="{D42A27DB-BD31-4B8C-83A1-F6EECF244321}">
                <p14:modId xmlns:p14="http://schemas.microsoft.com/office/powerpoint/2010/main" val="3077647121"/>
              </p:ext>
            </p:extLst>
          </p:nvPr>
        </p:nvGraphicFramePr>
        <p:xfrm>
          <a:off x="457200" y="1302887"/>
          <a:ext cx="5366426" cy="39993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91C6C65-0552-4016-0148-060F0CE62032}"/>
              </a:ext>
            </a:extLst>
          </p:cNvPr>
          <p:cNvSpPr txBox="1"/>
          <p:nvPr/>
        </p:nvSpPr>
        <p:spPr>
          <a:xfrm>
            <a:off x="5988980" y="1118979"/>
            <a:ext cx="3019972" cy="2462213"/>
          </a:xfrm>
          <a:prstGeom prst="rect">
            <a:avLst/>
          </a:prstGeom>
          <a:solidFill>
            <a:schemeClr val="accent5">
              <a:lumMod val="40000"/>
              <a:lumOff val="60000"/>
            </a:schemeClr>
          </a:solidFill>
        </p:spPr>
        <p:txBody>
          <a:bodyPr wrap="square">
            <a:spAutoFit/>
          </a:bodyPr>
          <a:lstStyle/>
          <a:p>
            <a:r>
              <a:rPr lang="en-GB" sz="1400"/>
              <a:t>Despite being the majority at the point of application (57.33%), Global Majority candidates are less likely to be shortlisted and even less likely to be appointed, dropping to just 35.10% at the final stage. In contrast, White applicants experience the opposite trajectory: starting as a minority at application (41.30%) but increasing steadily through shortlisting and appointment to 65.53%.</a:t>
            </a:r>
          </a:p>
        </p:txBody>
      </p:sp>
      <p:sp>
        <p:nvSpPr>
          <p:cNvPr id="17" name="TextBox 16">
            <a:extLst>
              <a:ext uri="{FF2B5EF4-FFF2-40B4-BE49-F238E27FC236}">
                <a16:creationId xmlns:a16="http://schemas.microsoft.com/office/drawing/2014/main" id="{BDA7B965-A412-E65E-2AF2-822DE66FA768}"/>
              </a:ext>
            </a:extLst>
          </p:cNvPr>
          <p:cNvSpPr txBox="1"/>
          <p:nvPr/>
        </p:nvSpPr>
        <p:spPr>
          <a:xfrm>
            <a:off x="5988980" y="3812334"/>
            <a:ext cx="3019972" cy="1384995"/>
          </a:xfrm>
          <a:prstGeom prst="rect">
            <a:avLst/>
          </a:prstGeom>
          <a:solidFill>
            <a:schemeClr val="accent2">
              <a:lumMod val="20000"/>
              <a:lumOff val="80000"/>
            </a:schemeClr>
          </a:solidFill>
        </p:spPr>
        <p:txBody>
          <a:bodyPr wrap="square">
            <a:spAutoFit/>
          </a:bodyPr>
          <a:lstStyle>
            <a:defPPr>
              <a:defRPr lang="en-US"/>
            </a:defPPr>
            <a:lvl1pPr>
              <a:defRPr sz="1400"/>
            </a:lvl1pPr>
          </a:lstStyle>
          <a:p>
            <a:r>
              <a:rPr lang="en-GB"/>
              <a:t>This highlights a potential equity gap in recruitment outcomes. It suggests that while attraction of Global Majority candidates is strong, more needs to be done to ensure fair progression through shortlisting and appointment. </a:t>
            </a:r>
          </a:p>
        </p:txBody>
      </p:sp>
      <p:sp>
        <p:nvSpPr>
          <p:cNvPr id="23" name="TextBox 22">
            <a:extLst>
              <a:ext uri="{FF2B5EF4-FFF2-40B4-BE49-F238E27FC236}">
                <a16:creationId xmlns:a16="http://schemas.microsoft.com/office/drawing/2014/main" id="{3E61561C-7DA3-A95A-D701-D970EA3C7AAF}"/>
              </a:ext>
            </a:extLst>
          </p:cNvPr>
          <p:cNvSpPr txBox="1"/>
          <p:nvPr/>
        </p:nvSpPr>
        <p:spPr>
          <a:xfrm>
            <a:off x="5100499" y="5326167"/>
            <a:ext cx="2665723" cy="1384995"/>
          </a:xfrm>
          <a:prstGeom prst="rect">
            <a:avLst/>
          </a:prstGeom>
          <a:solidFill>
            <a:schemeClr val="accent4">
              <a:lumMod val="40000"/>
              <a:lumOff val="60000"/>
            </a:schemeClr>
          </a:solidFill>
        </p:spPr>
        <p:txBody>
          <a:bodyPr wrap="square">
            <a:spAutoFit/>
          </a:bodyPr>
          <a:lstStyle>
            <a:defPPr>
              <a:defRPr lang="en-US"/>
            </a:defPPr>
            <a:lvl1pPr>
              <a:defRPr sz="1400"/>
            </a:lvl1pPr>
          </a:lstStyle>
          <a:p>
            <a:r>
              <a:rPr lang="en-GB"/>
              <a:t>Global Majority candidates made progress at shortlisting and appointment compared with 2024, narrowing the equity gap, though White candidates remain more successful overall.</a:t>
            </a:r>
          </a:p>
        </p:txBody>
      </p:sp>
      <p:pic>
        <p:nvPicPr>
          <p:cNvPr id="5" name="Picture 4">
            <a:extLst>
              <a:ext uri="{FF2B5EF4-FFF2-40B4-BE49-F238E27FC236}">
                <a16:creationId xmlns:a16="http://schemas.microsoft.com/office/drawing/2014/main" id="{1A45EAAA-7580-17E0-8F58-949762C62FBE}"/>
              </a:ext>
            </a:extLst>
          </p:cNvPr>
          <p:cNvPicPr>
            <a:picLocks noChangeAspect="1"/>
          </p:cNvPicPr>
          <p:nvPr/>
        </p:nvPicPr>
        <p:blipFill>
          <a:blip r:embed="rId4"/>
          <a:stretch>
            <a:fillRect/>
          </a:stretch>
        </p:blipFill>
        <p:spPr>
          <a:xfrm>
            <a:off x="7467492" y="5245202"/>
            <a:ext cx="597460" cy="493819"/>
          </a:xfrm>
          <a:prstGeom prst="rect">
            <a:avLst/>
          </a:prstGeom>
        </p:spPr>
      </p:pic>
      <p:cxnSp>
        <p:nvCxnSpPr>
          <p:cNvPr id="18" name="Straight Arrow Connector 17">
            <a:extLst>
              <a:ext uri="{FF2B5EF4-FFF2-40B4-BE49-F238E27FC236}">
                <a16:creationId xmlns:a16="http://schemas.microsoft.com/office/drawing/2014/main" id="{F22928C7-CBB7-0765-C606-502ED350005B}"/>
              </a:ext>
            </a:extLst>
          </p:cNvPr>
          <p:cNvCxnSpPr>
            <a:cxnSpLocks/>
          </p:cNvCxnSpPr>
          <p:nvPr/>
        </p:nvCxnSpPr>
        <p:spPr>
          <a:xfrm flipH="1">
            <a:off x="4572000" y="5910943"/>
            <a:ext cx="5773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F9219A4B-16F0-7EBB-0C39-898549EE8642}"/>
              </a:ext>
            </a:extLst>
          </p:cNvPr>
          <p:cNvCxnSpPr/>
          <p:nvPr/>
        </p:nvCxnSpPr>
        <p:spPr>
          <a:xfrm flipH="1" flipV="1">
            <a:off x="5149306" y="3156857"/>
            <a:ext cx="839674" cy="10232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79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F515-3146-F1F8-A6AA-F65F680208B9}"/>
              </a:ext>
            </a:extLst>
          </p:cNvPr>
          <p:cNvSpPr>
            <a:spLocks noGrp="1"/>
          </p:cNvSpPr>
          <p:nvPr>
            <p:ph type="title"/>
          </p:nvPr>
        </p:nvSpPr>
        <p:spPr>
          <a:xfrm>
            <a:off x="457200" y="274638"/>
            <a:ext cx="6280780" cy="1143000"/>
          </a:xfrm>
        </p:spPr>
        <p:txBody>
          <a:bodyPr>
            <a:noAutofit/>
          </a:bodyPr>
          <a:lstStyle/>
          <a:p>
            <a:r>
              <a:rPr lang="en-GB" sz="3800" b="1"/>
              <a:t>Recruitment &amp; Selection - Disability</a:t>
            </a:r>
          </a:p>
        </p:txBody>
      </p:sp>
      <p:sp>
        <p:nvSpPr>
          <p:cNvPr id="4" name="Slide Number Placeholder 3">
            <a:extLst>
              <a:ext uri="{FF2B5EF4-FFF2-40B4-BE49-F238E27FC236}">
                <a16:creationId xmlns:a16="http://schemas.microsoft.com/office/drawing/2014/main" id="{E145A321-CFFC-AF7D-B423-144087751F3B}"/>
              </a:ext>
            </a:extLst>
          </p:cNvPr>
          <p:cNvSpPr>
            <a:spLocks noGrp="1"/>
          </p:cNvSpPr>
          <p:nvPr>
            <p:ph type="sldNum" sz="quarter" idx="12"/>
          </p:nvPr>
        </p:nvSpPr>
        <p:spPr/>
        <p:txBody>
          <a:bodyPr/>
          <a:lstStyle/>
          <a:p>
            <a:fld id="{B236B63E-462D-A64A-8F4D-D177AD8FDFCE}" type="slidenum">
              <a:rPr lang="en-US" smtClean="0"/>
              <a:t>16</a:t>
            </a:fld>
            <a:endParaRPr lang="en-US"/>
          </a:p>
        </p:txBody>
      </p:sp>
      <p:graphicFrame>
        <p:nvGraphicFramePr>
          <p:cNvPr id="8" name="Chart 7">
            <a:extLst>
              <a:ext uri="{FF2B5EF4-FFF2-40B4-BE49-F238E27FC236}">
                <a16:creationId xmlns:a16="http://schemas.microsoft.com/office/drawing/2014/main" id="{05941C7D-CC92-41AB-CCDE-6B55E94E3D4F}"/>
              </a:ext>
            </a:extLst>
          </p:cNvPr>
          <p:cNvGraphicFramePr>
            <a:graphicFrameLocks/>
          </p:cNvGraphicFramePr>
          <p:nvPr>
            <p:extLst>
              <p:ext uri="{D42A27DB-BD31-4B8C-83A1-F6EECF244321}">
                <p14:modId xmlns:p14="http://schemas.microsoft.com/office/powerpoint/2010/main" val="866093683"/>
              </p:ext>
            </p:extLst>
          </p:nvPr>
        </p:nvGraphicFramePr>
        <p:xfrm>
          <a:off x="392164" y="1454143"/>
          <a:ext cx="6280780" cy="40660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a:extLst>
              <a:ext uri="{FF2B5EF4-FFF2-40B4-BE49-F238E27FC236}">
                <a16:creationId xmlns:a16="http://schemas.microsoft.com/office/drawing/2014/main" id="{63BFBD7F-1549-4DF5-C781-1A28F9F99ADC}"/>
              </a:ext>
            </a:extLst>
          </p:cNvPr>
          <p:cNvGraphicFramePr>
            <a:graphicFrameLocks noGrp="1"/>
          </p:cNvGraphicFramePr>
          <p:nvPr>
            <p:extLst>
              <p:ext uri="{D42A27DB-BD31-4B8C-83A1-F6EECF244321}">
                <p14:modId xmlns:p14="http://schemas.microsoft.com/office/powerpoint/2010/main" val="3143633224"/>
              </p:ext>
            </p:extLst>
          </p:nvPr>
        </p:nvGraphicFramePr>
        <p:xfrm>
          <a:off x="893152" y="5688591"/>
          <a:ext cx="3864430" cy="970280"/>
        </p:xfrm>
        <a:graphic>
          <a:graphicData uri="http://schemas.openxmlformats.org/drawingml/2006/table">
            <a:tbl>
              <a:tblPr firstRow="1" firstCol="1" bandRow="1">
                <a:tableStyleId>{5C22544A-7EE6-4342-B048-85BDC9FD1C3A}</a:tableStyleId>
              </a:tblPr>
              <a:tblGrid>
                <a:gridCol w="965710">
                  <a:extLst>
                    <a:ext uri="{9D8B030D-6E8A-4147-A177-3AD203B41FA5}">
                      <a16:colId xmlns:a16="http://schemas.microsoft.com/office/drawing/2014/main" val="4147402404"/>
                    </a:ext>
                  </a:extLst>
                </a:gridCol>
                <a:gridCol w="966240">
                  <a:extLst>
                    <a:ext uri="{9D8B030D-6E8A-4147-A177-3AD203B41FA5}">
                      <a16:colId xmlns:a16="http://schemas.microsoft.com/office/drawing/2014/main" val="576325433"/>
                    </a:ext>
                  </a:extLst>
                </a:gridCol>
                <a:gridCol w="966240">
                  <a:extLst>
                    <a:ext uri="{9D8B030D-6E8A-4147-A177-3AD203B41FA5}">
                      <a16:colId xmlns:a16="http://schemas.microsoft.com/office/drawing/2014/main" val="3702458912"/>
                    </a:ext>
                  </a:extLst>
                </a:gridCol>
                <a:gridCol w="966240">
                  <a:extLst>
                    <a:ext uri="{9D8B030D-6E8A-4147-A177-3AD203B41FA5}">
                      <a16:colId xmlns:a16="http://schemas.microsoft.com/office/drawing/2014/main" val="739106255"/>
                    </a:ext>
                  </a:extLst>
                </a:gridCol>
              </a:tblGrid>
              <a:tr h="196850">
                <a:tc>
                  <a:txBody>
                    <a:bodyPr/>
                    <a:lstStyle/>
                    <a:p>
                      <a:pPr marL="72000" algn="l" defTabSz="457200" rtl="0" eaLnBrk="1" latinLnBrk="0" hangingPunct="1">
                        <a:buNone/>
                      </a:pPr>
                      <a:r>
                        <a:rPr lang="en-GB" sz="1200" b="1" u="none" strike="noStrike" kern="1200">
                          <a:solidFill>
                            <a:schemeClr val="lt1"/>
                          </a:solidFill>
                          <a:effectLst/>
                          <a:latin typeface="+mn-lt"/>
                          <a:ea typeface="+mn-ea"/>
                          <a:cs typeface="+mn-cs"/>
                        </a:rPr>
                        <a:t>2024</a:t>
                      </a:r>
                    </a:p>
                  </a:txBody>
                  <a:tcPr marL="0" marR="0" marT="0" marB="0"/>
                </a:tc>
                <a:tc>
                  <a:txBody>
                    <a:bodyPr/>
                    <a:lstStyle/>
                    <a:p>
                      <a:pPr marL="72000" algn="l" defTabSz="457200" rtl="0" eaLnBrk="1" latinLnBrk="0" hangingPunct="1">
                        <a:buNone/>
                      </a:pPr>
                      <a:r>
                        <a:rPr lang="en-GB" sz="1200" b="1" u="none" strike="noStrike" kern="1200">
                          <a:solidFill>
                            <a:schemeClr val="lt1"/>
                          </a:solidFill>
                          <a:effectLst/>
                          <a:latin typeface="+mn-lt"/>
                          <a:ea typeface="+mn-ea"/>
                          <a:cs typeface="+mn-cs"/>
                        </a:rPr>
                        <a:t>Applications</a:t>
                      </a:r>
                    </a:p>
                  </a:txBody>
                  <a:tcPr marL="0" marR="0" marT="0" marB="0" anchor="ctr"/>
                </a:tc>
                <a:tc>
                  <a:txBody>
                    <a:bodyPr/>
                    <a:lstStyle/>
                    <a:p>
                      <a:pPr marL="72000" algn="l" defTabSz="457200" rtl="0" eaLnBrk="1" latinLnBrk="0" hangingPunct="1">
                        <a:buNone/>
                      </a:pPr>
                      <a:r>
                        <a:rPr lang="en-GB" sz="1200" b="1" u="none" strike="noStrike" kern="1200">
                          <a:solidFill>
                            <a:schemeClr val="lt1"/>
                          </a:solidFill>
                          <a:effectLst/>
                          <a:latin typeface="+mn-lt"/>
                          <a:ea typeface="+mn-ea"/>
                          <a:cs typeface="+mn-cs"/>
                        </a:rPr>
                        <a:t>Shortlisted</a:t>
                      </a:r>
                    </a:p>
                  </a:txBody>
                  <a:tcPr marL="0" marR="0" marT="0" marB="0" anchor="ctr"/>
                </a:tc>
                <a:tc>
                  <a:txBody>
                    <a:bodyPr/>
                    <a:lstStyle/>
                    <a:p>
                      <a:pPr marL="72000" algn="l" defTabSz="457200" rtl="0" eaLnBrk="1" latinLnBrk="0" hangingPunct="1">
                        <a:buNone/>
                      </a:pPr>
                      <a:r>
                        <a:rPr lang="en-GB" sz="1200" b="1" u="none" strike="noStrike" kern="1200">
                          <a:solidFill>
                            <a:schemeClr val="lt1"/>
                          </a:solidFill>
                          <a:effectLst/>
                          <a:latin typeface="+mn-lt"/>
                          <a:ea typeface="+mn-ea"/>
                          <a:cs typeface="+mn-cs"/>
                        </a:rPr>
                        <a:t>Appointed</a:t>
                      </a:r>
                    </a:p>
                  </a:txBody>
                  <a:tcPr marL="0" marR="0" marT="0" marB="0" anchor="ctr"/>
                </a:tc>
                <a:extLst>
                  <a:ext uri="{0D108BD9-81ED-4DB2-BD59-A6C34878D82A}">
                    <a16:rowId xmlns:a16="http://schemas.microsoft.com/office/drawing/2014/main" val="2646768333"/>
                  </a:ext>
                </a:extLst>
              </a:tr>
              <a:tr h="196850">
                <a:tc>
                  <a:txBody>
                    <a:bodyPr/>
                    <a:lstStyle/>
                    <a:p>
                      <a:pPr marL="72000" algn="l" defTabSz="457200" rtl="0" eaLnBrk="1" latinLnBrk="0" hangingPunct="1">
                        <a:buNone/>
                      </a:pPr>
                      <a:r>
                        <a:rPr lang="en-GB" sz="1200" b="1" u="none" strike="noStrike" kern="1200">
                          <a:solidFill>
                            <a:schemeClr val="lt1"/>
                          </a:solidFill>
                          <a:effectLst/>
                          <a:latin typeface="+mn-lt"/>
                          <a:ea typeface="+mn-ea"/>
                          <a:cs typeface="+mn-cs"/>
                        </a:rPr>
                        <a:t>Disabled</a:t>
                      </a:r>
                    </a:p>
                  </a:txBody>
                  <a:tcPr marL="0" marR="0" marT="0" marB="0" anchor="ctr"/>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469 (6.8%)</a:t>
                      </a:r>
                    </a:p>
                  </a:txBody>
                  <a:tcPr marL="0" marR="0" marT="0" marB="0"/>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196 (9.5%)</a:t>
                      </a:r>
                    </a:p>
                  </a:txBody>
                  <a:tcPr marL="0" marR="0" marT="0" marB="0"/>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55 (9.2%)</a:t>
                      </a:r>
                    </a:p>
                  </a:txBody>
                  <a:tcPr marL="0" marR="0" marT="0" marB="0"/>
                </a:tc>
                <a:extLst>
                  <a:ext uri="{0D108BD9-81ED-4DB2-BD59-A6C34878D82A}">
                    <a16:rowId xmlns:a16="http://schemas.microsoft.com/office/drawing/2014/main" val="999029535"/>
                  </a:ext>
                </a:extLst>
              </a:tr>
              <a:tr h="196850">
                <a:tc>
                  <a:txBody>
                    <a:bodyPr/>
                    <a:lstStyle/>
                    <a:p>
                      <a:pPr marL="72000" algn="l" defTabSz="457200" rtl="0" eaLnBrk="1" latinLnBrk="0" hangingPunct="1">
                        <a:buNone/>
                      </a:pPr>
                      <a:r>
                        <a:rPr lang="en-GB" sz="1200" b="1" u="none" strike="noStrike" kern="1200">
                          <a:solidFill>
                            <a:schemeClr val="lt1"/>
                          </a:solidFill>
                          <a:effectLst/>
                          <a:latin typeface="+mn-lt"/>
                          <a:ea typeface="+mn-ea"/>
                          <a:cs typeface="+mn-cs"/>
                        </a:rPr>
                        <a:t>Non-Disabled</a:t>
                      </a:r>
                    </a:p>
                  </a:txBody>
                  <a:tcPr marL="0" marR="0" marT="0" marB="0" anchor="ctr"/>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6305 (91.4%)</a:t>
                      </a:r>
                    </a:p>
                  </a:txBody>
                  <a:tcPr marL="0" marR="0" marT="0" marB="0"/>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1829 (88.2%)</a:t>
                      </a:r>
                    </a:p>
                  </a:txBody>
                  <a:tcPr marL="0" marR="0" marT="0" marB="0"/>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504 (83.9%)</a:t>
                      </a:r>
                    </a:p>
                  </a:txBody>
                  <a:tcPr marL="0" marR="0" marT="0" marB="0"/>
                </a:tc>
                <a:extLst>
                  <a:ext uri="{0D108BD9-81ED-4DB2-BD59-A6C34878D82A}">
                    <a16:rowId xmlns:a16="http://schemas.microsoft.com/office/drawing/2014/main" val="362266709"/>
                  </a:ext>
                </a:extLst>
              </a:tr>
              <a:tr h="196850">
                <a:tc>
                  <a:txBody>
                    <a:bodyPr/>
                    <a:lstStyle/>
                    <a:p>
                      <a:pPr marL="72000" algn="l" defTabSz="457200" rtl="0" eaLnBrk="1" latinLnBrk="0" hangingPunct="1">
                        <a:buNone/>
                      </a:pPr>
                      <a:r>
                        <a:rPr lang="en-GB" sz="1200" b="1" u="none" strike="noStrike" kern="1200">
                          <a:solidFill>
                            <a:schemeClr val="lt1"/>
                          </a:solidFill>
                          <a:effectLst/>
                          <a:latin typeface="+mn-lt"/>
                          <a:ea typeface="+mn-ea"/>
                          <a:cs typeface="+mn-cs"/>
                        </a:rPr>
                        <a:t>Unknown</a:t>
                      </a:r>
                    </a:p>
                  </a:txBody>
                  <a:tcPr marL="0" marR="0" marT="0" marB="0" anchor="ctr"/>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124 (1.8%)</a:t>
                      </a:r>
                    </a:p>
                  </a:txBody>
                  <a:tcPr marL="0" marR="0" marT="0" marB="0"/>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49 (2.4%)</a:t>
                      </a:r>
                    </a:p>
                  </a:txBody>
                  <a:tcPr marL="0" marR="0" marT="0" marB="0"/>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42 (7.0%)</a:t>
                      </a:r>
                    </a:p>
                  </a:txBody>
                  <a:tcPr marL="0" marR="0" marT="0" marB="0"/>
                </a:tc>
                <a:extLst>
                  <a:ext uri="{0D108BD9-81ED-4DB2-BD59-A6C34878D82A}">
                    <a16:rowId xmlns:a16="http://schemas.microsoft.com/office/drawing/2014/main" val="564907801"/>
                  </a:ext>
                </a:extLst>
              </a:tr>
              <a:tr h="122773">
                <a:tc>
                  <a:txBody>
                    <a:bodyPr/>
                    <a:lstStyle/>
                    <a:p>
                      <a:pPr marL="72000" algn="l">
                        <a:buNone/>
                      </a:pPr>
                      <a:r>
                        <a:rPr lang="en-GB" sz="1200" u="none" strike="noStrike">
                          <a:effectLst/>
                        </a:rPr>
                        <a:t>Total</a:t>
                      </a:r>
                      <a:endParaRPr lang="en-GB" sz="1200" b="1" u="sng">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6898 (100%)</a:t>
                      </a:r>
                    </a:p>
                  </a:txBody>
                  <a:tcPr marL="0" marR="0" marT="0" marB="0"/>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2074 (100%)</a:t>
                      </a:r>
                    </a:p>
                  </a:txBody>
                  <a:tcPr marL="0" marR="0" marT="0" marB="0"/>
                </a:tc>
                <a:tc>
                  <a:txBody>
                    <a:bodyPr/>
                    <a:lstStyle/>
                    <a:p>
                      <a:pPr marL="72000" algn="l" defTabSz="457200" rtl="0" eaLnBrk="1" latinLnBrk="0" hangingPunct="1">
                        <a:buNone/>
                      </a:pPr>
                      <a:r>
                        <a:rPr lang="en-GB" sz="1200" u="none" strike="noStrike" kern="1200">
                          <a:solidFill>
                            <a:schemeClr val="dk1"/>
                          </a:solidFill>
                          <a:effectLst/>
                          <a:latin typeface="+mn-lt"/>
                          <a:ea typeface="+mn-ea"/>
                          <a:cs typeface="+mn-cs"/>
                        </a:rPr>
                        <a:t>601 (100%)</a:t>
                      </a:r>
                    </a:p>
                  </a:txBody>
                  <a:tcPr marL="0" marR="0" marT="0" marB="0"/>
                </a:tc>
                <a:extLst>
                  <a:ext uri="{0D108BD9-81ED-4DB2-BD59-A6C34878D82A}">
                    <a16:rowId xmlns:a16="http://schemas.microsoft.com/office/drawing/2014/main" val="1147168064"/>
                  </a:ext>
                </a:extLst>
              </a:tr>
            </a:tbl>
          </a:graphicData>
        </a:graphic>
      </p:graphicFrame>
      <p:sp>
        <p:nvSpPr>
          <p:cNvPr id="11" name="TextBox 10">
            <a:extLst>
              <a:ext uri="{FF2B5EF4-FFF2-40B4-BE49-F238E27FC236}">
                <a16:creationId xmlns:a16="http://schemas.microsoft.com/office/drawing/2014/main" id="{B23D36F1-D6A2-8052-2259-8D73A0DC0CE4}"/>
              </a:ext>
            </a:extLst>
          </p:cNvPr>
          <p:cNvSpPr txBox="1"/>
          <p:nvPr/>
        </p:nvSpPr>
        <p:spPr>
          <a:xfrm>
            <a:off x="2101083" y="2933144"/>
            <a:ext cx="2862942" cy="646331"/>
          </a:xfrm>
          <a:prstGeom prst="rect">
            <a:avLst/>
          </a:prstGeom>
          <a:solidFill>
            <a:schemeClr val="accent5">
              <a:lumMod val="40000"/>
              <a:lumOff val="60000"/>
            </a:schemeClr>
          </a:solidFill>
        </p:spPr>
        <p:txBody>
          <a:bodyPr wrap="square">
            <a:spAutoFit/>
          </a:bodyPr>
          <a:lstStyle/>
          <a:p>
            <a:r>
              <a:rPr lang="en-GB" sz="1200"/>
              <a:t>Disabled applicants progress strongly, increasing from 7.9% at application to 9.13% at appointment, </a:t>
            </a:r>
          </a:p>
        </p:txBody>
      </p:sp>
      <p:sp>
        <p:nvSpPr>
          <p:cNvPr id="13" name="TextBox 12">
            <a:extLst>
              <a:ext uri="{FF2B5EF4-FFF2-40B4-BE49-F238E27FC236}">
                <a16:creationId xmlns:a16="http://schemas.microsoft.com/office/drawing/2014/main" id="{C6025A5D-9A6A-FA76-A0C5-3A80A8C6E77A}"/>
              </a:ext>
            </a:extLst>
          </p:cNvPr>
          <p:cNvSpPr txBox="1"/>
          <p:nvPr/>
        </p:nvSpPr>
        <p:spPr>
          <a:xfrm>
            <a:off x="5026929" y="5588455"/>
            <a:ext cx="3011142" cy="1169551"/>
          </a:xfrm>
          <a:prstGeom prst="rect">
            <a:avLst/>
          </a:prstGeom>
          <a:solidFill>
            <a:schemeClr val="accent3">
              <a:lumMod val="60000"/>
              <a:lumOff val="40000"/>
            </a:schemeClr>
          </a:solidFill>
        </p:spPr>
        <p:txBody>
          <a:bodyPr wrap="square">
            <a:spAutoFit/>
          </a:bodyPr>
          <a:lstStyle>
            <a:defPPr>
              <a:defRPr lang="en-US"/>
            </a:defPPr>
            <a:lvl1pPr marL="285750" indent="-285750">
              <a:buFont typeface="Arial" panose="020B0604020202020204" pitchFamily="34" charset="0"/>
              <a:buChar char="•"/>
              <a:defRPr sz="1400"/>
            </a:lvl1pPr>
          </a:lstStyle>
          <a:p>
            <a:pPr marL="0" indent="0">
              <a:buNone/>
            </a:pPr>
            <a:r>
              <a:rPr lang="en-GB"/>
              <a:t>Unknown” disability status rises to 7% at appointment, suggesting hesitancy to disclose and highlighting the need to build confidence and improve data capture.</a:t>
            </a:r>
          </a:p>
        </p:txBody>
      </p:sp>
      <p:cxnSp>
        <p:nvCxnSpPr>
          <p:cNvPr id="18" name="Straight Arrow Connector 17">
            <a:extLst>
              <a:ext uri="{FF2B5EF4-FFF2-40B4-BE49-F238E27FC236}">
                <a16:creationId xmlns:a16="http://schemas.microsoft.com/office/drawing/2014/main" id="{F25021C5-1404-B11A-5C6E-53CC4B5C1151}"/>
              </a:ext>
            </a:extLst>
          </p:cNvPr>
          <p:cNvCxnSpPr>
            <a:cxnSpLocks/>
            <a:stCxn id="13" idx="1"/>
          </p:cNvCxnSpPr>
          <p:nvPr/>
        </p:nvCxnSpPr>
        <p:spPr>
          <a:xfrm flipH="1">
            <a:off x="4550434" y="6173231"/>
            <a:ext cx="498061" cy="172108"/>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89C36A6-2365-16B6-15F0-F0F9D9079607}"/>
              </a:ext>
            </a:extLst>
          </p:cNvPr>
          <p:cNvCxnSpPr>
            <a:cxnSpLocks/>
            <a:stCxn id="13" idx="0"/>
          </p:cNvCxnSpPr>
          <p:nvPr/>
        </p:nvCxnSpPr>
        <p:spPr>
          <a:xfrm flipH="1" flipV="1">
            <a:off x="6313714" y="5246659"/>
            <a:ext cx="218786" cy="341796"/>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D3F5255-750F-0303-D542-15853FAD6625}"/>
              </a:ext>
            </a:extLst>
          </p:cNvPr>
          <p:cNvSpPr txBox="1"/>
          <p:nvPr/>
        </p:nvSpPr>
        <p:spPr>
          <a:xfrm>
            <a:off x="6781801" y="1945717"/>
            <a:ext cx="2155371" cy="2893100"/>
          </a:xfrm>
          <a:prstGeom prst="rect">
            <a:avLst/>
          </a:prstGeom>
          <a:solidFill>
            <a:schemeClr val="accent4">
              <a:lumMod val="40000"/>
              <a:lumOff val="60000"/>
            </a:schemeClr>
          </a:solidFill>
        </p:spPr>
        <p:txBody>
          <a:bodyPr wrap="square">
            <a:spAutoFit/>
          </a:bodyPr>
          <a:lstStyle>
            <a:defPPr>
              <a:defRPr lang="en-US"/>
            </a:defPPr>
            <a:lvl1pPr indent="0">
              <a:buFont typeface="Arial" panose="020B0604020202020204" pitchFamily="34" charset="0"/>
              <a:buNone/>
              <a:defRPr sz="1400"/>
            </a:lvl1pPr>
          </a:lstStyle>
          <a:p>
            <a:r>
              <a:rPr lang="en-GB"/>
              <a:t>Applications from disabled candidates rose to 7.92% in 2025, up from 6.8% in 2024, while non-disabled applicants’ share declines slightly. This shows  stronger attraction to Trust roles. Their progression to shortlisting (9.4%) and appointment (9.13%) remained steady, slightly exceeding their application share.</a:t>
            </a:r>
          </a:p>
        </p:txBody>
      </p:sp>
      <p:pic>
        <p:nvPicPr>
          <p:cNvPr id="26" name="Picture 25">
            <a:extLst>
              <a:ext uri="{FF2B5EF4-FFF2-40B4-BE49-F238E27FC236}">
                <a16:creationId xmlns:a16="http://schemas.microsoft.com/office/drawing/2014/main" id="{0C05CB59-EF47-C933-DAF9-3F74D1E85155}"/>
              </a:ext>
            </a:extLst>
          </p:cNvPr>
          <p:cNvPicPr>
            <a:picLocks noChangeAspect="1"/>
          </p:cNvPicPr>
          <p:nvPr/>
        </p:nvPicPr>
        <p:blipFill>
          <a:blip r:embed="rId3"/>
          <a:stretch>
            <a:fillRect/>
          </a:stretch>
        </p:blipFill>
        <p:spPr>
          <a:xfrm>
            <a:off x="8546540" y="1698807"/>
            <a:ext cx="597460" cy="493819"/>
          </a:xfrm>
          <a:prstGeom prst="rect">
            <a:avLst/>
          </a:prstGeom>
        </p:spPr>
      </p:pic>
    </p:spTree>
    <p:extLst>
      <p:ext uri="{BB962C8B-B14F-4D97-AF65-F5344CB8AC3E}">
        <p14:creationId xmlns:p14="http://schemas.microsoft.com/office/powerpoint/2010/main" val="32870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20127" y="2185663"/>
            <a:ext cx="5105400" cy="1402584"/>
          </a:xfrm>
        </p:spPr>
        <p:txBody>
          <a:bodyPr>
            <a:noAutofit/>
          </a:bodyPr>
          <a:lstStyle/>
          <a:p>
            <a:r>
              <a:rPr lang="en-GB" b="1">
                <a:solidFill>
                  <a:srgbClr val="6500B3"/>
                </a:solidFill>
              </a:rPr>
              <a:t>PART TWO: </a:t>
            </a:r>
            <a:br>
              <a:rPr lang="en-GB" b="1">
                <a:solidFill>
                  <a:srgbClr val="6500B3"/>
                </a:solidFill>
              </a:rPr>
            </a:br>
            <a:r>
              <a:rPr lang="en-GB" b="1">
                <a:solidFill>
                  <a:srgbClr val="6500B3"/>
                </a:solidFill>
              </a:rPr>
              <a:t>Service User Data </a:t>
            </a:r>
            <a:br>
              <a:rPr lang="en-GB" b="1">
                <a:solidFill>
                  <a:srgbClr val="6500B3"/>
                </a:solidFill>
              </a:rPr>
            </a:br>
            <a:r>
              <a:rPr lang="en-GB" sz="2400" b="1">
                <a:solidFill>
                  <a:srgbClr val="6500B3"/>
                </a:solidFill>
              </a:rPr>
              <a:t>as at 31</a:t>
            </a:r>
            <a:r>
              <a:rPr lang="en-GB" sz="2400" b="1" baseline="30000">
                <a:solidFill>
                  <a:srgbClr val="6500B3"/>
                </a:solidFill>
              </a:rPr>
              <a:t>st</a:t>
            </a:r>
            <a:r>
              <a:rPr lang="en-GB" sz="2400" b="1">
                <a:solidFill>
                  <a:srgbClr val="6500B3"/>
                </a:solidFill>
              </a:rPr>
              <a:t> March 2025</a:t>
            </a:r>
            <a:endParaRPr lang="en-GB" b="1">
              <a:solidFill>
                <a:srgbClr val="6500B3"/>
              </a:solidFill>
            </a:endParaRPr>
          </a:p>
        </p:txBody>
      </p:sp>
      <p:sp>
        <p:nvSpPr>
          <p:cNvPr id="3" name="TextBox 2">
            <a:extLst>
              <a:ext uri="{FF2B5EF4-FFF2-40B4-BE49-F238E27FC236}">
                <a16:creationId xmlns:a16="http://schemas.microsoft.com/office/drawing/2014/main" id="{3499DEAA-2868-A9BD-0FBA-FF6D550F6078}"/>
              </a:ext>
            </a:extLst>
          </p:cNvPr>
          <p:cNvSpPr txBox="1"/>
          <p:nvPr/>
        </p:nvSpPr>
        <p:spPr>
          <a:xfrm>
            <a:off x="273626" y="3670903"/>
            <a:ext cx="3592657" cy="1107996"/>
          </a:xfrm>
          <a:prstGeom prst="rect">
            <a:avLst/>
          </a:prstGeom>
          <a:noFill/>
        </p:spPr>
        <p:txBody>
          <a:bodyPr wrap="square">
            <a:spAutoFit/>
          </a:bodyPr>
          <a:lstStyle/>
          <a:p>
            <a:pPr algn="just"/>
            <a:r>
              <a:rPr lang="en-GB" sz="1600"/>
              <a:t>Please note: </a:t>
            </a:r>
            <a:r>
              <a:rPr lang="en-GB"/>
              <a:t>our</a:t>
            </a:r>
            <a:r>
              <a:rPr lang="en-GB" sz="1600"/>
              <a:t> service user data* is based on information held in our Lorenzo system on service user encounters. Data from IAPTUS and HALO is not included.   </a:t>
            </a:r>
          </a:p>
        </p:txBody>
      </p:sp>
      <p:sp>
        <p:nvSpPr>
          <p:cNvPr id="6" name="TextBox 5">
            <a:extLst>
              <a:ext uri="{FF2B5EF4-FFF2-40B4-BE49-F238E27FC236}">
                <a16:creationId xmlns:a16="http://schemas.microsoft.com/office/drawing/2014/main" id="{71D9F656-58AA-B681-6E9B-A9366D4A1266}"/>
              </a:ext>
            </a:extLst>
          </p:cNvPr>
          <p:cNvSpPr txBox="1"/>
          <p:nvPr/>
        </p:nvSpPr>
        <p:spPr>
          <a:xfrm>
            <a:off x="4116655" y="4290390"/>
            <a:ext cx="4417745" cy="338554"/>
          </a:xfrm>
          <a:prstGeom prst="rect">
            <a:avLst/>
          </a:prstGeom>
          <a:noFill/>
        </p:spPr>
        <p:txBody>
          <a:bodyPr wrap="square">
            <a:spAutoFit/>
          </a:bodyPr>
          <a:lstStyle/>
          <a:p>
            <a:pPr algn="just"/>
            <a:r>
              <a:rPr lang="en-GB" sz="1600" i="1">
                <a:solidFill>
                  <a:srgbClr val="7030A0"/>
                </a:solidFill>
              </a:rPr>
              <a:t>Data is not available for Primary Care Directorate. </a:t>
            </a:r>
          </a:p>
        </p:txBody>
      </p:sp>
      <p:sp>
        <p:nvSpPr>
          <p:cNvPr id="7" name="TextBox 6">
            <a:extLst>
              <a:ext uri="{FF2B5EF4-FFF2-40B4-BE49-F238E27FC236}">
                <a16:creationId xmlns:a16="http://schemas.microsoft.com/office/drawing/2014/main" id="{88D63008-F1D3-7795-DEC6-525215E40C01}"/>
              </a:ext>
            </a:extLst>
          </p:cNvPr>
          <p:cNvSpPr txBox="1"/>
          <p:nvPr/>
        </p:nvSpPr>
        <p:spPr>
          <a:xfrm>
            <a:off x="3628157" y="4863258"/>
            <a:ext cx="4263738" cy="338554"/>
          </a:xfrm>
          <a:prstGeom prst="rect">
            <a:avLst/>
          </a:prstGeom>
          <a:noFill/>
        </p:spPr>
        <p:txBody>
          <a:bodyPr wrap="square">
            <a:spAutoFit/>
          </a:bodyPr>
          <a:lstStyle/>
          <a:p>
            <a:pPr algn="just"/>
            <a:r>
              <a:rPr lang="en-GB" sz="1600"/>
              <a:t>.   </a:t>
            </a:r>
          </a:p>
        </p:txBody>
      </p:sp>
      <p:sp>
        <p:nvSpPr>
          <p:cNvPr id="8" name="TextBox 7">
            <a:extLst>
              <a:ext uri="{FF2B5EF4-FFF2-40B4-BE49-F238E27FC236}">
                <a16:creationId xmlns:a16="http://schemas.microsoft.com/office/drawing/2014/main" id="{90492738-FD0B-6779-FFEB-4E08D3C9ABE3}"/>
              </a:ext>
            </a:extLst>
          </p:cNvPr>
          <p:cNvSpPr txBox="1"/>
          <p:nvPr/>
        </p:nvSpPr>
        <p:spPr>
          <a:xfrm>
            <a:off x="881742" y="4861556"/>
            <a:ext cx="7358743" cy="1815882"/>
          </a:xfrm>
          <a:prstGeom prst="rect">
            <a:avLst/>
          </a:prstGeom>
          <a:noFill/>
        </p:spPr>
        <p:txBody>
          <a:bodyPr wrap="square">
            <a:spAutoFit/>
          </a:bodyPr>
          <a:lstStyle>
            <a:defPPr>
              <a:defRPr lang="en-US"/>
            </a:defPPr>
            <a:lvl1pPr algn="just">
              <a:defRPr sz="1600"/>
            </a:lvl1pPr>
          </a:lstStyle>
          <a:p>
            <a:r>
              <a:rPr lang="en-GB" sz="1400" i="1">
                <a:solidFill>
                  <a:srgbClr val="0070C0"/>
                </a:solidFill>
              </a:rPr>
              <a:t>*The Diversity Data Book presents both the number of individual service users (n = 35,404) and the directorate-level total (n = 46,823). The individual service user figure ensures accuracy by showing how many unique people access services, avoiding double-counting. However, the directorate-level total reflects service demand and workload more fully, as some individuals are referred multiple times across different services or points of entry. By including both, the report offers a balanced view: one figure highlights the reach of services to distinct individuals, while the other captures the true scale of activity, resourcing and pressures faced by directorates. This distinction helps understand both the breadth of service access and the operational demand.</a:t>
            </a:r>
          </a:p>
        </p:txBody>
      </p:sp>
      <p:pic>
        <p:nvPicPr>
          <p:cNvPr id="1028" name="Picture 4">
            <a:extLst>
              <a:ext uri="{FF2B5EF4-FFF2-40B4-BE49-F238E27FC236}">
                <a16:creationId xmlns:a16="http://schemas.microsoft.com/office/drawing/2014/main" id="{181A4E7C-4A81-3314-FD65-A69627FD7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67620"/>
            <a:ext cx="3853544" cy="2890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06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104380"/>
            <a:ext cx="5160829" cy="1038596"/>
          </a:xfrm>
        </p:spPr>
        <p:txBody>
          <a:bodyPr>
            <a:normAutofit/>
          </a:bodyPr>
          <a:lstStyle/>
          <a:p>
            <a:r>
              <a:rPr lang="en-US" sz="4000" b="1"/>
              <a:t>Service User Gender*</a:t>
            </a:r>
          </a:p>
        </p:txBody>
      </p:sp>
      <p:sp>
        <p:nvSpPr>
          <p:cNvPr id="4" name="Slide Number Placeholder 3"/>
          <p:cNvSpPr>
            <a:spLocks noGrp="1"/>
          </p:cNvSpPr>
          <p:nvPr>
            <p:ph type="sldNum" sz="quarter" idx="12"/>
          </p:nvPr>
        </p:nvSpPr>
        <p:spPr>
          <a:xfrm>
            <a:off x="5509172" y="5068868"/>
            <a:ext cx="2533041" cy="1600438"/>
          </a:xfrm>
          <a:solidFill>
            <a:schemeClr val="accent3">
              <a:lumMod val="60000"/>
              <a:lumOff val="40000"/>
            </a:schemeClr>
          </a:solidFill>
        </p:spPr>
        <p:txBody>
          <a:bodyPr wrap="square">
            <a:spAutoFit/>
          </a:bodyPr>
          <a:lstStyle/>
          <a:p>
            <a:pPr algn="l"/>
            <a:r>
              <a:rPr lang="en-GB" sz="1400">
                <a:solidFill>
                  <a:schemeClr val="tx1"/>
                </a:solidFill>
              </a:rPr>
              <a:t>These variations highlight that while the overall Trust profile remains stable, local differences in gender representation are important for planning and ensuring services are inclusive and responsive to all users.</a:t>
            </a:r>
          </a:p>
        </p:txBody>
      </p:sp>
      <p:sp>
        <p:nvSpPr>
          <p:cNvPr id="10" name="TextBox 9">
            <a:extLst>
              <a:ext uri="{FF2B5EF4-FFF2-40B4-BE49-F238E27FC236}">
                <a16:creationId xmlns:a16="http://schemas.microsoft.com/office/drawing/2014/main" id="{9CD4FE30-6D08-64EB-117E-A90D3EB13880}"/>
              </a:ext>
            </a:extLst>
          </p:cNvPr>
          <p:cNvSpPr txBox="1"/>
          <p:nvPr/>
        </p:nvSpPr>
        <p:spPr>
          <a:xfrm>
            <a:off x="5537977" y="959325"/>
            <a:ext cx="3500079" cy="769441"/>
          </a:xfrm>
          <a:prstGeom prst="rect">
            <a:avLst/>
          </a:prstGeom>
          <a:noFill/>
          <a:ln>
            <a:solidFill>
              <a:srgbClr val="FF0000"/>
            </a:solidFill>
            <a:prstDash val="dash"/>
          </a:ln>
        </p:spPr>
        <p:txBody>
          <a:bodyPr wrap="square">
            <a:spAutoFit/>
          </a:bodyPr>
          <a:lstStyle/>
          <a:p>
            <a:r>
              <a:rPr lang="en-GB" sz="1100" i="1">
                <a:solidFill>
                  <a:srgbClr val="FF0000"/>
                </a:solidFill>
              </a:rPr>
              <a:t>*Similar to the situation in the Electronic Staff Record, the Electronic Patient Record (EPR) does not yet facilitate recording of gender identities other than male and female (</a:t>
            </a:r>
            <a:r>
              <a:rPr lang="en-GB" sz="1100" i="1" err="1">
                <a:solidFill>
                  <a:srgbClr val="FF0000"/>
                </a:solidFill>
              </a:rPr>
              <a:t>eg</a:t>
            </a:r>
            <a:r>
              <a:rPr lang="en-GB" sz="1100" i="1">
                <a:solidFill>
                  <a:srgbClr val="FF0000"/>
                </a:solidFill>
              </a:rPr>
              <a:t> non-binary or other gender identity). </a:t>
            </a:r>
          </a:p>
        </p:txBody>
      </p:sp>
      <p:sp>
        <p:nvSpPr>
          <p:cNvPr id="19" name="TextBox 18">
            <a:extLst>
              <a:ext uri="{FF2B5EF4-FFF2-40B4-BE49-F238E27FC236}">
                <a16:creationId xmlns:a16="http://schemas.microsoft.com/office/drawing/2014/main" id="{3B6A6B13-C061-158B-8398-86DC06C409A2}"/>
              </a:ext>
            </a:extLst>
          </p:cNvPr>
          <p:cNvSpPr txBox="1"/>
          <p:nvPr/>
        </p:nvSpPr>
        <p:spPr>
          <a:xfrm>
            <a:off x="5509172" y="3128925"/>
            <a:ext cx="3500079" cy="1815882"/>
          </a:xfrm>
          <a:prstGeom prst="rect">
            <a:avLst/>
          </a:prstGeom>
          <a:solidFill>
            <a:schemeClr val="accent2">
              <a:lumMod val="40000"/>
              <a:lumOff val="60000"/>
            </a:schemeClr>
          </a:solidFill>
        </p:spPr>
        <p:txBody>
          <a:bodyPr wrap="square">
            <a:spAutoFit/>
          </a:bodyPr>
          <a:lstStyle/>
          <a:p>
            <a:pPr marL="285750" indent="-285750">
              <a:buFont typeface="Arial" panose="020B0604020202020204" pitchFamily="34" charset="0"/>
              <a:buChar char="•"/>
            </a:pPr>
            <a:r>
              <a:rPr lang="en-GB" sz="1400"/>
              <a:t>Acute &amp; Urgent Care is almost evenly split between males (10,630) and females (11,082); </a:t>
            </a:r>
          </a:p>
          <a:p>
            <a:pPr marL="285750" indent="-285750">
              <a:buFont typeface="Arial" panose="020B0604020202020204" pitchFamily="34" charset="0"/>
              <a:buChar char="•"/>
            </a:pPr>
            <a:r>
              <a:rPr lang="en-GB" sz="1400"/>
              <a:t>Community services show the largest difference, with nearly 2,000 more females (11,763) than males (9,791); </a:t>
            </a:r>
          </a:p>
          <a:p>
            <a:pPr marL="285750" indent="-285750">
              <a:buFont typeface="Arial" panose="020B0604020202020204" pitchFamily="34" charset="0"/>
              <a:buChar char="•"/>
            </a:pPr>
            <a:r>
              <a:rPr lang="en-GB" sz="1400"/>
              <a:t>Specialist Services are closely balanced, with 1,817 females and 1,717 males.</a:t>
            </a:r>
          </a:p>
        </p:txBody>
      </p:sp>
      <p:sp>
        <p:nvSpPr>
          <p:cNvPr id="17" name="TextBox 16">
            <a:extLst>
              <a:ext uri="{FF2B5EF4-FFF2-40B4-BE49-F238E27FC236}">
                <a16:creationId xmlns:a16="http://schemas.microsoft.com/office/drawing/2014/main" id="{BBD82992-1B3B-E804-3CE0-4E0EA547FE7B}"/>
              </a:ext>
            </a:extLst>
          </p:cNvPr>
          <p:cNvSpPr txBox="1"/>
          <p:nvPr/>
        </p:nvSpPr>
        <p:spPr>
          <a:xfrm>
            <a:off x="4630013" y="1844070"/>
            <a:ext cx="3500079" cy="1169551"/>
          </a:xfrm>
          <a:prstGeom prst="rect">
            <a:avLst/>
          </a:prstGeom>
          <a:solidFill>
            <a:schemeClr val="accent6">
              <a:lumMod val="20000"/>
              <a:lumOff val="80000"/>
            </a:schemeClr>
          </a:solidFill>
        </p:spPr>
        <p:txBody>
          <a:bodyPr wrap="square" lIns="91440" tIns="45720" rIns="91440" bIns="45720" anchor="t">
            <a:spAutoFit/>
          </a:bodyPr>
          <a:lstStyle/>
          <a:p>
            <a:r>
              <a:rPr lang="en-GB" sz="1400" dirty="0"/>
              <a:t>Trust supported 16,892 male, 18,497 female and 15 did not specify their gender. When compared with 2024, the pattern is consistent with slightly more female service users (52.25%) than male (47.71%). </a:t>
            </a: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551394209"/>
              </p:ext>
            </p:extLst>
          </p:nvPr>
        </p:nvGraphicFramePr>
        <p:xfrm>
          <a:off x="319538" y="3708567"/>
          <a:ext cx="5090662" cy="282107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a:extLst>
              <a:ext uri="{FF2B5EF4-FFF2-40B4-BE49-F238E27FC236}">
                <a16:creationId xmlns:a16="http://schemas.microsoft.com/office/drawing/2014/main" id="{B0355AB4-CA4A-9388-8DE0-3BDF0D01C7DD}"/>
              </a:ext>
            </a:extLst>
          </p:cNvPr>
          <p:cNvCxnSpPr/>
          <p:nvPr/>
        </p:nvCxnSpPr>
        <p:spPr>
          <a:xfrm flipH="1">
            <a:off x="3439886" y="3799114"/>
            <a:ext cx="2069286" cy="57694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aphicFrame>
        <p:nvGraphicFramePr>
          <p:cNvPr id="15" name="Chart 14">
            <a:extLst>
              <a:ext uri="{FF2B5EF4-FFF2-40B4-BE49-F238E27FC236}">
                <a16:creationId xmlns:a16="http://schemas.microsoft.com/office/drawing/2014/main" id="{8EC610C7-9735-4D5C-913D-8E8A0675C190}"/>
              </a:ext>
            </a:extLst>
          </p:cNvPr>
          <p:cNvGraphicFramePr>
            <a:graphicFrameLocks/>
          </p:cNvGraphicFramePr>
          <p:nvPr>
            <p:extLst>
              <p:ext uri="{D42A27DB-BD31-4B8C-83A1-F6EECF244321}">
                <p14:modId xmlns:p14="http://schemas.microsoft.com/office/powerpoint/2010/main" val="2914015377"/>
              </p:ext>
            </p:extLst>
          </p:nvPr>
        </p:nvGraphicFramePr>
        <p:xfrm>
          <a:off x="319538" y="1016424"/>
          <a:ext cx="4310475" cy="264280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a:extLst>
              <a:ext uri="{FF2B5EF4-FFF2-40B4-BE49-F238E27FC236}">
                <a16:creationId xmlns:a16="http://schemas.microsoft.com/office/drawing/2014/main" id="{31078D89-F3F3-B583-199C-5BF3FDAB5C81}"/>
              </a:ext>
            </a:extLst>
          </p:cNvPr>
          <p:cNvPicPr>
            <a:picLocks noChangeAspect="1"/>
          </p:cNvPicPr>
          <p:nvPr/>
        </p:nvPicPr>
        <p:blipFill>
          <a:blip r:embed="rId4"/>
          <a:stretch>
            <a:fillRect/>
          </a:stretch>
        </p:blipFill>
        <p:spPr>
          <a:xfrm>
            <a:off x="7743483" y="4944807"/>
            <a:ext cx="597460" cy="493819"/>
          </a:xfrm>
          <a:prstGeom prst="rect">
            <a:avLst/>
          </a:prstGeom>
        </p:spPr>
      </p:pic>
    </p:spTree>
    <p:extLst>
      <p:ext uri="{BB962C8B-B14F-4D97-AF65-F5344CB8AC3E}">
        <p14:creationId xmlns:p14="http://schemas.microsoft.com/office/powerpoint/2010/main" val="85488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80" y="120835"/>
            <a:ext cx="5262592" cy="1038596"/>
          </a:xfrm>
        </p:spPr>
        <p:txBody>
          <a:bodyPr>
            <a:normAutofit/>
          </a:bodyPr>
          <a:lstStyle/>
          <a:p>
            <a:r>
              <a:rPr lang="en-US" sz="4000" b="1"/>
              <a:t>Service User Ethnicity</a:t>
            </a:r>
          </a:p>
        </p:txBody>
      </p:sp>
      <p:sp>
        <p:nvSpPr>
          <p:cNvPr id="4" name="Slide Number Placeholder 3"/>
          <p:cNvSpPr>
            <a:spLocks noGrp="1"/>
          </p:cNvSpPr>
          <p:nvPr>
            <p:ph type="sldNum" sz="quarter" idx="12"/>
          </p:nvPr>
        </p:nvSpPr>
        <p:spPr>
          <a:xfrm>
            <a:off x="5970377" y="6353464"/>
            <a:ext cx="2133600" cy="365125"/>
          </a:xfrm>
        </p:spPr>
        <p:txBody>
          <a:bodyPr/>
          <a:lstStyle/>
          <a:p>
            <a:fld id="{B236B63E-462D-A64A-8F4D-D177AD8FDFCE}" type="slidenum">
              <a:rPr lang="en-US" smtClean="0"/>
              <a:t>19</a:t>
            </a:fld>
            <a:endParaRPr lang="en-US"/>
          </a:p>
        </p:txBody>
      </p:sp>
      <p:cxnSp>
        <p:nvCxnSpPr>
          <p:cNvPr id="9" name="Straight Connector 8">
            <a:extLst>
              <a:ext uri="{FF2B5EF4-FFF2-40B4-BE49-F238E27FC236}">
                <a16:creationId xmlns:a16="http://schemas.microsoft.com/office/drawing/2014/main" id="{118B5A47-AF21-A0EB-87BC-7F48A10D0FA0}"/>
              </a:ext>
            </a:extLst>
          </p:cNvPr>
          <p:cNvCxnSpPr>
            <a:cxnSpLocks/>
          </p:cNvCxnSpPr>
          <p:nvPr/>
        </p:nvCxnSpPr>
        <p:spPr>
          <a:xfrm>
            <a:off x="246580" y="4846089"/>
            <a:ext cx="504651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aphicFrame>
        <p:nvGraphicFramePr>
          <p:cNvPr id="15" name="Chart 14">
            <a:extLst>
              <a:ext uri="{FF2B5EF4-FFF2-40B4-BE49-F238E27FC236}">
                <a16:creationId xmlns:a16="http://schemas.microsoft.com/office/drawing/2014/main" id="{E600893E-9A17-4F75-8EEB-C15385A74441}"/>
              </a:ext>
            </a:extLst>
          </p:cNvPr>
          <p:cNvGraphicFramePr>
            <a:graphicFrameLocks/>
          </p:cNvGraphicFramePr>
          <p:nvPr>
            <p:extLst>
              <p:ext uri="{D42A27DB-BD31-4B8C-83A1-F6EECF244321}">
                <p14:modId xmlns:p14="http://schemas.microsoft.com/office/powerpoint/2010/main" val="314285578"/>
              </p:ext>
            </p:extLst>
          </p:nvPr>
        </p:nvGraphicFramePr>
        <p:xfrm>
          <a:off x="429836" y="1274137"/>
          <a:ext cx="4680000" cy="472389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2">
            <a:extLst>
              <a:ext uri="{FF2B5EF4-FFF2-40B4-BE49-F238E27FC236}">
                <a16:creationId xmlns:a16="http://schemas.microsoft.com/office/drawing/2014/main" id="{8981D503-2094-700D-D934-8229ED31FA8C}"/>
              </a:ext>
            </a:extLst>
          </p:cNvPr>
          <p:cNvSpPr txBox="1">
            <a:spLocks noChangeArrowheads="1"/>
          </p:cNvSpPr>
          <p:nvPr/>
        </p:nvSpPr>
        <p:spPr bwMode="auto">
          <a:xfrm>
            <a:off x="983128" y="4133122"/>
            <a:ext cx="1786708" cy="511175"/>
          </a:xfrm>
          <a:prstGeom prst="rect">
            <a:avLst/>
          </a:prstGeom>
          <a:solidFill>
            <a:srgbClr val="FFFFFF"/>
          </a:solidFill>
          <a:ln w="9525">
            <a:solidFill>
              <a:srgbClr val="FF0000"/>
            </a:solidFill>
            <a:prstDash val="sysDash"/>
            <a:miter lim="800000"/>
            <a:headEnd/>
            <a:tailEnd/>
          </a:ln>
        </p:spPr>
        <p:txBody>
          <a:bodyPr rot="0" vert="horz" wrap="square" lIns="91440" tIns="45720" rIns="91440" bIns="45720" anchor="t" anchorCtr="0">
            <a:noAutofit/>
          </a:bodyPr>
          <a:lstStyle/>
          <a:p>
            <a:pPr>
              <a:lnSpc>
                <a:spcPct val="107000"/>
              </a:lnSpc>
              <a:spcAft>
                <a:spcPts val="800"/>
              </a:spcAft>
              <a:buNone/>
            </a:pPr>
            <a:r>
              <a:rPr lang="en-GB" sz="900" i="1">
                <a:solidFill>
                  <a:srgbClr val="FF0000"/>
                </a:solidFill>
                <a:effectLst/>
                <a:latin typeface="Calibri" panose="020F0502020204030204" pitchFamily="34" charset="0"/>
                <a:ea typeface="Calibri" panose="020F0502020204030204" pitchFamily="34" charset="0"/>
                <a:cs typeface="Arial" panose="020B0604020202020204" pitchFamily="34" charset="0"/>
              </a:rPr>
              <a:t>*11.17% Based on combined data - Newcastle upon Tyne, Staffordshire Moorlands and City of Stoke on Trent</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DFB101C-6B0A-9374-9ACC-48456A4A7C6B}"/>
              </a:ext>
            </a:extLst>
          </p:cNvPr>
          <p:cNvSpPr txBox="1"/>
          <p:nvPr/>
        </p:nvSpPr>
        <p:spPr>
          <a:xfrm>
            <a:off x="5494476" y="964511"/>
            <a:ext cx="3402944" cy="4185761"/>
          </a:xfrm>
          <a:prstGeom prst="rect">
            <a:avLst/>
          </a:prstGeom>
          <a:solidFill>
            <a:schemeClr val="accent5">
              <a:lumMod val="40000"/>
              <a:lumOff val="60000"/>
            </a:schemeClr>
          </a:solidFill>
        </p:spPr>
        <p:txBody>
          <a:bodyPr wrap="square">
            <a:spAutoFit/>
          </a:bodyPr>
          <a:lstStyle/>
          <a:p>
            <a:pPr marL="285750" indent="-285750">
              <a:buFont typeface="Arial" panose="020B0604020202020204" pitchFamily="34" charset="0"/>
              <a:buChar char="•"/>
            </a:pPr>
            <a:r>
              <a:rPr lang="en-GB" sz="1400" dirty="0"/>
              <a:t>In 2025, most service users identified as White (72.6%), while smaller proportions identified as Asian (2.3%), Mixed Race (1.6%), Black (0.8%), or Other (0.5%). Together, these groups make up 5.2% of recorded service users, which is significantly lower than the 11.17% local population from Global Majority heritage backgrounds reported in the 2021 Census. </a:t>
            </a:r>
          </a:p>
          <a:p>
            <a:pPr marL="285750" indent="-285750">
              <a:buFont typeface="Arial" panose="020B0604020202020204" pitchFamily="34" charset="0"/>
              <a:buChar char="•"/>
            </a:pPr>
            <a:r>
              <a:rPr lang="en-GB" sz="1400" dirty="0"/>
              <a:t>Data completeness remains an area for improvement, with over one in five individuals choosing not to share their information(22.21% data gap). This suggests that people from Global Majority communities may be under-represented in the dataset, but the size of the data gap makes it difficult to draw firm conclusions.</a:t>
            </a:r>
          </a:p>
        </p:txBody>
      </p:sp>
      <p:sp>
        <p:nvSpPr>
          <p:cNvPr id="27" name="TextBox 26">
            <a:extLst>
              <a:ext uri="{FF2B5EF4-FFF2-40B4-BE49-F238E27FC236}">
                <a16:creationId xmlns:a16="http://schemas.microsoft.com/office/drawing/2014/main" id="{FA9DA584-F9B5-4891-F81E-5780BE285613}"/>
              </a:ext>
            </a:extLst>
          </p:cNvPr>
          <p:cNvSpPr txBox="1"/>
          <p:nvPr/>
        </p:nvSpPr>
        <p:spPr>
          <a:xfrm>
            <a:off x="5358761" y="5307009"/>
            <a:ext cx="2627627" cy="1384995"/>
          </a:xfrm>
          <a:prstGeom prst="rect">
            <a:avLst/>
          </a:prstGeom>
          <a:solidFill>
            <a:schemeClr val="accent3">
              <a:lumMod val="60000"/>
              <a:lumOff val="40000"/>
            </a:schemeClr>
          </a:solidFill>
        </p:spPr>
        <p:txBody>
          <a:bodyPr wrap="square">
            <a:spAutoFit/>
          </a:bodyPr>
          <a:lstStyle>
            <a:defPPr>
              <a:defRPr lang="en-US"/>
            </a:defPPr>
            <a:lvl1pPr marL="285750" indent="-285750">
              <a:buFont typeface="Arial" panose="020B0604020202020204" pitchFamily="34" charset="0"/>
              <a:buChar char="•"/>
              <a:defRPr sz="1400"/>
            </a:lvl1pPr>
          </a:lstStyle>
          <a:p>
            <a:pPr marL="0" indent="0">
              <a:buNone/>
            </a:pPr>
            <a:r>
              <a:rPr lang="en-GB"/>
              <a:t>More than 1 in 5 service user records lack ethnicity information, which limits how confidently the Trust can assess representation and equity across different ethnic communities.</a:t>
            </a:r>
          </a:p>
        </p:txBody>
      </p:sp>
      <p:pic>
        <p:nvPicPr>
          <p:cNvPr id="31" name="Picture 30">
            <a:extLst>
              <a:ext uri="{FF2B5EF4-FFF2-40B4-BE49-F238E27FC236}">
                <a16:creationId xmlns:a16="http://schemas.microsoft.com/office/drawing/2014/main" id="{9A83DB02-0840-47A2-BB7F-6B649C0ACBA6}"/>
              </a:ext>
            </a:extLst>
          </p:cNvPr>
          <p:cNvPicPr>
            <a:picLocks noChangeAspect="1"/>
          </p:cNvPicPr>
          <p:nvPr/>
        </p:nvPicPr>
        <p:blipFill>
          <a:blip r:embed="rId3"/>
          <a:stretch>
            <a:fillRect/>
          </a:stretch>
        </p:blipFill>
        <p:spPr>
          <a:xfrm>
            <a:off x="7637853" y="5150272"/>
            <a:ext cx="597460" cy="493819"/>
          </a:xfrm>
          <a:prstGeom prst="rect">
            <a:avLst/>
          </a:prstGeom>
        </p:spPr>
      </p:pic>
    </p:spTree>
    <p:extLst>
      <p:ext uri="{BB962C8B-B14F-4D97-AF65-F5344CB8AC3E}">
        <p14:creationId xmlns:p14="http://schemas.microsoft.com/office/powerpoint/2010/main" val="291628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C5132-952B-BD09-6BBA-183E12500B8A}"/>
              </a:ext>
            </a:extLst>
          </p:cNvPr>
          <p:cNvSpPr>
            <a:spLocks noGrp="1"/>
          </p:cNvSpPr>
          <p:nvPr>
            <p:ph type="title"/>
          </p:nvPr>
        </p:nvSpPr>
        <p:spPr/>
        <p:txBody>
          <a:bodyPr vert="horz" lIns="91440" tIns="45720" rIns="91440" bIns="45720" rtlCol="0" anchor="ctr">
            <a:normAutofit/>
          </a:bodyPr>
          <a:lstStyle/>
          <a:p>
            <a:r>
              <a:rPr lang="en-GB" sz="4000" b="1" dirty="0"/>
              <a:t>Introduction</a:t>
            </a:r>
          </a:p>
        </p:txBody>
      </p:sp>
      <p:sp>
        <p:nvSpPr>
          <p:cNvPr id="3" name="Content Placeholder 2">
            <a:extLst>
              <a:ext uri="{FF2B5EF4-FFF2-40B4-BE49-F238E27FC236}">
                <a16:creationId xmlns:a16="http://schemas.microsoft.com/office/drawing/2014/main" id="{8C9A94FC-41B1-5655-09B8-0552A38BAF47}"/>
              </a:ext>
            </a:extLst>
          </p:cNvPr>
          <p:cNvSpPr>
            <a:spLocks noGrp="1"/>
          </p:cNvSpPr>
          <p:nvPr>
            <p:ph idx="1"/>
          </p:nvPr>
        </p:nvSpPr>
        <p:spPr>
          <a:xfrm>
            <a:off x="457200" y="1230086"/>
            <a:ext cx="8229600" cy="4896077"/>
          </a:xfrm>
        </p:spPr>
        <p:txBody>
          <a:bodyPr vert="horz" lIns="91440" tIns="45720" rIns="91440" bIns="45720" rtlCol="0" anchor="t">
            <a:normAutofit fontScale="92500" lnSpcReduction="10000"/>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Thank you for reviewing our </a:t>
            </a:r>
            <a:r>
              <a:rPr kumimoji="0" lang="en-GB" sz="1500" b="1" i="0" u="none" strike="noStrike" kern="1200" cap="none" spc="0" normalizeH="0" baseline="0" noProof="0" dirty="0">
                <a:ln>
                  <a:noFill/>
                </a:ln>
                <a:solidFill>
                  <a:prstClr val="black"/>
                </a:solidFill>
                <a:effectLst/>
                <a:uLnTx/>
                <a:uFillTx/>
                <a:latin typeface="Calibri"/>
                <a:ea typeface="+mn-ea"/>
                <a:cs typeface="+mn-cs"/>
              </a:rPr>
              <a:t>Trust Diversity and Inclusion Databook </a:t>
            </a:r>
            <a:r>
              <a:rPr kumimoji="0" lang="en-GB" sz="1500" b="0" i="0" u="none" strike="noStrike" kern="1200" cap="none" spc="0" normalizeH="0" baseline="0" noProof="0" dirty="0">
                <a:ln>
                  <a:noFill/>
                </a:ln>
                <a:solidFill>
                  <a:prstClr val="black"/>
                </a:solidFill>
                <a:effectLst/>
                <a:uLnTx/>
                <a:uFillTx/>
                <a:latin typeface="Calibri"/>
                <a:ea typeface="+mn-ea"/>
                <a:cs typeface="+mn-cs"/>
              </a:rPr>
              <a:t>as part of our 2025 Inclusion and Belonging Annual Report. This information helps us to understand in more detail both the </a:t>
            </a:r>
            <a:r>
              <a:rPr kumimoji="0" lang="en-GB" sz="1500" b="1" i="0" u="none" strike="noStrike" kern="1200" cap="none" spc="0" normalizeH="0" baseline="0" noProof="0" dirty="0">
                <a:ln>
                  <a:noFill/>
                </a:ln>
                <a:solidFill>
                  <a:prstClr val="black"/>
                </a:solidFill>
                <a:effectLst/>
                <a:uLnTx/>
                <a:uFillTx/>
                <a:latin typeface="Calibri"/>
                <a:ea typeface="+mn-ea"/>
                <a:cs typeface="+mn-cs"/>
              </a:rPr>
              <a:t>people who work for us</a:t>
            </a:r>
            <a:r>
              <a:rPr kumimoji="0" lang="en-GB" sz="1500" b="0" i="0" u="none" strike="noStrike" kern="1200" cap="none" spc="0" normalizeH="0" baseline="0" noProof="0" dirty="0">
                <a:ln>
                  <a:noFill/>
                </a:ln>
                <a:solidFill>
                  <a:prstClr val="black"/>
                </a:solidFill>
                <a:effectLst/>
                <a:uLnTx/>
                <a:uFillTx/>
                <a:latin typeface="Calibri"/>
                <a:ea typeface="+mn-ea"/>
                <a:cs typeface="+mn-cs"/>
              </a:rPr>
              <a:t> and the </a:t>
            </a:r>
            <a:r>
              <a:rPr kumimoji="0" lang="en-GB" sz="1500" b="1" i="0" u="none" strike="noStrike" kern="1200" cap="none" spc="0" normalizeH="0" baseline="0" noProof="0" dirty="0">
                <a:ln>
                  <a:noFill/>
                </a:ln>
                <a:solidFill>
                  <a:prstClr val="black"/>
                </a:solidFill>
                <a:effectLst/>
                <a:uLnTx/>
                <a:uFillTx/>
                <a:latin typeface="Calibri"/>
                <a:ea typeface="+mn-ea"/>
                <a:cs typeface="+mn-cs"/>
              </a:rPr>
              <a:t>people we serve</a:t>
            </a:r>
            <a:r>
              <a:rPr kumimoji="0" lang="en-GB" sz="1500" b="0" i="0" u="none" strike="noStrike" kern="1200" cap="none" spc="0" normalizeH="0" baseline="0" noProof="0" dirty="0">
                <a:ln>
                  <a:noFill/>
                </a:ln>
                <a:solidFill>
                  <a:prstClr val="black"/>
                </a:solidFill>
                <a:effectLst/>
                <a:uLnTx/>
                <a:uFillTx/>
                <a:latin typeface="Calibri"/>
                <a:ea typeface="+mn-ea"/>
                <a:cs typeface="+mn-cs"/>
              </a:rPr>
              <a:t>. It is one of the ways that the Trust meets its requirements under the </a:t>
            </a:r>
            <a:r>
              <a:rPr kumimoji="0" lang="en-GB" sz="1500" b="1" i="0" u="none" strike="noStrike" kern="1200" cap="none" spc="0" normalizeH="0" baseline="0" noProof="0" dirty="0">
                <a:ln>
                  <a:noFill/>
                </a:ln>
                <a:solidFill>
                  <a:prstClr val="black"/>
                </a:solidFill>
                <a:effectLst/>
                <a:uLnTx/>
                <a:uFillTx/>
                <a:latin typeface="Calibri"/>
                <a:ea typeface="+mn-ea"/>
                <a:cs typeface="+mn-cs"/>
              </a:rPr>
              <a:t>Equality Act 2010</a:t>
            </a:r>
            <a:r>
              <a:rPr kumimoji="0" lang="en-GB" sz="1500" b="0" i="0" u="none" strike="noStrike" kern="1200" cap="none" spc="0" normalizeH="0" baseline="0" noProof="0" dirty="0">
                <a:ln>
                  <a:noFill/>
                </a:ln>
                <a:solidFill>
                  <a:prstClr val="black"/>
                </a:solidFill>
                <a:effectLst/>
                <a:uLnTx/>
                <a:uFillTx/>
                <a:latin typeface="Calibri"/>
                <a:ea typeface="+mn-ea"/>
                <a:cs typeface="+mn-cs"/>
              </a:rPr>
              <a:t> and our associated </a:t>
            </a:r>
            <a:r>
              <a:rPr kumimoji="0" lang="en-GB" sz="1500" b="1" i="0" u="none" strike="noStrike" kern="1200" cap="none" spc="0" normalizeH="0" baseline="0" noProof="0" dirty="0">
                <a:ln>
                  <a:noFill/>
                </a:ln>
                <a:solidFill>
                  <a:prstClr val="black"/>
                </a:solidFill>
                <a:effectLst/>
                <a:uLnTx/>
                <a:uFillTx/>
                <a:latin typeface="Calibri"/>
                <a:ea typeface="+mn-ea"/>
                <a:cs typeface="+mn-cs"/>
              </a:rPr>
              <a:t>Public Sector Equality Duty </a:t>
            </a:r>
            <a:r>
              <a:rPr kumimoji="0" lang="en-GB" sz="1500" b="0" i="0" u="none" strike="noStrike" kern="1200" cap="none" spc="0" normalizeH="0" baseline="0" noProof="0" dirty="0">
                <a:ln>
                  <a:noFill/>
                </a:ln>
                <a:solidFill>
                  <a:prstClr val="black"/>
                </a:solidFill>
                <a:effectLst/>
                <a:uLnTx/>
                <a:uFillTx/>
                <a:latin typeface="Calibri"/>
                <a:ea typeface="+mn-ea"/>
                <a:cs typeface="+mn-cs"/>
              </a:rPr>
              <a:t>(PSED).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Our workforce data is based on our </a:t>
            </a:r>
            <a:r>
              <a:rPr kumimoji="0" lang="en-GB" sz="1500" b="1" i="0" u="none" strike="noStrike" kern="1200" cap="none" spc="0" normalizeH="0" baseline="0" noProof="0" dirty="0">
                <a:ln>
                  <a:noFill/>
                </a:ln>
                <a:solidFill>
                  <a:prstClr val="black"/>
                </a:solidFill>
                <a:effectLst/>
                <a:uLnTx/>
                <a:uFillTx/>
                <a:latin typeface="Calibri"/>
                <a:ea typeface="+mn-ea"/>
                <a:cs typeface="+mn-cs"/>
              </a:rPr>
              <a:t>substantive workforce </a:t>
            </a:r>
            <a:r>
              <a:rPr kumimoji="0" lang="en-GB" sz="1500" b="0" i="0" u="none" strike="noStrike" kern="1200" cap="none" spc="0" normalizeH="0" baseline="0" noProof="0" dirty="0">
                <a:ln>
                  <a:noFill/>
                </a:ln>
                <a:solidFill>
                  <a:prstClr val="black"/>
                </a:solidFill>
                <a:effectLst/>
                <a:uLnTx/>
                <a:uFillTx/>
                <a:latin typeface="Calibri"/>
                <a:ea typeface="+mn-ea"/>
                <a:cs typeface="+mn-cs"/>
              </a:rPr>
              <a:t>(i.e. excludes bank staff, agency workers and third party contractors, except where specifically stated).  Bank worker age, disability, ethnicity and gender data is provided as separate charts.</a:t>
            </a:r>
            <a:endParaRPr lang="en-GB" sz="15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chemeClr val="tx1"/>
                </a:solidFill>
                <a:effectLst/>
                <a:uLnTx/>
                <a:uFillTx/>
                <a:latin typeface="Calibri"/>
                <a:ea typeface="+mn-ea"/>
                <a:cs typeface="+mn-cs"/>
              </a:rPr>
              <a:t>Our substantive workforce </a:t>
            </a:r>
            <a:r>
              <a:rPr kumimoji="0" lang="en-GB" sz="1500" b="1" i="0" u="none" strike="noStrike" kern="1200" cap="none" spc="0" normalizeH="0" baseline="0" noProof="0" dirty="0">
                <a:ln>
                  <a:noFill/>
                </a:ln>
                <a:solidFill>
                  <a:schemeClr val="tx1"/>
                </a:solidFill>
                <a:effectLst/>
                <a:uLnTx/>
                <a:uFillTx/>
                <a:latin typeface="Calibri"/>
                <a:ea typeface="+mn-ea"/>
                <a:cs typeface="+mn-cs"/>
              </a:rPr>
              <a:t>headcount increased in 2025 to 2,000* </a:t>
            </a:r>
            <a:r>
              <a:rPr kumimoji="0" lang="en-GB" sz="1500" b="0" i="0" u="none" strike="noStrike" kern="1200" cap="none" spc="0" normalizeH="0" baseline="0" noProof="0" dirty="0">
                <a:ln>
                  <a:noFill/>
                </a:ln>
                <a:solidFill>
                  <a:schemeClr val="tx1"/>
                </a:solidFill>
                <a:effectLst/>
                <a:uLnTx/>
                <a:uFillTx/>
                <a:latin typeface="Calibri"/>
                <a:ea typeface="+mn-ea"/>
                <a:cs typeface="+mn-cs"/>
              </a:rPr>
              <a:t>(1,775 WTE) compared to 2024 which was 1,935 (1,712 WTE).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Service user data is based on information held in our Lorenzo Electronic Patient Record (EPR) system on service user encounters.</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Key Directorate level workforce and service user data is included (further details may be made available on request.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p>
            <a:pPr marL="285750" indent="-285750" algn="just">
              <a:spcBef>
                <a:spcPts val="0"/>
              </a:spcBef>
              <a:buClrTx/>
              <a:buFont typeface="Arial" panose="020B0604020202020204" pitchFamily="34" charset="0"/>
              <a:buChar char="•"/>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This data is intended to encourage further reflection on inclusion. It should be used to assess how well the organisation supports people from different backgrounds and with different characteristics. </a:t>
            </a:r>
            <a:r>
              <a:rPr lang="en-GB" sz="1500" b="1" dirty="0">
                <a:solidFill>
                  <a:prstClr val="black"/>
                </a:solidFill>
                <a:latin typeface="Calibri"/>
              </a:rPr>
              <a:t>Please</a:t>
            </a:r>
            <a:r>
              <a:rPr kumimoji="0" lang="en-GB" sz="1500" b="1" i="0" u="none" strike="noStrike" kern="1200" cap="none" spc="0" normalizeH="0" baseline="0" noProof="0" dirty="0">
                <a:ln>
                  <a:noFill/>
                </a:ln>
                <a:solidFill>
                  <a:prstClr val="black"/>
                </a:solidFill>
                <a:effectLst/>
                <a:uLnTx/>
                <a:uFillTx/>
                <a:latin typeface="Calibri"/>
                <a:ea typeface="+mn-ea"/>
                <a:cs typeface="+mn-cs"/>
              </a:rPr>
              <a:t> </a:t>
            </a:r>
            <a:r>
              <a:rPr lang="en-GB" sz="1500" b="1" dirty="0">
                <a:solidFill>
                  <a:prstClr val="black"/>
                </a:solidFill>
                <a:latin typeface="Calibri"/>
              </a:rPr>
              <a:t>ask </a:t>
            </a:r>
            <a:r>
              <a:rPr kumimoji="0" lang="en-GB" sz="1500" b="1" i="0" u="none" strike="noStrike" kern="1200" cap="none" spc="0" normalizeH="0" baseline="0" noProof="0" dirty="0">
                <a:ln>
                  <a:noFill/>
                </a:ln>
                <a:solidFill>
                  <a:prstClr val="black"/>
                </a:solidFill>
                <a:effectLst/>
                <a:uLnTx/>
                <a:uFillTx/>
                <a:latin typeface="Calibri"/>
                <a:ea typeface="+mn-ea"/>
                <a:cs typeface="+mn-cs"/>
              </a:rPr>
              <a:t>if you require further information.  Contact: </a:t>
            </a:r>
            <a:r>
              <a:rPr kumimoji="0" lang="en-GB" sz="1500" b="1" i="0" u="none" strike="noStrike" kern="1200" cap="none" spc="0" normalizeH="0" baseline="0" noProof="0" dirty="0">
                <a:ln>
                  <a:noFill/>
                </a:ln>
                <a:solidFill>
                  <a:prstClr val="black"/>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Diversity@combined.nhs.uk</a:t>
            </a:r>
            <a:r>
              <a:rPr kumimoji="0" lang="en-GB" sz="1500" b="1" i="0" u="none" strike="noStrike" kern="1200" cap="none" spc="0" normalizeH="0" baseline="0" noProof="0" dirty="0">
                <a:ln>
                  <a:noFill/>
                </a:ln>
                <a:solidFill>
                  <a:prstClr val="black"/>
                </a:solidFill>
                <a:effectLst/>
                <a:uLnTx/>
                <a:uFillTx/>
                <a:latin typeface="Calibri"/>
                <a:ea typeface="+mn-ea"/>
                <a:cs typeface="+mn-cs"/>
              </a:rPr>
              <a:t> </a:t>
            </a:r>
            <a:endParaRPr lang="en-GB" sz="15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70C0"/>
                </a:solidFill>
                <a:effectLst/>
                <a:uLnTx/>
                <a:uFillTx/>
                <a:latin typeface="Calibri"/>
                <a:ea typeface="+mn-ea"/>
                <a:cs typeface="+mn-cs"/>
              </a:rPr>
              <a:t>*Workforce total figures may differ slightly from those reported in the Workforce Race Equality Standard (WRES), Workforce Disability Equality Standard (WDES), and Pay Gap reports. This is due to differences in reporting requirements and the timing of data extraction. </a:t>
            </a:r>
          </a:p>
          <a:p>
            <a:endParaRPr lang="en-GB" dirty="0"/>
          </a:p>
        </p:txBody>
      </p:sp>
      <p:sp>
        <p:nvSpPr>
          <p:cNvPr id="4" name="Slide Number Placeholder 3">
            <a:extLst>
              <a:ext uri="{FF2B5EF4-FFF2-40B4-BE49-F238E27FC236}">
                <a16:creationId xmlns:a16="http://schemas.microsoft.com/office/drawing/2014/main" id="{207CB22B-D3AB-C893-22A9-6F350380BADD}"/>
              </a:ext>
            </a:extLst>
          </p:cNvPr>
          <p:cNvSpPr>
            <a:spLocks noGrp="1"/>
          </p:cNvSpPr>
          <p:nvPr>
            <p:ph type="sldNum" sz="quarter" idx="12"/>
          </p:nvPr>
        </p:nvSpPr>
        <p:spPr/>
        <p:txBody>
          <a:bodyPr/>
          <a:lstStyle/>
          <a:p>
            <a:fld id="{B236B63E-462D-A64A-8F4D-D177AD8FDFCE}" type="slidenum">
              <a:rPr lang="en-US" smtClean="0"/>
              <a:t>2</a:t>
            </a:fld>
            <a:endParaRPr lang="en-US"/>
          </a:p>
        </p:txBody>
      </p:sp>
    </p:spTree>
    <p:extLst>
      <p:ext uri="{BB962C8B-B14F-4D97-AF65-F5344CB8AC3E}">
        <p14:creationId xmlns:p14="http://schemas.microsoft.com/office/powerpoint/2010/main" val="167286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79" y="120835"/>
            <a:ext cx="6642593" cy="1038596"/>
          </a:xfrm>
        </p:spPr>
        <p:txBody>
          <a:bodyPr>
            <a:normAutofit fontScale="90000"/>
          </a:bodyPr>
          <a:lstStyle/>
          <a:p>
            <a:r>
              <a:rPr lang="en-US" sz="4000" b="1"/>
              <a:t>Service User Ethnicity compared to local population</a:t>
            </a:r>
          </a:p>
        </p:txBody>
      </p:sp>
      <p:graphicFrame>
        <p:nvGraphicFramePr>
          <p:cNvPr id="4" name="Chart 3">
            <a:extLst>
              <a:ext uri="{FF2B5EF4-FFF2-40B4-BE49-F238E27FC236}">
                <a16:creationId xmlns:a16="http://schemas.microsoft.com/office/drawing/2014/main" id="{8199B500-741B-D2ED-B8F2-4E1DD2F8250F}"/>
              </a:ext>
            </a:extLst>
          </p:cNvPr>
          <p:cNvGraphicFramePr>
            <a:graphicFrameLocks/>
          </p:cNvGraphicFramePr>
          <p:nvPr>
            <p:extLst>
              <p:ext uri="{D42A27DB-BD31-4B8C-83A1-F6EECF244321}">
                <p14:modId xmlns:p14="http://schemas.microsoft.com/office/powerpoint/2010/main" val="402738110"/>
              </p:ext>
            </p:extLst>
          </p:nvPr>
        </p:nvGraphicFramePr>
        <p:xfrm>
          <a:off x="180591" y="1211496"/>
          <a:ext cx="5579186" cy="321320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255905F-ED59-3DE8-BA59-330889F1D4CD}"/>
              </a:ext>
            </a:extLst>
          </p:cNvPr>
          <p:cNvSpPr txBox="1"/>
          <p:nvPr/>
        </p:nvSpPr>
        <p:spPr>
          <a:xfrm>
            <a:off x="172847" y="6098550"/>
            <a:ext cx="4949590" cy="600164"/>
          </a:xfrm>
          <a:prstGeom prst="rect">
            <a:avLst/>
          </a:prstGeom>
          <a:solidFill>
            <a:schemeClr val="bg1"/>
          </a:solidFill>
        </p:spPr>
        <p:txBody>
          <a:bodyPr wrap="square">
            <a:spAutoFit/>
          </a:bodyPr>
          <a:lstStyle/>
          <a:p>
            <a:r>
              <a:rPr lang="en-GB" sz="1100" i="1" dirty="0">
                <a:solidFill>
                  <a:srgbClr val="FF0000"/>
                </a:solidFill>
              </a:rPr>
              <a:t>The number of service users is shown as n = 46,823 at Directorate level. Where an individual has multiple referrals, their demographic information is repeated, and this is also reflected in the Directorate-level data.</a:t>
            </a:r>
          </a:p>
        </p:txBody>
      </p:sp>
      <p:sp>
        <p:nvSpPr>
          <p:cNvPr id="10" name="TextBox 9">
            <a:extLst>
              <a:ext uri="{FF2B5EF4-FFF2-40B4-BE49-F238E27FC236}">
                <a16:creationId xmlns:a16="http://schemas.microsoft.com/office/drawing/2014/main" id="{A5F89D93-49CF-9D42-5AC7-82D917C9521C}"/>
              </a:ext>
            </a:extLst>
          </p:cNvPr>
          <p:cNvSpPr txBox="1"/>
          <p:nvPr/>
        </p:nvSpPr>
        <p:spPr>
          <a:xfrm>
            <a:off x="1653151" y="4009204"/>
            <a:ext cx="678860" cy="415498"/>
          </a:xfrm>
          <a:prstGeom prst="rect">
            <a:avLst/>
          </a:prstGeom>
          <a:solidFill>
            <a:schemeClr val="bg1"/>
          </a:solidFill>
        </p:spPr>
        <p:txBody>
          <a:bodyPr wrap="square">
            <a:spAutoFit/>
          </a:bodyPr>
          <a:lstStyle/>
          <a:p>
            <a:r>
              <a:rPr lang="en-GB" sz="1050">
                <a:solidFill>
                  <a:schemeClr val="tx1">
                    <a:lumMod val="65000"/>
                    <a:lumOff val="35000"/>
                  </a:schemeClr>
                </a:solidFill>
              </a:rPr>
              <a:t>Trust Users</a:t>
            </a:r>
          </a:p>
        </p:txBody>
      </p:sp>
      <p:sp>
        <p:nvSpPr>
          <p:cNvPr id="12" name="TextBox 11">
            <a:extLst>
              <a:ext uri="{FF2B5EF4-FFF2-40B4-BE49-F238E27FC236}">
                <a16:creationId xmlns:a16="http://schemas.microsoft.com/office/drawing/2014/main" id="{D2BA425D-D942-F0E0-AAA7-3594D586127E}"/>
              </a:ext>
            </a:extLst>
          </p:cNvPr>
          <p:cNvSpPr txBox="1"/>
          <p:nvPr/>
        </p:nvSpPr>
        <p:spPr>
          <a:xfrm>
            <a:off x="5891753" y="916981"/>
            <a:ext cx="3143580" cy="3539430"/>
          </a:xfrm>
          <a:prstGeom prst="rect">
            <a:avLst/>
          </a:prstGeom>
          <a:solidFill>
            <a:schemeClr val="accent6">
              <a:lumMod val="60000"/>
              <a:lumOff val="40000"/>
            </a:schemeClr>
          </a:solidFill>
        </p:spPr>
        <p:txBody>
          <a:bodyPr wrap="square">
            <a:spAutoFit/>
          </a:bodyPr>
          <a:lstStyle/>
          <a:p>
            <a:r>
              <a:rPr lang="en-GB" sz="1400"/>
              <a:t>Our ethnicity profile broadly reflects the local population, with service users recorded as White (72.6%), Asian (2.3%), Black (0.8%), Mixed Race (1.6%) and Other (0.5%), closely matching Census 2021 figures. However, a significant proportion of service users (21.8%) had no recorded ethnicity, which limits the reliability of this comparison. While the available data suggests services are reaching communities in line with local demographics, improving the completeness of ethnicity recording is essential to provide a clearer and more confident picture of equity and representation.</a:t>
            </a:r>
          </a:p>
        </p:txBody>
      </p:sp>
      <p:sp>
        <p:nvSpPr>
          <p:cNvPr id="15" name="TextBox 14">
            <a:extLst>
              <a:ext uri="{FF2B5EF4-FFF2-40B4-BE49-F238E27FC236}">
                <a16:creationId xmlns:a16="http://schemas.microsoft.com/office/drawing/2014/main" id="{660CF62B-657D-97FE-A2AE-589EC75CCFA7}"/>
              </a:ext>
            </a:extLst>
          </p:cNvPr>
          <p:cNvSpPr txBox="1"/>
          <p:nvPr/>
        </p:nvSpPr>
        <p:spPr>
          <a:xfrm>
            <a:off x="5706583" y="4854398"/>
            <a:ext cx="3350970" cy="1815882"/>
          </a:xfrm>
          <a:prstGeom prst="rect">
            <a:avLst/>
          </a:prstGeom>
          <a:solidFill>
            <a:schemeClr val="accent5">
              <a:lumMod val="40000"/>
              <a:lumOff val="60000"/>
            </a:schemeClr>
          </a:solidFill>
        </p:spPr>
        <p:txBody>
          <a:bodyPr wrap="square">
            <a:spAutoFit/>
          </a:bodyPr>
          <a:lstStyle>
            <a:defPPr>
              <a:defRPr lang="en-US"/>
            </a:defPPr>
            <a:lvl1pPr>
              <a:defRPr sz="1400"/>
            </a:lvl1pPr>
          </a:lstStyle>
          <a:p>
            <a:r>
              <a:rPr lang="en-GB"/>
              <a:t>Community services support the largest number of users across most ethnic groups, while Acute &amp; Urgent Care also serves a large population but has high numbers of undeclared ethnicity records. Specialist Services have smaller numbers overall yet mirror the same White majority and high levels of missing data.</a:t>
            </a:r>
          </a:p>
        </p:txBody>
      </p:sp>
      <p:graphicFrame>
        <p:nvGraphicFramePr>
          <p:cNvPr id="16" name="Table 15">
            <a:extLst>
              <a:ext uri="{FF2B5EF4-FFF2-40B4-BE49-F238E27FC236}">
                <a16:creationId xmlns:a16="http://schemas.microsoft.com/office/drawing/2014/main" id="{D483CB05-E7DA-FC72-3035-75992B222292}"/>
              </a:ext>
            </a:extLst>
          </p:cNvPr>
          <p:cNvGraphicFramePr>
            <a:graphicFrameLocks noGrp="1"/>
          </p:cNvGraphicFramePr>
          <p:nvPr>
            <p:extLst>
              <p:ext uri="{D42A27DB-BD31-4B8C-83A1-F6EECF244321}">
                <p14:modId xmlns:p14="http://schemas.microsoft.com/office/powerpoint/2010/main" val="3364293686"/>
              </p:ext>
            </p:extLst>
          </p:nvPr>
        </p:nvGraphicFramePr>
        <p:xfrm>
          <a:off x="246579" y="4476768"/>
          <a:ext cx="5279010" cy="1678752"/>
        </p:xfrm>
        <a:graphic>
          <a:graphicData uri="http://schemas.openxmlformats.org/drawingml/2006/table">
            <a:tbl>
              <a:tblPr bandRow="1">
                <a:tableStyleId>{5C22544A-7EE6-4342-B048-85BDC9FD1C3A}</a:tableStyleId>
              </a:tblPr>
              <a:tblGrid>
                <a:gridCol w="961349">
                  <a:extLst>
                    <a:ext uri="{9D8B030D-6E8A-4147-A177-3AD203B41FA5}">
                      <a16:colId xmlns:a16="http://schemas.microsoft.com/office/drawing/2014/main" val="3902345405"/>
                    </a:ext>
                  </a:extLst>
                </a:gridCol>
                <a:gridCol w="536031">
                  <a:extLst>
                    <a:ext uri="{9D8B030D-6E8A-4147-A177-3AD203B41FA5}">
                      <a16:colId xmlns:a16="http://schemas.microsoft.com/office/drawing/2014/main" val="2866827786"/>
                    </a:ext>
                  </a:extLst>
                </a:gridCol>
                <a:gridCol w="631081">
                  <a:extLst>
                    <a:ext uri="{9D8B030D-6E8A-4147-A177-3AD203B41FA5}">
                      <a16:colId xmlns:a16="http://schemas.microsoft.com/office/drawing/2014/main" val="3866372148"/>
                    </a:ext>
                  </a:extLst>
                </a:gridCol>
                <a:gridCol w="641022">
                  <a:extLst>
                    <a:ext uri="{9D8B030D-6E8A-4147-A177-3AD203B41FA5}">
                      <a16:colId xmlns:a16="http://schemas.microsoft.com/office/drawing/2014/main" val="2253875090"/>
                    </a:ext>
                  </a:extLst>
                </a:gridCol>
                <a:gridCol w="603316">
                  <a:extLst>
                    <a:ext uri="{9D8B030D-6E8A-4147-A177-3AD203B41FA5}">
                      <a16:colId xmlns:a16="http://schemas.microsoft.com/office/drawing/2014/main" val="556912020"/>
                    </a:ext>
                  </a:extLst>
                </a:gridCol>
                <a:gridCol w="659876">
                  <a:extLst>
                    <a:ext uri="{9D8B030D-6E8A-4147-A177-3AD203B41FA5}">
                      <a16:colId xmlns:a16="http://schemas.microsoft.com/office/drawing/2014/main" val="3003570166"/>
                    </a:ext>
                  </a:extLst>
                </a:gridCol>
                <a:gridCol w="593889">
                  <a:extLst>
                    <a:ext uri="{9D8B030D-6E8A-4147-A177-3AD203B41FA5}">
                      <a16:colId xmlns:a16="http://schemas.microsoft.com/office/drawing/2014/main" val="2143142085"/>
                    </a:ext>
                  </a:extLst>
                </a:gridCol>
                <a:gridCol w="652446">
                  <a:extLst>
                    <a:ext uri="{9D8B030D-6E8A-4147-A177-3AD203B41FA5}">
                      <a16:colId xmlns:a16="http://schemas.microsoft.com/office/drawing/2014/main" val="3205669412"/>
                    </a:ext>
                  </a:extLst>
                </a:gridCol>
              </a:tblGrid>
              <a:tr h="142267">
                <a:tc>
                  <a:txBody>
                    <a:bodyPr/>
                    <a:lstStyle/>
                    <a:p>
                      <a:pPr algn="l" fontAlgn="b">
                        <a:buNone/>
                      </a:pPr>
                      <a:r>
                        <a:rPr lang="en-GB" sz="1200" b="1" u="none" strike="noStrike">
                          <a:effectLst/>
                        </a:rPr>
                        <a:t> </a:t>
                      </a:r>
                      <a:endParaRPr lang="en-GB" sz="1200" b="1" i="0" u="none" strike="noStrike">
                        <a:solidFill>
                          <a:srgbClr val="FFFFFF"/>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Asian</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Black</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Mixed Race</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Not Known</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Not Stated</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Other</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White</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extLst>
                  <a:ext uri="{0D108BD9-81ED-4DB2-BD59-A6C34878D82A}">
                    <a16:rowId xmlns:a16="http://schemas.microsoft.com/office/drawing/2014/main" val="3187952813"/>
                  </a:ext>
                </a:extLst>
              </a:tr>
              <a:tr h="142267">
                <a:tc>
                  <a:txBody>
                    <a:bodyPr/>
                    <a:lstStyle/>
                    <a:p>
                      <a:pPr algn="ctr" fontAlgn="b">
                        <a:buNone/>
                      </a:pPr>
                      <a:r>
                        <a:rPr lang="en-GB" sz="1200" b="1" u="none" strike="noStrike">
                          <a:solidFill>
                            <a:schemeClr val="bg1"/>
                          </a:solidFill>
                          <a:effectLst/>
                        </a:rPr>
                        <a:t>Acute &amp; Urgent Care</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u="none" strike="noStrike">
                          <a:effectLst/>
                        </a:rPr>
                        <a:t>477</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187</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399</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3826</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1763</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115</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14957</a:t>
                      </a:r>
                      <a:endParaRPr lang="en-GB" sz="1200" b="0" i="0" u="none" strike="noStrike">
                        <a:solidFill>
                          <a:srgbClr val="000000"/>
                        </a:solidFill>
                        <a:effectLst/>
                        <a:latin typeface="Calibri" panose="020F0502020204030204" pitchFamily="34" charset="0"/>
                      </a:endParaRPr>
                    </a:p>
                  </a:txBody>
                  <a:tcPr marL="5472" marR="5472" marT="5472" marB="0" anchor="b"/>
                </a:tc>
                <a:extLst>
                  <a:ext uri="{0D108BD9-81ED-4DB2-BD59-A6C34878D82A}">
                    <a16:rowId xmlns:a16="http://schemas.microsoft.com/office/drawing/2014/main" val="974262633"/>
                  </a:ext>
                </a:extLst>
              </a:tr>
              <a:tr h="142267">
                <a:tc>
                  <a:txBody>
                    <a:bodyPr/>
                    <a:lstStyle/>
                    <a:p>
                      <a:pPr algn="ctr" fontAlgn="b">
                        <a:buNone/>
                      </a:pPr>
                      <a:r>
                        <a:rPr lang="en-GB" sz="1200" b="1" u="none" strike="noStrike">
                          <a:solidFill>
                            <a:schemeClr val="bg1"/>
                          </a:solidFill>
                          <a:effectLst/>
                        </a:rPr>
                        <a:t>Community</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u="none" strike="noStrike">
                          <a:effectLst/>
                        </a:rPr>
                        <a:t>443</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157</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335</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1624</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2013</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117</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16874</a:t>
                      </a:r>
                      <a:endParaRPr lang="en-GB" sz="1200" b="0" i="0" u="none" strike="noStrike">
                        <a:solidFill>
                          <a:srgbClr val="000000"/>
                        </a:solidFill>
                        <a:effectLst/>
                        <a:latin typeface="Calibri" panose="020F0502020204030204" pitchFamily="34" charset="0"/>
                      </a:endParaRPr>
                    </a:p>
                  </a:txBody>
                  <a:tcPr marL="5472" marR="5472" marT="5472" marB="0" anchor="b"/>
                </a:tc>
                <a:extLst>
                  <a:ext uri="{0D108BD9-81ED-4DB2-BD59-A6C34878D82A}">
                    <a16:rowId xmlns:a16="http://schemas.microsoft.com/office/drawing/2014/main" val="1513581118"/>
                  </a:ext>
                </a:extLst>
              </a:tr>
              <a:tr h="142267">
                <a:tc>
                  <a:txBody>
                    <a:bodyPr/>
                    <a:lstStyle/>
                    <a:p>
                      <a:pPr algn="ctr" fontAlgn="b">
                        <a:buNone/>
                      </a:pPr>
                      <a:r>
                        <a:rPr lang="en-GB" sz="1200" b="1" u="none" strike="noStrike">
                          <a:solidFill>
                            <a:schemeClr val="bg1"/>
                          </a:solidFill>
                          <a:effectLst/>
                        </a:rPr>
                        <a:t>Specialist Services</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u="none" strike="noStrike">
                          <a:effectLst/>
                        </a:rPr>
                        <a:t>145</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43</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41</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418</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202</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21</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2666</a:t>
                      </a:r>
                      <a:endParaRPr lang="en-GB" sz="1200" b="0" i="0" u="none" strike="noStrike">
                        <a:solidFill>
                          <a:srgbClr val="000000"/>
                        </a:solidFill>
                        <a:effectLst/>
                        <a:latin typeface="Calibri" panose="020F0502020204030204" pitchFamily="34" charset="0"/>
                      </a:endParaRPr>
                    </a:p>
                  </a:txBody>
                  <a:tcPr marL="5472" marR="5472" marT="5472" marB="0" anchor="b"/>
                </a:tc>
                <a:extLst>
                  <a:ext uri="{0D108BD9-81ED-4DB2-BD59-A6C34878D82A}">
                    <a16:rowId xmlns:a16="http://schemas.microsoft.com/office/drawing/2014/main" val="4063794456"/>
                  </a:ext>
                </a:extLst>
              </a:tr>
              <a:tr h="142267">
                <a:tc>
                  <a:txBody>
                    <a:bodyPr/>
                    <a:lstStyle/>
                    <a:p>
                      <a:pPr algn="ctr" fontAlgn="b">
                        <a:buNone/>
                      </a:pPr>
                      <a:r>
                        <a:rPr lang="en-GB" sz="1200" b="1" u="none" strike="noStrike">
                          <a:solidFill>
                            <a:schemeClr val="bg1"/>
                          </a:solidFill>
                          <a:effectLst/>
                        </a:rPr>
                        <a:t>Count</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u="none" strike="noStrike">
                          <a:effectLst/>
                        </a:rPr>
                        <a:t>1065</a:t>
                      </a:r>
                      <a:endParaRPr lang="en-GB" sz="1200" b="1"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387</a:t>
                      </a:r>
                      <a:endParaRPr lang="en-GB" sz="1200" b="1"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775</a:t>
                      </a:r>
                      <a:endParaRPr lang="en-GB" sz="1200" b="1"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5868</a:t>
                      </a:r>
                      <a:endParaRPr lang="en-GB" sz="1200" b="1"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3978</a:t>
                      </a:r>
                      <a:endParaRPr lang="en-GB" sz="1200" b="1"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253</a:t>
                      </a:r>
                      <a:endParaRPr lang="en-GB" sz="1200" b="1"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34497</a:t>
                      </a:r>
                      <a:endParaRPr lang="en-GB" sz="1200" b="1" i="0" u="none" strike="noStrike">
                        <a:solidFill>
                          <a:srgbClr val="000000"/>
                        </a:solidFill>
                        <a:effectLst/>
                        <a:latin typeface="Calibri" panose="020F0502020204030204" pitchFamily="34" charset="0"/>
                      </a:endParaRPr>
                    </a:p>
                  </a:txBody>
                  <a:tcPr marL="5472" marR="5472" marT="5472" marB="0" anchor="b"/>
                </a:tc>
                <a:extLst>
                  <a:ext uri="{0D108BD9-81ED-4DB2-BD59-A6C34878D82A}">
                    <a16:rowId xmlns:a16="http://schemas.microsoft.com/office/drawing/2014/main" val="1681482347"/>
                  </a:ext>
                </a:extLst>
              </a:tr>
              <a:tr h="142267">
                <a:tc>
                  <a:txBody>
                    <a:bodyPr/>
                    <a:lstStyle/>
                    <a:p>
                      <a:pPr algn="ctr" fontAlgn="b">
                        <a:buNone/>
                      </a:pPr>
                      <a:r>
                        <a:rPr lang="en-GB" sz="1200" b="1" u="none" strike="noStrike">
                          <a:solidFill>
                            <a:schemeClr val="bg1"/>
                          </a:solidFill>
                          <a:effectLst/>
                        </a:rPr>
                        <a:t>% of total</a:t>
                      </a:r>
                      <a:endParaRPr lang="en-GB" sz="1200" b="1" i="0" u="none" strike="noStrike">
                        <a:solidFill>
                          <a:schemeClr val="bg1"/>
                        </a:solidFill>
                        <a:effectLst/>
                        <a:latin typeface="Calibri" panose="020F0502020204030204" pitchFamily="34" charset="0"/>
                      </a:endParaRPr>
                    </a:p>
                  </a:txBody>
                  <a:tcPr marL="5472" marR="5472" marT="5472" marB="0" anchor="b">
                    <a:solidFill>
                      <a:schemeClr val="tx2">
                        <a:lumMod val="60000"/>
                        <a:lumOff val="40000"/>
                      </a:schemeClr>
                    </a:solidFill>
                  </a:tcPr>
                </a:tc>
                <a:tc>
                  <a:txBody>
                    <a:bodyPr/>
                    <a:lstStyle/>
                    <a:p>
                      <a:pPr algn="ctr" fontAlgn="b">
                        <a:buNone/>
                      </a:pPr>
                      <a:r>
                        <a:rPr lang="en-GB" sz="1200" u="none" strike="noStrike">
                          <a:effectLst/>
                        </a:rPr>
                        <a:t>2.27%</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dirty="0">
                          <a:effectLst/>
                        </a:rPr>
                        <a:t>0.83%</a:t>
                      </a:r>
                      <a:endParaRPr lang="en-GB" sz="1200" b="0" i="0" u="none" strike="noStrike" dirty="0">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1.66%</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12.53%</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8.50%</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a:effectLst/>
                        </a:rPr>
                        <a:t>0.54%</a:t>
                      </a:r>
                      <a:endParaRPr lang="en-GB" sz="1200" b="0" i="0" u="none" strike="noStrike">
                        <a:solidFill>
                          <a:srgbClr val="000000"/>
                        </a:solidFill>
                        <a:effectLst/>
                        <a:latin typeface="Calibri" panose="020F0502020204030204" pitchFamily="34" charset="0"/>
                      </a:endParaRPr>
                    </a:p>
                  </a:txBody>
                  <a:tcPr marL="5472" marR="5472" marT="5472" marB="0" anchor="b"/>
                </a:tc>
                <a:tc>
                  <a:txBody>
                    <a:bodyPr/>
                    <a:lstStyle/>
                    <a:p>
                      <a:pPr algn="ctr" fontAlgn="b">
                        <a:buNone/>
                      </a:pPr>
                      <a:r>
                        <a:rPr lang="en-GB" sz="1200" u="none" strike="noStrike" dirty="0">
                          <a:effectLst/>
                        </a:rPr>
                        <a:t>73.68%</a:t>
                      </a:r>
                      <a:endParaRPr lang="en-GB" sz="1200" b="0" i="0" u="none" strike="noStrike" dirty="0">
                        <a:solidFill>
                          <a:srgbClr val="000000"/>
                        </a:solidFill>
                        <a:effectLst/>
                        <a:latin typeface="Calibri" panose="020F0502020204030204" pitchFamily="34" charset="0"/>
                      </a:endParaRPr>
                    </a:p>
                  </a:txBody>
                  <a:tcPr marL="5472" marR="5472" marT="5472" marB="0" anchor="b"/>
                </a:tc>
                <a:extLst>
                  <a:ext uri="{0D108BD9-81ED-4DB2-BD59-A6C34878D82A}">
                    <a16:rowId xmlns:a16="http://schemas.microsoft.com/office/drawing/2014/main" val="1231899691"/>
                  </a:ext>
                </a:extLst>
              </a:tr>
            </a:tbl>
          </a:graphicData>
        </a:graphic>
      </p:graphicFrame>
      <p:pic>
        <p:nvPicPr>
          <p:cNvPr id="18" name="Picture 17">
            <a:extLst>
              <a:ext uri="{FF2B5EF4-FFF2-40B4-BE49-F238E27FC236}">
                <a16:creationId xmlns:a16="http://schemas.microsoft.com/office/drawing/2014/main" id="{5A011C5C-C320-2189-F93B-8155A28A120D}"/>
              </a:ext>
            </a:extLst>
          </p:cNvPr>
          <p:cNvPicPr>
            <a:picLocks noChangeAspect="1"/>
          </p:cNvPicPr>
          <p:nvPr/>
        </p:nvPicPr>
        <p:blipFill>
          <a:blip r:embed="rId4"/>
          <a:stretch>
            <a:fillRect/>
          </a:stretch>
        </p:blipFill>
        <p:spPr>
          <a:xfrm>
            <a:off x="8641087" y="4716928"/>
            <a:ext cx="597460" cy="493819"/>
          </a:xfrm>
          <a:prstGeom prst="rect">
            <a:avLst/>
          </a:prstGeom>
        </p:spPr>
      </p:pic>
    </p:spTree>
    <p:extLst>
      <p:ext uri="{BB962C8B-B14F-4D97-AF65-F5344CB8AC3E}">
        <p14:creationId xmlns:p14="http://schemas.microsoft.com/office/powerpoint/2010/main" val="2879842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94"/>
            <a:ext cx="6670964" cy="1143000"/>
          </a:xfrm>
        </p:spPr>
        <p:txBody>
          <a:bodyPr>
            <a:normAutofit fontScale="90000"/>
          </a:bodyPr>
          <a:lstStyle/>
          <a:p>
            <a:r>
              <a:rPr lang="en-US" sz="4000" b="1"/>
              <a:t>Service User Sexual Orientation</a:t>
            </a:r>
          </a:p>
        </p:txBody>
      </p:sp>
      <p:sp>
        <p:nvSpPr>
          <p:cNvPr id="5" name="Slide Number Placeholder 4"/>
          <p:cNvSpPr>
            <a:spLocks noGrp="1"/>
          </p:cNvSpPr>
          <p:nvPr>
            <p:ph type="sldNum" sz="quarter" idx="12"/>
          </p:nvPr>
        </p:nvSpPr>
        <p:spPr>
          <a:xfrm>
            <a:off x="5880246" y="6356350"/>
            <a:ext cx="2133600" cy="365125"/>
          </a:xfrm>
        </p:spPr>
        <p:txBody>
          <a:bodyPr/>
          <a:lstStyle/>
          <a:p>
            <a:fld id="{B236B63E-462D-A64A-8F4D-D177AD8FDFCE}" type="slidenum">
              <a:rPr lang="en-US" smtClean="0"/>
              <a:t>21</a:t>
            </a:fld>
            <a:endParaRPr lang="en-US"/>
          </a:p>
        </p:txBody>
      </p:sp>
      <p:graphicFrame>
        <p:nvGraphicFramePr>
          <p:cNvPr id="6" name="Chart 5">
            <a:extLst>
              <a:ext uri="{FF2B5EF4-FFF2-40B4-BE49-F238E27FC236}">
                <a16:creationId xmlns:a16="http://schemas.microsoft.com/office/drawing/2014/main" id="{049B78A2-FEFF-F4F7-07C5-94BD99915870}"/>
              </a:ext>
            </a:extLst>
          </p:cNvPr>
          <p:cNvGraphicFramePr>
            <a:graphicFrameLocks/>
          </p:cNvGraphicFramePr>
          <p:nvPr>
            <p:extLst>
              <p:ext uri="{D42A27DB-BD31-4B8C-83A1-F6EECF244321}">
                <p14:modId xmlns:p14="http://schemas.microsoft.com/office/powerpoint/2010/main" val="2563340996"/>
              </p:ext>
            </p:extLst>
          </p:nvPr>
        </p:nvGraphicFramePr>
        <p:xfrm>
          <a:off x="417136" y="1262994"/>
          <a:ext cx="5800613" cy="3818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10BC97AF-9814-90EF-1680-81CA56B95F74}"/>
              </a:ext>
            </a:extLst>
          </p:cNvPr>
          <p:cNvGraphicFramePr>
            <a:graphicFrameLocks noGrp="1"/>
          </p:cNvGraphicFramePr>
          <p:nvPr>
            <p:extLst>
              <p:ext uri="{D42A27DB-BD31-4B8C-83A1-F6EECF244321}">
                <p14:modId xmlns:p14="http://schemas.microsoft.com/office/powerpoint/2010/main" val="1910182780"/>
              </p:ext>
            </p:extLst>
          </p:nvPr>
        </p:nvGraphicFramePr>
        <p:xfrm>
          <a:off x="132064" y="4998899"/>
          <a:ext cx="6349947" cy="1767334"/>
        </p:xfrm>
        <a:graphic>
          <a:graphicData uri="http://schemas.openxmlformats.org/drawingml/2006/table">
            <a:tbl>
              <a:tblPr bandRow="1">
                <a:tableStyleId>{5C22544A-7EE6-4342-B048-85BDC9FD1C3A}</a:tableStyleId>
              </a:tblPr>
              <a:tblGrid>
                <a:gridCol w="1151655">
                  <a:extLst>
                    <a:ext uri="{9D8B030D-6E8A-4147-A177-3AD203B41FA5}">
                      <a16:colId xmlns:a16="http://schemas.microsoft.com/office/drawing/2014/main" val="3804531431"/>
                    </a:ext>
                  </a:extLst>
                </a:gridCol>
                <a:gridCol w="819878">
                  <a:extLst>
                    <a:ext uri="{9D8B030D-6E8A-4147-A177-3AD203B41FA5}">
                      <a16:colId xmlns:a16="http://schemas.microsoft.com/office/drawing/2014/main" val="3141161770"/>
                    </a:ext>
                  </a:extLst>
                </a:gridCol>
                <a:gridCol w="667983">
                  <a:extLst>
                    <a:ext uri="{9D8B030D-6E8A-4147-A177-3AD203B41FA5}">
                      <a16:colId xmlns:a16="http://schemas.microsoft.com/office/drawing/2014/main" val="2804820410"/>
                    </a:ext>
                  </a:extLst>
                </a:gridCol>
                <a:gridCol w="920325">
                  <a:extLst>
                    <a:ext uri="{9D8B030D-6E8A-4147-A177-3AD203B41FA5}">
                      <a16:colId xmlns:a16="http://schemas.microsoft.com/office/drawing/2014/main" val="400229572"/>
                    </a:ext>
                  </a:extLst>
                </a:gridCol>
                <a:gridCol w="923434">
                  <a:extLst>
                    <a:ext uri="{9D8B030D-6E8A-4147-A177-3AD203B41FA5}">
                      <a16:colId xmlns:a16="http://schemas.microsoft.com/office/drawing/2014/main" val="1424070095"/>
                    </a:ext>
                  </a:extLst>
                </a:gridCol>
                <a:gridCol w="1025014">
                  <a:extLst>
                    <a:ext uri="{9D8B030D-6E8A-4147-A177-3AD203B41FA5}">
                      <a16:colId xmlns:a16="http://schemas.microsoft.com/office/drawing/2014/main" val="3541911818"/>
                    </a:ext>
                  </a:extLst>
                </a:gridCol>
                <a:gridCol w="841658">
                  <a:extLst>
                    <a:ext uri="{9D8B030D-6E8A-4147-A177-3AD203B41FA5}">
                      <a16:colId xmlns:a16="http://schemas.microsoft.com/office/drawing/2014/main" val="121158560"/>
                    </a:ext>
                  </a:extLst>
                </a:gridCol>
              </a:tblGrid>
              <a:tr h="288412">
                <a:tc>
                  <a:txBody>
                    <a:bodyPr/>
                    <a:lstStyle/>
                    <a:p>
                      <a:pPr algn="ctr" fontAlgn="b">
                        <a:buNone/>
                      </a:pPr>
                      <a:r>
                        <a:rPr lang="en-GB" sz="1200" b="1" u="none" strike="noStrike">
                          <a:solidFill>
                            <a:schemeClr val="bg1"/>
                          </a:solidFill>
                          <a:effectLst/>
                        </a:rPr>
                        <a:t> </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Not Stated</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Bisexual</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Gay or Lesbian</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Not Known</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Heterosexual or Straight</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Other</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extLst>
                  <a:ext uri="{0D108BD9-81ED-4DB2-BD59-A6C34878D82A}">
                    <a16:rowId xmlns:a16="http://schemas.microsoft.com/office/drawing/2014/main" val="2088864887"/>
                  </a:ext>
                </a:extLst>
              </a:tr>
              <a:tr h="162591">
                <a:tc>
                  <a:txBody>
                    <a:bodyPr/>
                    <a:lstStyle/>
                    <a:p>
                      <a:pPr algn="ctr" fontAlgn="b">
                        <a:buNone/>
                      </a:pPr>
                      <a:r>
                        <a:rPr lang="en-GB" sz="1200" b="1" u="none" strike="noStrike">
                          <a:solidFill>
                            <a:schemeClr val="bg1"/>
                          </a:solidFill>
                          <a:effectLst/>
                        </a:rPr>
                        <a:t>Acute &amp; Urgent Care</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u="none" strike="noStrike">
                          <a:effectLst/>
                        </a:rPr>
                        <a:t>106</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30</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67</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18486</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3029</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dirty="0">
                          <a:effectLst/>
                        </a:rPr>
                        <a:t>6</a:t>
                      </a:r>
                      <a:endParaRPr lang="en-GB" sz="1200" b="0" i="0" u="none" strike="noStrike" dirty="0">
                        <a:solidFill>
                          <a:srgbClr val="000000"/>
                        </a:solidFill>
                        <a:effectLst/>
                        <a:latin typeface="Calibri" panose="020F0502020204030204" pitchFamily="34" charset="0"/>
                      </a:endParaRPr>
                    </a:p>
                  </a:txBody>
                  <a:tcPr marL="6253" marR="6253" marT="6253" marB="0" anchor="b"/>
                </a:tc>
                <a:extLst>
                  <a:ext uri="{0D108BD9-81ED-4DB2-BD59-A6C34878D82A}">
                    <a16:rowId xmlns:a16="http://schemas.microsoft.com/office/drawing/2014/main" val="2495095799"/>
                  </a:ext>
                </a:extLst>
              </a:tr>
              <a:tr h="162591">
                <a:tc>
                  <a:txBody>
                    <a:bodyPr/>
                    <a:lstStyle/>
                    <a:p>
                      <a:pPr algn="ctr" fontAlgn="b">
                        <a:buNone/>
                      </a:pPr>
                      <a:r>
                        <a:rPr lang="en-GB" sz="1200" b="1" u="none" strike="noStrike">
                          <a:solidFill>
                            <a:schemeClr val="bg1"/>
                          </a:solidFill>
                          <a:effectLst/>
                        </a:rPr>
                        <a:t>Community</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u="none" strike="noStrike">
                          <a:effectLst/>
                        </a:rPr>
                        <a:t>93</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54</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89</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14804</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6506</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17</a:t>
                      </a:r>
                      <a:endParaRPr lang="en-GB" sz="1200" b="0" i="0" u="none" strike="noStrike">
                        <a:solidFill>
                          <a:srgbClr val="000000"/>
                        </a:solidFill>
                        <a:effectLst/>
                        <a:latin typeface="Calibri" panose="020F0502020204030204" pitchFamily="34" charset="0"/>
                      </a:endParaRPr>
                    </a:p>
                  </a:txBody>
                  <a:tcPr marL="6253" marR="6253" marT="6253" marB="0" anchor="b"/>
                </a:tc>
                <a:extLst>
                  <a:ext uri="{0D108BD9-81ED-4DB2-BD59-A6C34878D82A}">
                    <a16:rowId xmlns:a16="http://schemas.microsoft.com/office/drawing/2014/main" val="4032110569"/>
                  </a:ext>
                </a:extLst>
              </a:tr>
              <a:tr h="342419">
                <a:tc>
                  <a:txBody>
                    <a:bodyPr/>
                    <a:lstStyle/>
                    <a:p>
                      <a:pPr algn="ctr" fontAlgn="b">
                        <a:buNone/>
                      </a:pPr>
                      <a:r>
                        <a:rPr lang="en-GB" sz="1200" b="1" u="none" strike="noStrike">
                          <a:solidFill>
                            <a:schemeClr val="bg1"/>
                          </a:solidFill>
                          <a:effectLst/>
                        </a:rPr>
                        <a:t>Specialist Services</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u="none" strike="noStrike">
                          <a:effectLst/>
                        </a:rPr>
                        <a:t>98</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6</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9</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3030</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387</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6</a:t>
                      </a:r>
                      <a:endParaRPr lang="en-GB" sz="1200" b="0" i="0" u="none" strike="noStrike">
                        <a:solidFill>
                          <a:srgbClr val="000000"/>
                        </a:solidFill>
                        <a:effectLst/>
                        <a:latin typeface="Calibri" panose="020F0502020204030204" pitchFamily="34" charset="0"/>
                      </a:endParaRPr>
                    </a:p>
                  </a:txBody>
                  <a:tcPr marL="6253" marR="6253" marT="6253" marB="0" anchor="b"/>
                </a:tc>
                <a:extLst>
                  <a:ext uri="{0D108BD9-81ED-4DB2-BD59-A6C34878D82A}">
                    <a16:rowId xmlns:a16="http://schemas.microsoft.com/office/drawing/2014/main" val="2493483173"/>
                  </a:ext>
                </a:extLst>
              </a:tr>
              <a:tr h="273029">
                <a:tc>
                  <a:txBody>
                    <a:bodyPr/>
                    <a:lstStyle/>
                    <a:p>
                      <a:pPr algn="ctr" fontAlgn="b">
                        <a:buNone/>
                      </a:pPr>
                      <a:r>
                        <a:rPr lang="en-GB" sz="1200" b="1" u="none" strike="noStrike">
                          <a:solidFill>
                            <a:schemeClr val="bg1"/>
                          </a:solidFill>
                          <a:effectLst/>
                        </a:rPr>
                        <a:t>Count</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u="none" strike="noStrike">
                          <a:effectLst/>
                        </a:rPr>
                        <a:t>297</a:t>
                      </a:r>
                      <a:endParaRPr lang="en-GB" sz="1200" b="1"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90</a:t>
                      </a:r>
                      <a:endParaRPr lang="en-GB" sz="1200" b="1"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165</a:t>
                      </a:r>
                      <a:endParaRPr lang="en-GB" sz="1200" b="1"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36320</a:t>
                      </a:r>
                      <a:endParaRPr lang="en-GB" sz="1200" b="1"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9922</a:t>
                      </a:r>
                      <a:endParaRPr lang="en-GB" sz="1200" b="1"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29</a:t>
                      </a:r>
                      <a:endParaRPr lang="en-GB" sz="1200" b="1" i="0" u="none" strike="noStrike">
                        <a:solidFill>
                          <a:srgbClr val="000000"/>
                        </a:solidFill>
                        <a:effectLst/>
                        <a:latin typeface="Calibri" panose="020F0502020204030204" pitchFamily="34" charset="0"/>
                      </a:endParaRPr>
                    </a:p>
                  </a:txBody>
                  <a:tcPr marL="6253" marR="6253" marT="6253" marB="0" anchor="b"/>
                </a:tc>
                <a:extLst>
                  <a:ext uri="{0D108BD9-81ED-4DB2-BD59-A6C34878D82A}">
                    <a16:rowId xmlns:a16="http://schemas.microsoft.com/office/drawing/2014/main" val="2687687313"/>
                  </a:ext>
                </a:extLst>
              </a:tr>
              <a:tr h="162591">
                <a:tc>
                  <a:txBody>
                    <a:bodyPr/>
                    <a:lstStyle/>
                    <a:p>
                      <a:pPr algn="ctr" fontAlgn="b">
                        <a:buNone/>
                      </a:pPr>
                      <a:r>
                        <a:rPr lang="en-GB" sz="1200" b="1" u="none" strike="noStrike">
                          <a:solidFill>
                            <a:schemeClr val="bg1"/>
                          </a:solidFill>
                          <a:effectLst/>
                        </a:rPr>
                        <a:t>% of total</a:t>
                      </a:r>
                      <a:endParaRPr lang="en-GB" sz="1200" b="1" i="0" u="none" strike="noStrike">
                        <a:solidFill>
                          <a:schemeClr val="bg1"/>
                        </a:solidFill>
                        <a:effectLst/>
                        <a:latin typeface="Calibri" panose="020F0502020204030204" pitchFamily="34" charset="0"/>
                      </a:endParaRPr>
                    </a:p>
                  </a:txBody>
                  <a:tcPr marL="6253" marR="6253" marT="6253" marB="0" anchor="b">
                    <a:solidFill>
                      <a:schemeClr val="tx2">
                        <a:lumMod val="60000"/>
                        <a:lumOff val="40000"/>
                      </a:schemeClr>
                    </a:solidFill>
                  </a:tcPr>
                </a:tc>
                <a:tc>
                  <a:txBody>
                    <a:bodyPr/>
                    <a:lstStyle/>
                    <a:p>
                      <a:pPr algn="ctr" fontAlgn="b">
                        <a:buNone/>
                      </a:pPr>
                      <a:r>
                        <a:rPr lang="en-GB" sz="1200" u="none" strike="noStrike">
                          <a:effectLst/>
                        </a:rPr>
                        <a:t>0.6%</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0.2%</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0.4%</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77.6%</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a:effectLst/>
                        </a:rPr>
                        <a:t>21.2%</a:t>
                      </a:r>
                      <a:endParaRPr lang="en-GB" sz="1200" b="0" i="0" u="none" strike="noStrike">
                        <a:solidFill>
                          <a:srgbClr val="000000"/>
                        </a:solidFill>
                        <a:effectLst/>
                        <a:latin typeface="Calibri" panose="020F0502020204030204" pitchFamily="34" charset="0"/>
                      </a:endParaRPr>
                    </a:p>
                  </a:txBody>
                  <a:tcPr marL="6253" marR="6253" marT="6253" marB="0" anchor="b"/>
                </a:tc>
                <a:tc>
                  <a:txBody>
                    <a:bodyPr/>
                    <a:lstStyle/>
                    <a:p>
                      <a:pPr algn="ctr" fontAlgn="b">
                        <a:buNone/>
                      </a:pPr>
                      <a:r>
                        <a:rPr lang="en-GB" sz="1200" u="none" strike="noStrike" dirty="0">
                          <a:effectLst/>
                        </a:rPr>
                        <a:t>0.1%</a:t>
                      </a:r>
                      <a:endParaRPr lang="en-GB" sz="1200" b="0" i="0" u="none" strike="noStrike" dirty="0">
                        <a:solidFill>
                          <a:srgbClr val="000000"/>
                        </a:solidFill>
                        <a:effectLst/>
                        <a:latin typeface="Calibri" panose="020F0502020204030204" pitchFamily="34" charset="0"/>
                      </a:endParaRPr>
                    </a:p>
                  </a:txBody>
                  <a:tcPr marL="6253" marR="6253" marT="6253" marB="0" anchor="b"/>
                </a:tc>
                <a:extLst>
                  <a:ext uri="{0D108BD9-81ED-4DB2-BD59-A6C34878D82A}">
                    <a16:rowId xmlns:a16="http://schemas.microsoft.com/office/drawing/2014/main" val="1581749689"/>
                  </a:ext>
                </a:extLst>
              </a:tr>
            </a:tbl>
          </a:graphicData>
        </a:graphic>
      </p:graphicFrame>
      <p:cxnSp>
        <p:nvCxnSpPr>
          <p:cNvPr id="15" name="Straight Arrow Connector 14">
            <a:extLst>
              <a:ext uri="{FF2B5EF4-FFF2-40B4-BE49-F238E27FC236}">
                <a16:creationId xmlns:a16="http://schemas.microsoft.com/office/drawing/2014/main" id="{4E8003CB-F34B-BF91-84B2-14393E70476D}"/>
              </a:ext>
            </a:extLst>
          </p:cNvPr>
          <p:cNvCxnSpPr>
            <a:cxnSpLocks/>
          </p:cNvCxnSpPr>
          <p:nvPr/>
        </p:nvCxnSpPr>
        <p:spPr>
          <a:xfrm flipH="1">
            <a:off x="4367964" y="1763103"/>
            <a:ext cx="1981101" cy="1274011"/>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DB3E5E17-B206-C2E9-E4D7-118828095BE9}"/>
              </a:ext>
            </a:extLst>
          </p:cNvPr>
          <p:cNvSpPr txBox="1"/>
          <p:nvPr/>
        </p:nvSpPr>
        <p:spPr>
          <a:xfrm>
            <a:off x="6346371" y="1178352"/>
            <a:ext cx="2458088" cy="2031325"/>
          </a:xfrm>
          <a:prstGeom prst="rect">
            <a:avLst/>
          </a:prstGeom>
          <a:solidFill>
            <a:schemeClr val="accent2">
              <a:lumMod val="40000"/>
              <a:lumOff val="60000"/>
            </a:schemeClr>
          </a:solidFill>
        </p:spPr>
        <p:txBody>
          <a:bodyPr wrap="square">
            <a:spAutoFit/>
          </a:bodyPr>
          <a:lstStyle/>
          <a:p>
            <a:r>
              <a:rPr lang="en-GB" sz="1400"/>
              <a:t>Nearly 80% of service users have no recorded sexual orientation data, limiting meaningful analysis of representation and inclusion. Improving data collection is essential to better understand and meet the needs of LGBTQ+ communities.</a:t>
            </a:r>
          </a:p>
        </p:txBody>
      </p:sp>
      <p:sp>
        <p:nvSpPr>
          <p:cNvPr id="30" name="TextBox 29">
            <a:extLst>
              <a:ext uri="{FF2B5EF4-FFF2-40B4-BE49-F238E27FC236}">
                <a16:creationId xmlns:a16="http://schemas.microsoft.com/office/drawing/2014/main" id="{120A280F-1DE5-2619-F69C-C0989BE5CC05}"/>
              </a:ext>
            </a:extLst>
          </p:cNvPr>
          <p:cNvSpPr txBox="1"/>
          <p:nvPr/>
        </p:nvSpPr>
        <p:spPr>
          <a:xfrm>
            <a:off x="6746273" y="3345176"/>
            <a:ext cx="2133600" cy="2031325"/>
          </a:xfrm>
          <a:prstGeom prst="rect">
            <a:avLst/>
          </a:prstGeom>
          <a:solidFill>
            <a:schemeClr val="accent3">
              <a:lumMod val="60000"/>
              <a:lumOff val="40000"/>
            </a:schemeClr>
          </a:solidFill>
        </p:spPr>
        <p:txBody>
          <a:bodyPr wrap="square">
            <a:spAutoFit/>
          </a:bodyPr>
          <a:lstStyle>
            <a:defPPr>
              <a:defRPr lang="en-US"/>
            </a:defPPr>
            <a:lvl1pPr marL="285750" indent="-285750">
              <a:buFont typeface="Arial" panose="020B0604020202020204" pitchFamily="34" charset="0"/>
              <a:buChar char="•"/>
              <a:defRPr sz="1400"/>
            </a:lvl1pPr>
          </a:lstStyle>
          <a:p>
            <a:pPr marL="0" indent="0">
              <a:buNone/>
            </a:pPr>
            <a:r>
              <a:rPr lang="en-GB"/>
              <a:t>Data gaps vary by directorate: Community Services had the lowest at 69%, while Acute &amp; Urgent Care (86%) and Specialist Services (88%) showed higher gaps, indicating limited recorded information.</a:t>
            </a:r>
          </a:p>
        </p:txBody>
      </p:sp>
      <p:pic>
        <p:nvPicPr>
          <p:cNvPr id="31" name="Picture 30">
            <a:extLst>
              <a:ext uri="{FF2B5EF4-FFF2-40B4-BE49-F238E27FC236}">
                <a16:creationId xmlns:a16="http://schemas.microsoft.com/office/drawing/2014/main" id="{12B46417-2AF7-4A15-6C4C-98383410F685}"/>
              </a:ext>
            </a:extLst>
          </p:cNvPr>
          <p:cNvPicPr>
            <a:picLocks noChangeAspect="1"/>
          </p:cNvPicPr>
          <p:nvPr/>
        </p:nvPicPr>
        <p:blipFill>
          <a:blip r:embed="rId4"/>
          <a:stretch>
            <a:fillRect/>
          </a:stretch>
        </p:blipFill>
        <p:spPr>
          <a:xfrm>
            <a:off x="8411035" y="3176468"/>
            <a:ext cx="597460" cy="493819"/>
          </a:xfrm>
          <a:prstGeom prst="rect">
            <a:avLst/>
          </a:prstGeom>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7964"/>
          <a:stretch/>
        </p:blipFill>
        <p:spPr bwMode="auto">
          <a:xfrm>
            <a:off x="1750258" y="2289025"/>
            <a:ext cx="901233" cy="85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7E78A730-CE8B-6DB3-4C1D-9DBAA8BCFFED}"/>
              </a:ext>
            </a:extLst>
          </p:cNvPr>
          <p:cNvSpPr/>
          <p:nvPr/>
        </p:nvSpPr>
        <p:spPr>
          <a:xfrm>
            <a:off x="3627223" y="1850571"/>
            <a:ext cx="740741" cy="29609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F810E3E-E521-7A73-A320-057BF8536225}"/>
              </a:ext>
            </a:extLst>
          </p:cNvPr>
          <p:cNvSpPr txBox="1"/>
          <p:nvPr/>
        </p:nvSpPr>
        <p:spPr>
          <a:xfrm>
            <a:off x="6614209" y="5472979"/>
            <a:ext cx="2397727" cy="1384995"/>
          </a:xfrm>
          <a:prstGeom prst="rect">
            <a:avLst/>
          </a:prstGeom>
          <a:solidFill>
            <a:schemeClr val="bg1"/>
          </a:solidFill>
        </p:spPr>
        <p:txBody>
          <a:bodyPr wrap="square" lIns="91440" tIns="45720" rIns="91440" bIns="45720" anchor="t">
            <a:spAutoFit/>
          </a:bodyPr>
          <a:lstStyle/>
          <a:p>
            <a:r>
              <a:rPr lang="en-GB" sz="1200" i="1" dirty="0">
                <a:solidFill>
                  <a:srgbClr val="FF0000"/>
                </a:solidFill>
              </a:rPr>
              <a:t>*n = 37,851 - Total number of service users </a:t>
            </a:r>
            <a:r>
              <a:rPr lang="en-GB" sz="1200" i="1" dirty="0" err="1">
                <a:solidFill>
                  <a:srgbClr val="FF0000"/>
                </a:solidFill>
              </a:rPr>
              <a:t>dsupported</a:t>
            </a:r>
            <a:r>
              <a:rPr lang="en-GB" sz="1200" i="1" dirty="0">
                <a:solidFill>
                  <a:srgbClr val="FF0000"/>
                </a:solidFill>
              </a:rPr>
              <a:t> by a Directorate during the reporting period. Ifa service user is supported by more than  one Directorate, their details may be counted more than once.</a:t>
            </a:r>
          </a:p>
        </p:txBody>
      </p:sp>
    </p:spTree>
    <p:extLst>
      <p:ext uri="{BB962C8B-B14F-4D97-AF65-F5344CB8AC3E}">
        <p14:creationId xmlns:p14="http://schemas.microsoft.com/office/powerpoint/2010/main" val="1800268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a:extLst>
              <a:ext uri="{FF2B5EF4-FFF2-40B4-BE49-F238E27FC236}">
                <a16:creationId xmlns:a16="http://schemas.microsoft.com/office/drawing/2014/main" id="{045DCB44-0064-5694-1C60-9B04AC3845F0}"/>
              </a:ext>
            </a:extLst>
          </p:cNvPr>
          <p:cNvCxnSpPr>
            <a:cxnSpLocks/>
          </p:cNvCxnSpPr>
          <p:nvPr/>
        </p:nvCxnSpPr>
        <p:spPr>
          <a:xfrm flipH="1">
            <a:off x="5414516" y="4263303"/>
            <a:ext cx="975893" cy="5820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6575" y="68385"/>
            <a:ext cx="5051972" cy="1143000"/>
          </a:xfrm>
        </p:spPr>
        <p:txBody>
          <a:bodyPr>
            <a:normAutofit/>
          </a:bodyPr>
          <a:lstStyle/>
          <a:p>
            <a:r>
              <a:rPr lang="en-GB" sz="3600" b="1"/>
              <a:t>Age of our Service Users </a:t>
            </a:r>
          </a:p>
        </p:txBody>
      </p:sp>
      <p:sp>
        <p:nvSpPr>
          <p:cNvPr id="11" name="Rectangle: Rounded Corners 10">
            <a:extLst>
              <a:ext uri="{FF2B5EF4-FFF2-40B4-BE49-F238E27FC236}">
                <a16:creationId xmlns:a16="http://schemas.microsoft.com/office/drawing/2014/main" id="{0326DFB1-3FD2-44D4-EB8C-38BEDF0EEF9A}"/>
              </a:ext>
            </a:extLst>
          </p:cNvPr>
          <p:cNvSpPr/>
          <p:nvPr/>
        </p:nvSpPr>
        <p:spPr>
          <a:xfrm>
            <a:off x="6390409" y="945573"/>
            <a:ext cx="365673" cy="20781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4" name="Chart 3">
            <a:extLst>
              <a:ext uri="{FF2B5EF4-FFF2-40B4-BE49-F238E27FC236}">
                <a16:creationId xmlns:a16="http://schemas.microsoft.com/office/drawing/2014/main" id="{65C97425-9E9F-4E56-AF7A-E551E31418BC}"/>
              </a:ext>
            </a:extLst>
          </p:cNvPr>
          <p:cNvGraphicFramePr>
            <a:graphicFrameLocks/>
          </p:cNvGraphicFramePr>
          <p:nvPr>
            <p:extLst>
              <p:ext uri="{D42A27DB-BD31-4B8C-83A1-F6EECF244321}">
                <p14:modId xmlns:p14="http://schemas.microsoft.com/office/powerpoint/2010/main" val="776220564"/>
              </p:ext>
            </p:extLst>
          </p:nvPr>
        </p:nvGraphicFramePr>
        <p:xfrm>
          <a:off x="373077" y="1153391"/>
          <a:ext cx="4658967" cy="30292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51A9EBD3-6CDE-93D9-244F-8C5764CD7BE8}"/>
              </a:ext>
            </a:extLst>
          </p:cNvPr>
          <p:cNvGraphicFramePr>
            <a:graphicFrameLocks noGrp="1"/>
          </p:cNvGraphicFramePr>
          <p:nvPr>
            <p:extLst>
              <p:ext uri="{D42A27DB-BD31-4B8C-83A1-F6EECF244321}">
                <p14:modId xmlns:p14="http://schemas.microsoft.com/office/powerpoint/2010/main" val="1418093959"/>
              </p:ext>
            </p:extLst>
          </p:nvPr>
        </p:nvGraphicFramePr>
        <p:xfrm>
          <a:off x="176575" y="4458902"/>
          <a:ext cx="5237941" cy="1312992"/>
        </p:xfrm>
        <a:graphic>
          <a:graphicData uri="http://schemas.openxmlformats.org/drawingml/2006/table">
            <a:tbl>
              <a:tblPr bandRow="1">
                <a:tableStyleId>{5C22544A-7EE6-4342-B048-85BDC9FD1C3A}</a:tableStyleId>
              </a:tblPr>
              <a:tblGrid>
                <a:gridCol w="1170963">
                  <a:extLst>
                    <a:ext uri="{9D8B030D-6E8A-4147-A177-3AD203B41FA5}">
                      <a16:colId xmlns:a16="http://schemas.microsoft.com/office/drawing/2014/main" val="952340796"/>
                    </a:ext>
                  </a:extLst>
                </a:gridCol>
                <a:gridCol w="601371">
                  <a:extLst>
                    <a:ext uri="{9D8B030D-6E8A-4147-A177-3AD203B41FA5}">
                      <a16:colId xmlns:a16="http://schemas.microsoft.com/office/drawing/2014/main" val="3494007330"/>
                    </a:ext>
                  </a:extLst>
                </a:gridCol>
                <a:gridCol w="529996">
                  <a:extLst>
                    <a:ext uri="{9D8B030D-6E8A-4147-A177-3AD203B41FA5}">
                      <a16:colId xmlns:a16="http://schemas.microsoft.com/office/drawing/2014/main" val="2121713761"/>
                    </a:ext>
                  </a:extLst>
                </a:gridCol>
                <a:gridCol w="569255">
                  <a:extLst>
                    <a:ext uri="{9D8B030D-6E8A-4147-A177-3AD203B41FA5}">
                      <a16:colId xmlns:a16="http://schemas.microsoft.com/office/drawing/2014/main" val="1223844656"/>
                    </a:ext>
                  </a:extLst>
                </a:gridCol>
                <a:gridCol w="647773">
                  <a:extLst>
                    <a:ext uri="{9D8B030D-6E8A-4147-A177-3AD203B41FA5}">
                      <a16:colId xmlns:a16="http://schemas.microsoft.com/office/drawing/2014/main" val="3839532634"/>
                    </a:ext>
                  </a:extLst>
                </a:gridCol>
                <a:gridCol w="539811">
                  <a:extLst>
                    <a:ext uri="{9D8B030D-6E8A-4147-A177-3AD203B41FA5}">
                      <a16:colId xmlns:a16="http://schemas.microsoft.com/office/drawing/2014/main" val="2076157559"/>
                    </a:ext>
                  </a:extLst>
                </a:gridCol>
                <a:gridCol w="618329">
                  <a:extLst>
                    <a:ext uri="{9D8B030D-6E8A-4147-A177-3AD203B41FA5}">
                      <a16:colId xmlns:a16="http://schemas.microsoft.com/office/drawing/2014/main" val="2892764522"/>
                    </a:ext>
                  </a:extLst>
                </a:gridCol>
                <a:gridCol w="560443">
                  <a:extLst>
                    <a:ext uri="{9D8B030D-6E8A-4147-A177-3AD203B41FA5}">
                      <a16:colId xmlns:a16="http://schemas.microsoft.com/office/drawing/2014/main" val="190738906"/>
                    </a:ext>
                  </a:extLst>
                </a:gridCol>
              </a:tblGrid>
              <a:tr h="142267">
                <a:tc>
                  <a:txBody>
                    <a:bodyPr/>
                    <a:lstStyle/>
                    <a:p>
                      <a:pPr algn="ctr" fontAlgn="b">
                        <a:buNone/>
                      </a:pPr>
                      <a:r>
                        <a:rPr lang="en-GB" sz="1200" b="1" u="none" strike="noStrike">
                          <a:solidFill>
                            <a:schemeClr val="bg1"/>
                          </a:solidFill>
                          <a:effectLst/>
                          <a:latin typeface="+mn-lt"/>
                        </a:rPr>
                        <a:t> </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latin typeface="+mn-lt"/>
                        </a:rPr>
                        <a:t>Under 18</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latin typeface="+mn-lt"/>
                        </a:rPr>
                        <a:t>18-24</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latin typeface="+mn-lt"/>
                        </a:rPr>
                        <a:t>25-34</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latin typeface="+mn-lt"/>
                        </a:rPr>
                        <a:t>35-44</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latin typeface="+mn-lt"/>
                        </a:rPr>
                        <a:t>45-54</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latin typeface="+mn-lt"/>
                        </a:rPr>
                        <a:t>55-64</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b="1" u="none" strike="noStrike">
                          <a:solidFill>
                            <a:schemeClr val="bg1"/>
                          </a:solidFill>
                          <a:effectLst/>
                          <a:latin typeface="+mn-lt"/>
                        </a:rPr>
                        <a:t>Over 65</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extLst>
                  <a:ext uri="{0D108BD9-81ED-4DB2-BD59-A6C34878D82A}">
                    <a16:rowId xmlns:a16="http://schemas.microsoft.com/office/drawing/2014/main" val="3737960192"/>
                  </a:ext>
                </a:extLst>
              </a:tr>
              <a:tr h="142267">
                <a:tc>
                  <a:txBody>
                    <a:bodyPr/>
                    <a:lstStyle/>
                    <a:p>
                      <a:pPr algn="ctr" fontAlgn="b">
                        <a:buNone/>
                      </a:pPr>
                      <a:r>
                        <a:rPr lang="en-GB" sz="1200" b="1" u="none" strike="noStrike">
                          <a:solidFill>
                            <a:schemeClr val="bg1"/>
                          </a:solidFill>
                          <a:effectLst/>
                          <a:latin typeface="+mn-lt"/>
                        </a:rPr>
                        <a:t>Acute &amp; Urgent Care</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u="none" strike="noStrike">
                          <a:effectLst/>
                          <a:latin typeface="+mn-lt"/>
                        </a:rPr>
                        <a:t>6456</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2101</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2633</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3264</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2272</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1784</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3214</a:t>
                      </a:r>
                      <a:endParaRPr lang="en-GB" sz="1200" b="0" i="0" u="none" strike="noStrike">
                        <a:solidFill>
                          <a:srgbClr val="000000"/>
                        </a:solidFill>
                        <a:effectLst/>
                        <a:latin typeface="+mn-lt"/>
                      </a:endParaRPr>
                    </a:p>
                  </a:txBody>
                  <a:tcPr marL="5472" marR="5472" marT="5472" marB="0" anchor="b"/>
                </a:tc>
                <a:extLst>
                  <a:ext uri="{0D108BD9-81ED-4DB2-BD59-A6C34878D82A}">
                    <a16:rowId xmlns:a16="http://schemas.microsoft.com/office/drawing/2014/main" val="4183419363"/>
                  </a:ext>
                </a:extLst>
              </a:tr>
              <a:tr h="142267">
                <a:tc>
                  <a:txBody>
                    <a:bodyPr/>
                    <a:lstStyle/>
                    <a:p>
                      <a:pPr algn="ctr" fontAlgn="b">
                        <a:buNone/>
                      </a:pPr>
                      <a:r>
                        <a:rPr lang="en-GB" sz="1200" b="1" u="none" strike="noStrike">
                          <a:solidFill>
                            <a:schemeClr val="bg1"/>
                          </a:solidFill>
                          <a:effectLst/>
                          <a:latin typeface="+mn-lt"/>
                        </a:rPr>
                        <a:t>Community</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u="none" strike="noStrike">
                          <a:effectLst/>
                          <a:latin typeface="+mn-lt"/>
                        </a:rPr>
                        <a:t>4900</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1889</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2942</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2153</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1324</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1167</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7188</a:t>
                      </a:r>
                      <a:endParaRPr lang="en-GB" sz="1200" b="0" i="0" u="none" strike="noStrike">
                        <a:solidFill>
                          <a:srgbClr val="000000"/>
                        </a:solidFill>
                        <a:effectLst/>
                        <a:latin typeface="+mn-lt"/>
                      </a:endParaRPr>
                    </a:p>
                  </a:txBody>
                  <a:tcPr marL="5472" marR="5472" marT="5472" marB="0" anchor="b"/>
                </a:tc>
                <a:extLst>
                  <a:ext uri="{0D108BD9-81ED-4DB2-BD59-A6C34878D82A}">
                    <a16:rowId xmlns:a16="http://schemas.microsoft.com/office/drawing/2014/main" val="2353274208"/>
                  </a:ext>
                </a:extLst>
              </a:tr>
              <a:tr h="142267">
                <a:tc>
                  <a:txBody>
                    <a:bodyPr/>
                    <a:lstStyle/>
                    <a:p>
                      <a:pPr algn="ctr" fontAlgn="b">
                        <a:buNone/>
                      </a:pPr>
                      <a:r>
                        <a:rPr lang="en-GB" sz="1200" b="1" u="none" strike="noStrike">
                          <a:solidFill>
                            <a:schemeClr val="bg1"/>
                          </a:solidFill>
                          <a:effectLst/>
                          <a:latin typeface="+mn-lt"/>
                        </a:rPr>
                        <a:t>Specialist Services</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u="none" strike="noStrike">
                          <a:effectLst/>
                          <a:latin typeface="+mn-lt"/>
                        </a:rPr>
                        <a:t>308</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291</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468</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577</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676</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786</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430</a:t>
                      </a:r>
                      <a:endParaRPr lang="en-GB" sz="1200" b="0" i="0" u="none" strike="noStrike">
                        <a:solidFill>
                          <a:srgbClr val="000000"/>
                        </a:solidFill>
                        <a:effectLst/>
                        <a:latin typeface="+mn-lt"/>
                      </a:endParaRPr>
                    </a:p>
                  </a:txBody>
                  <a:tcPr marL="5472" marR="5472" marT="5472" marB="0" anchor="b"/>
                </a:tc>
                <a:extLst>
                  <a:ext uri="{0D108BD9-81ED-4DB2-BD59-A6C34878D82A}">
                    <a16:rowId xmlns:a16="http://schemas.microsoft.com/office/drawing/2014/main" val="3612621098"/>
                  </a:ext>
                </a:extLst>
              </a:tr>
              <a:tr h="142267">
                <a:tc>
                  <a:txBody>
                    <a:bodyPr/>
                    <a:lstStyle/>
                    <a:p>
                      <a:pPr algn="ctr" fontAlgn="b">
                        <a:buNone/>
                      </a:pPr>
                      <a:r>
                        <a:rPr lang="en-GB" sz="1200" b="1" u="none" strike="noStrike">
                          <a:solidFill>
                            <a:schemeClr val="bg1"/>
                          </a:solidFill>
                          <a:effectLst/>
                          <a:latin typeface="+mn-lt"/>
                        </a:rPr>
                        <a:t>Total</a:t>
                      </a:r>
                      <a:endParaRPr lang="en-GB" sz="1200" b="1" i="0" u="none" strike="noStrike">
                        <a:solidFill>
                          <a:schemeClr val="bg1"/>
                        </a:solidFill>
                        <a:effectLst/>
                        <a:latin typeface="+mn-lt"/>
                      </a:endParaRPr>
                    </a:p>
                  </a:txBody>
                  <a:tcPr marL="5472" marR="5472" marT="5472" marB="0" anchor="b">
                    <a:solidFill>
                      <a:schemeClr val="tx2">
                        <a:lumMod val="60000"/>
                        <a:lumOff val="40000"/>
                      </a:schemeClr>
                    </a:solidFill>
                  </a:tcPr>
                </a:tc>
                <a:tc>
                  <a:txBody>
                    <a:bodyPr/>
                    <a:lstStyle/>
                    <a:p>
                      <a:pPr algn="ctr" fontAlgn="b">
                        <a:buNone/>
                      </a:pPr>
                      <a:r>
                        <a:rPr lang="en-GB" sz="1200" u="none" strike="noStrike">
                          <a:effectLst/>
                          <a:latin typeface="+mn-lt"/>
                        </a:rPr>
                        <a:t>11664</a:t>
                      </a:r>
                      <a:endParaRPr lang="en-GB" sz="1200" b="1"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4281</a:t>
                      </a:r>
                      <a:endParaRPr lang="en-GB" sz="1200" b="1"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6043</a:t>
                      </a:r>
                      <a:endParaRPr lang="en-GB" sz="1200" b="1"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5994</a:t>
                      </a:r>
                      <a:endParaRPr lang="en-GB" sz="1200" b="1"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4272</a:t>
                      </a:r>
                      <a:endParaRPr lang="en-GB" sz="1200" b="1"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3737</a:t>
                      </a:r>
                      <a:endParaRPr lang="en-GB" sz="1200" b="1"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10832</a:t>
                      </a:r>
                      <a:endParaRPr lang="en-GB" sz="1200" b="1" i="0" u="none" strike="noStrike">
                        <a:solidFill>
                          <a:srgbClr val="000000"/>
                        </a:solidFill>
                        <a:effectLst/>
                        <a:latin typeface="+mn-lt"/>
                      </a:endParaRPr>
                    </a:p>
                  </a:txBody>
                  <a:tcPr marL="5472" marR="5472" marT="5472" marB="0" anchor="b"/>
                </a:tc>
                <a:extLst>
                  <a:ext uri="{0D108BD9-81ED-4DB2-BD59-A6C34878D82A}">
                    <a16:rowId xmlns:a16="http://schemas.microsoft.com/office/drawing/2014/main" val="605674139"/>
                  </a:ext>
                </a:extLst>
              </a:tr>
              <a:tr h="75341">
                <a:tc>
                  <a:txBody>
                    <a:bodyPr/>
                    <a:lstStyle/>
                    <a:p>
                      <a:pPr algn="ctr" fontAlgn="b">
                        <a:buNone/>
                      </a:pPr>
                      <a:r>
                        <a:rPr lang="en-GB" sz="1200" b="1" i="0" u="none" strike="noStrike">
                          <a:solidFill>
                            <a:schemeClr val="bg1"/>
                          </a:solidFill>
                          <a:effectLst/>
                          <a:latin typeface="+mn-lt"/>
                        </a:rPr>
                        <a:t>% of Total</a:t>
                      </a:r>
                    </a:p>
                  </a:txBody>
                  <a:tcPr marL="5472" marR="5472" marT="5472" marB="0" anchor="b">
                    <a:solidFill>
                      <a:schemeClr val="tx2">
                        <a:lumMod val="60000"/>
                        <a:lumOff val="40000"/>
                      </a:schemeClr>
                    </a:solidFill>
                  </a:tcPr>
                </a:tc>
                <a:tc>
                  <a:txBody>
                    <a:bodyPr/>
                    <a:lstStyle/>
                    <a:p>
                      <a:pPr algn="ctr" fontAlgn="b">
                        <a:buNone/>
                      </a:pPr>
                      <a:r>
                        <a:rPr lang="en-GB" sz="1200" u="none" strike="noStrike">
                          <a:effectLst/>
                          <a:latin typeface="+mn-lt"/>
                        </a:rPr>
                        <a:t>24.91%</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9.14%</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12.91%</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12.80%</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9.12%</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7.98%</a:t>
                      </a:r>
                      <a:endParaRPr lang="en-GB" sz="1200" b="0" i="0" u="none" strike="noStrike">
                        <a:solidFill>
                          <a:srgbClr val="000000"/>
                        </a:solidFill>
                        <a:effectLst/>
                        <a:latin typeface="+mn-lt"/>
                      </a:endParaRPr>
                    </a:p>
                  </a:txBody>
                  <a:tcPr marL="5472" marR="5472" marT="5472" marB="0" anchor="b"/>
                </a:tc>
                <a:tc>
                  <a:txBody>
                    <a:bodyPr/>
                    <a:lstStyle/>
                    <a:p>
                      <a:pPr algn="ctr" fontAlgn="b">
                        <a:buNone/>
                      </a:pPr>
                      <a:r>
                        <a:rPr lang="en-GB" sz="1200" u="none" strike="noStrike">
                          <a:effectLst/>
                          <a:latin typeface="+mn-lt"/>
                        </a:rPr>
                        <a:t>23.13%</a:t>
                      </a:r>
                      <a:endParaRPr lang="en-GB" sz="1200" b="0" i="0" u="none" strike="noStrike">
                        <a:solidFill>
                          <a:srgbClr val="000000"/>
                        </a:solidFill>
                        <a:effectLst/>
                        <a:latin typeface="+mn-lt"/>
                      </a:endParaRPr>
                    </a:p>
                  </a:txBody>
                  <a:tcPr marL="5472" marR="5472" marT="5472" marB="0" anchor="b"/>
                </a:tc>
                <a:extLst>
                  <a:ext uri="{0D108BD9-81ED-4DB2-BD59-A6C34878D82A}">
                    <a16:rowId xmlns:a16="http://schemas.microsoft.com/office/drawing/2014/main" val="2981113918"/>
                  </a:ext>
                </a:extLst>
              </a:tr>
            </a:tbl>
          </a:graphicData>
        </a:graphic>
      </p:graphicFrame>
      <p:sp>
        <p:nvSpPr>
          <p:cNvPr id="9" name="TextBox 8">
            <a:extLst>
              <a:ext uri="{FF2B5EF4-FFF2-40B4-BE49-F238E27FC236}">
                <a16:creationId xmlns:a16="http://schemas.microsoft.com/office/drawing/2014/main" id="{DDD751C7-E160-FCBA-BE5A-BA62CAF0D06E}"/>
              </a:ext>
            </a:extLst>
          </p:cNvPr>
          <p:cNvSpPr txBox="1"/>
          <p:nvPr/>
        </p:nvSpPr>
        <p:spPr>
          <a:xfrm>
            <a:off x="5326144" y="1000782"/>
            <a:ext cx="3737322" cy="1384995"/>
          </a:xfrm>
          <a:prstGeom prst="rect">
            <a:avLst/>
          </a:prstGeom>
          <a:solidFill>
            <a:schemeClr val="accent3">
              <a:lumMod val="40000"/>
              <a:lumOff val="60000"/>
            </a:schemeClr>
          </a:solidFill>
        </p:spPr>
        <p:txBody>
          <a:bodyPr wrap="square">
            <a:spAutoFit/>
          </a:bodyPr>
          <a:lstStyle/>
          <a:p>
            <a:r>
              <a:rPr lang="en-GB" sz="1400"/>
              <a:t>Shows a concentration at the youngest and oldest age groups. By contrast, working-age adults are more evenly spread across the age ranges. This creates a “U-shaped” pattern, where demand is highest among the youngest and oldest service users. </a:t>
            </a:r>
          </a:p>
        </p:txBody>
      </p:sp>
      <p:cxnSp>
        <p:nvCxnSpPr>
          <p:cNvPr id="12" name="Straight Arrow Connector 11">
            <a:extLst>
              <a:ext uri="{FF2B5EF4-FFF2-40B4-BE49-F238E27FC236}">
                <a16:creationId xmlns:a16="http://schemas.microsoft.com/office/drawing/2014/main" id="{B9B83533-101E-692E-535B-DBA19E3DFF0D}"/>
              </a:ext>
            </a:extLst>
          </p:cNvPr>
          <p:cNvCxnSpPr/>
          <p:nvPr/>
        </p:nvCxnSpPr>
        <p:spPr>
          <a:xfrm flipH="1">
            <a:off x="4892511" y="1451728"/>
            <a:ext cx="433633" cy="499620"/>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15EED6EE-5E2B-48F9-41A9-746DD7BE2818}"/>
              </a:ext>
            </a:extLst>
          </p:cNvPr>
          <p:cNvSpPr txBox="1"/>
          <p:nvPr/>
        </p:nvSpPr>
        <p:spPr>
          <a:xfrm>
            <a:off x="5768613" y="2642402"/>
            <a:ext cx="3002310" cy="2462213"/>
          </a:xfrm>
          <a:prstGeom prst="rect">
            <a:avLst/>
          </a:prstGeom>
          <a:solidFill>
            <a:schemeClr val="accent1">
              <a:lumMod val="60000"/>
              <a:lumOff val="40000"/>
            </a:schemeClr>
          </a:solidFill>
        </p:spPr>
        <p:txBody>
          <a:bodyPr wrap="square">
            <a:spAutoFit/>
          </a:bodyPr>
          <a:lstStyle>
            <a:defPPr>
              <a:defRPr lang="en-US"/>
            </a:defPPr>
            <a:lvl1pPr>
              <a:defRPr sz="1400"/>
            </a:lvl1pPr>
          </a:lstStyle>
          <a:p>
            <a:r>
              <a:rPr lang="en-GB"/>
              <a:t>Acute &amp; Urgent Care sees the largest numbers of younger service users, while Community Services are most used by older adults. Specialist Services, though smaller, are more concentrated among working-age adults with complex needs. This highlights the different pressures on each directorate and the need to align resources to the distinct age profiles they serve.</a:t>
            </a:r>
          </a:p>
        </p:txBody>
      </p:sp>
      <p:pic>
        <p:nvPicPr>
          <p:cNvPr id="23" name="Picture 22">
            <a:extLst>
              <a:ext uri="{FF2B5EF4-FFF2-40B4-BE49-F238E27FC236}">
                <a16:creationId xmlns:a16="http://schemas.microsoft.com/office/drawing/2014/main" id="{5B0E0082-5A24-2E66-5C5F-B12E702C7433}"/>
              </a:ext>
            </a:extLst>
          </p:cNvPr>
          <p:cNvPicPr>
            <a:picLocks noChangeAspect="1"/>
          </p:cNvPicPr>
          <p:nvPr/>
        </p:nvPicPr>
        <p:blipFill>
          <a:blip r:embed="rId3"/>
          <a:stretch>
            <a:fillRect/>
          </a:stretch>
        </p:blipFill>
        <p:spPr>
          <a:xfrm>
            <a:off x="8472193" y="2421090"/>
            <a:ext cx="597460" cy="493819"/>
          </a:xfrm>
          <a:prstGeom prst="rect">
            <a:avLst/>
          </a:prstGeom>
        </p:spPr>
      </p:pic>
    </p:spTree>
    <p:extLst>
      <p:ext uri="{BB962C8B-B14F-4D97-AF65-F5344CB8AC3E}">
        <p14:creationId xmlns:p14="http://schemas.microsoft.com/office/powerpoint/2010/main" val="2157180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156F-8B7F-2B03-620E-62A751D3312C}"/>
              </a:ext>
            </a:extLst>
          </p:cNvPr>
          <p:cNvSpPr>
            <a:spLocks noGrp="1"/>
          </p:cNvSpPr>
          <p:nvPr>
            <p:ph type="title"/>
          </p:nvPr>
        </p:nvSpPr>
        <p:spPr>
          <a:xfrm>
            <a:off x="457200" y="85545"/>
            <a:ext cx="5051972" cy="1143000"/>
          </a:xfrm>
        </p:spPr>
        <p:txBody>
          <a:bodyPr>
            <a:normAutofit/>
          </a:bodyPr>
          <a:lstStyle/>
          <a:p>
            <a:r>
              <a:rPr lang="en-GB" sz="4000" b="1"/>
              <a:t>Service User Religion</a:t>
            </a:r>
            <a:endParaRPr lang="en-US" sz="4000"/>
          </a:p>
        </p:txBody>
      </p:sp>
      <p:sp>
        <p:nvSpPr>
          <p:cNvPr id="4" name="Slide Number Placeholder 3">
            <a:extLst>
              <a:ext uri="{FF2B5EF4-FFF2-40B4-BE49-F238E27FC236}">
                <a16:creationId xmlns:a16="http://schemas.microsoft.com/office/drawing/2014/main" id="{530A4CFB-AC03-7CFA-45E7-9B1A892F293E}"/>
              </a:ext>
            </a:extLst>
          </p:cNvPr>
          <p:cNvSpPr>
            <a:spLocks noGrp="1"/>
          </p:cNvSpPr>
          <p:nvPr>
            <p:ph type="sldNum" sz="quarter" idx="12"/>
          </p:nvPr>
        </p:nvSpPr>
        <p:spPr/>
        <p:txBody>
          <a:bodyPr/>
          <a:lstStyle/>
          <a:p>
            <a:fld id="{B236B63E-462D-A64A-8F4D-D177AD8FDFCE}" type="slidenum">
              <a:rPr lang="en-US" smtClean="0"/>
              <a:t>23</a:t>
            </a:fld>
            <a:endParaRPr lang="en-US"/>
          </a:p>
        </p:txBody>
      </p:sp>
      <p:graphicFrame>
        <p:nvGraphicFramePr>
          <p:cNvPr id="6" name="Table 5">
            <a:extLst>
              <a:ext uri="{FF2B5EF4-FFF2-40B4-BE49-F238E27FC236}">
                <a16:creationId xmlns:a16="http://schemas.microsoft.com/office/drawing/2014/main" id="{943EE7FA-62B9-326A-CC5B-C057DD314FAB}"/>
              </a:ext>
            </a:extLst>
          </p:cNvPr>
          <p:cNvGraphicFramePr>
            <a:graphicFrameLocks noGrp="1"/>
          </p:cNvGraphicFramePr>
          <p:nvPr>
            <p:extLst>
              <p:ext uri="{D42A27DB-BD31-4B8C-83A1-F6EECF244321}">
                <p14:modId xmlns:p14="http://schemas.microsoft.com/office/powerpoint/2010/main" val="1221417242"/>
              </p:ext>
            </p:extLst>
          </p:nvPr>
        </p:nvGraphicFramePr>
        <p:xfrm>
          <a:off x="158872" y="5044912"/>
          <a:ext cx="8778299" cy="1676028"/>
        </p:xfrm>
        <a:graphic>
          <a:graphicData uri="http://schemas.openxmlformats.org/drawingml/2006/table">
            <a:tbl>
              <a:tblPr bandRow="1">
                <a:tableStyleId>{5C22544A-7EE6-4342-B048-85BDC9FD1C3A}</a:tableStyleId>
              </a:tblPr>
              <a:tblGrid>
                <a:gridCol w="1006293">
                  <a:extLst>
                    <a:ext uri="{9D8B030D-6E8A-4147-A177-3AD203B41FA5}">
                      <a16:colId xmlns:a16="http://schemas.microsoft.com/office/drawing/2014/main" val="32893530"/>
                    </a:ext>
                  </a:extLst>
                </a:gridCol>
                <a:gridCol w="706546">
                  <a:extLst>
                    <a:ext uri="{9D8B030D-6E8A-4147-A177-3AD203B41FA5}">
                      <a16:colId xmlns:a16="http://schemas.microsoft.com/office/drawing/2014/main" val="3940158258"/>
                    </a:ext>
                  </a:extLst>
                </a:gridCol>
                <a:gridCol w="706546">
                  <a:extLst>
                    <a:ext uri="{9D8B030D-6E8A-4147-A177-3AD203B41FA5}">
                      <a16:colId xmlns:a16="http://schemas.microsoft.com/office/drawing/2014/main" val="4045810251"/>
                    </a:ext>
                  </a:extLst>
                </a:gridCol>
                <a:gridCol w="706546">
                  <a:extLst>
                    <a:ext uri="{9D8B030D-6E8A-4147-A177-3AD203B41FA5}">
                      <a16:colId xmlns:a16="http://schemas.microsoft.com/office/drawing/2014/main" val="2947770656"/>
                    </a:ext>
                  </a:extLst>
                </a:gridCol>
                <a:gridCol w="706546">
                  <a:extLst>
                    <a:ext uri="{9D8B030D-6E8A-4147-A177-3AD203B41FA5}">
                      <a16:colId xmlns:a16="http://schemas.microsoft.com/office/drawing/2014/main" val="1723692740"/>
                    </a:ext>
                  </a:extLst>
                </a:gridCol>
                <a:gridCol w="706546">
                  <a:extLst>
                    <a:ext uri="{9D8B030D-6E8A-4147-A177-3AD203B41FA5}">
                      <a16:colId xmlns:a16="http://schemas.microsoft.com/office/drawing/2014/main" val="1251412824"/>
                    </a:ext>
                  </a:extLst>
                </a:gridCol>
                <a:gridCol w="706546">
                  <a:extLst>
                    <a:ext uri="{9D8B030D-6E8A-4147-A177-3AD203B41FA5}">
                      <a16:colId xmlns:a16="http://schemas.microsoft.com/office/drawing/2014/main" val="3510532161"/>
                    </a:ext>
                  </a:extLst>
                </a:gridCol>
                <a:gridCol w="706546">
                  <a:extLst>
                    <a:ext uri="{9D8B030D-6E8A-4147-A177-3AD203B41FA5}">
                      <a16:colId xmlns:a16="http://schemas.microsoft.com/office/drawing/2014/main" val="2540384432"/>
                    </a:ext>
                  </a:extLst>
                </a:gridCol>
                <a:gridCol w="706546">
                  <a:extLst>
                    <a:ext uri="{9D8B030D-6E8A-4147-A177-3AD203B41FA5}">
                      <a16:colId xmlns:a16="http://schemas.microsoft.com/office/drawing/2014/main" val="2941842889"/>
                    </a:ext>
                  </a:extLst>
                </a:gridCol>
                <a:gridCol w="706546">
                  <a:extLst>
                    <a:ext uri="{9D8B030D-6E8A-4147-A177-3AD203B41FA5}">
                      <a16:colId xmlns:a16="http://schemas.microsoft.com/office/drawing/2014/main" val="624506284"/>
                    </a:ext>
                  </a:extLst>
                </a:gridCol>
                <a:gridCol w="706546">
                  <a:extLst>
                    <a:ext uri="{9D8B030D-6E8A-4147-A177-3AD203B41FA5}">
                      <a16:colId xmlns:a16="http://schemas.microsoft.com/office/drawing/2014/main" val="2316030599"/>
                    </a:ext>
                  </a:extLst>
                </a:gridCol>
                <a:gridCol w="706546">
                  <a:extLst>
                    <a:ext uri="{9D8B030D-6E8A-4147-A177-3AD203B41FA5}">
                      <a16:colId xmlns:a16="http://schemas.microsoft.com/office/drawing/2014/main" val="472872990"/>
                    </a:ext>
                  </a:extLst>
                </a:gridCol>
              </a:tblGrid>
              <a:tr h="260939">
                <a:tc>
                  <a:txBody>
                    <a:bodyPr/>
                    <a:lstStyle/>
                    <a:p>
                      <a:pPr algn="ctr" fontAlgn="b">
                        <a:buNone/>
                      </a:pPr>
                      <a:r>
                        <a:rPr lang="en-GB" sz="1200" b="1" u="none" strike="noStrike">
                          <a:solidFill>
                            <a:schemeClr val="bg1"/>
                          </a:solidFill>
                          <a:effectLst/>
                        </a:rPr>
                        <a:t> </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Asked But Refused</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Buddhist</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Christian</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Hindu</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Jewish</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Muslim</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Not Known</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Not Religious</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Other Religions</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Pagan Religions</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b="1" u="none" strike="noStrike">
                          <a:solidFill>
                            <a:schemeClr val="bg1"/>
                          </a:solidFill>
                          <a:effectLst/>
                        </a:rPr>
                        <a:t>Sikh</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extLst>
                  <a:ext uri="{0D108BD9-81ED-4DB2-BD59-A6C34878D82A}">
                    <a16:rowId xmlns:a16="http://schemas.microsoft.com/office/drawing/2014/main" val="3850199141"/>
                  </a:ext>
                </a:extLst>
              </a:tr>
              <a:tr h="130469">
                <a:tc>
                  <a:txBody>
                    <a:bodyPr/>
                    <a:lstStyle/>
                    <a:p>
                      <a:pPr algn="ctr" fontAlgn="b">
                        <a:buNone/>
                      </a:pPr>
                      <a:r>
                        <a:rPr lang="en-GB" sz="1200" b="1" u="none" strike="noStrike">
                          <a:solidFill>
                            <a:schemeClr val="bg1"/>
                          </a:solidFill>
                          <a:effectLst/>
                        </a:rPr>
                        <a:t>Acute &amp; Urgent Care</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u="none" strike="noStrike">
                          <a:effectLst/>
                        </a:rPr>
                        <a:t>568</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11</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2454</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9</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218</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14938</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3345</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148</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29</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3</a:t>
                      </a:r>
                      <a:endParaRPr lang="en-GB" sz="1200" b="0" i="0" u="none" strike="noStrike">
                        <a:solidFill>
                          <a:srgbClr val="000000"/>
                        </a:solidFill>
                        <a:effectLst/>
                        <a:latin typeface="Calibri" panose="020F0502020204030204" pitchFamily="34" charset="0"/>
                      </a:endParaRPr>
                    </a:p>
                  </a:txBody>
                  <a:tcPr marL="5018" marR="5018" marT="5018" marB="0" anchor="b"/>
                </a:tc>
                <a:extLst>
                  <a:ext uri="{0D108BD9-81ED-4DB2-BD59-A6C34878D82A}">
                    <a16:rowId xmlns:a16="http://schemas.microsoft.com/office/drawing/2014/main" val="1214324565"/>
                  </a:ext>
                </a:extLst>
              </a:tr>
              <a:tr h="130469">
                <a:tc>
                  <a:txBody>
                    <a:bodyPr/>
                    <a:lstStyle/>
                    <a:p>
                      <a:pPr algn="ctr" fontAlgn="b">
                        <a:buNone/>
                      </a:pPr>
                      <a:r>
                        <a:rPr lang="en-GB" sz="1200" b="1" u="none" strike="noStrike">
                          <a:solidFill>
                            <a:schemeClr val="bg1"/>
                          </a:solidFill>
                          <a:effectLst/>
                        </a:rPr>
                        <a:t>Community</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u="none" strike="noStrike">
                          <a:effectLst/>
                        </a:rPr>
                        <a:t>350</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9</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5594</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22</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239</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10868</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4208</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219</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43</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9</a:t>
                      </a:r>
                      <a:endParaRPr lang="en-GB" sz="1200" b="0" i="0" u="none" strike="noStrike">
                        <a:solidFill>
                          <a:srgbClr val="000000"/>
                        </a:solidFill>
                        <a:effectLst/>
                        <a:latin typeface="Calibri" panose="020F0502020204030204" pitchFamily="34" charset="0"/>
                      </a:endParaRPr>
                    </a:p>
                  </a:txBody>
                  <a:tcPr marL="5018" marR="5018" marT="5018" marB="0" anchor="b"/>
                </a:tc>
                <a:extLst>
                  <a:ext uri="{0D108BD9-81ED-4DB2-BD59-A6C34878D82A}">
                    <a16:rowId xmlns:a16="http://schemas.microsoft.com/office/drawing/2014/main" val="1211152328"/>
                  </a:ext>
                </a:extLst>
              </a:tr>
              <a:tr h="130469">
                <a:tc>
                  <a:txBody>
                    <a:bodyPr/>
                    <a:lstStyle/>
                    <a:p>
                      <a:pPr algn="ctr" fontAlgn="b">
                        <a:buNone/>
                      </a:pPr>
                      <a:r>
                        <a:rPr lang="en-GB" sz="1200" b="1" u="none" strike="noStrike">
                          <a:solidFill>
                            <a:schemeClr val="bg1"/>
                          </a:solidFill>
                          <a:effectLst/>
                        </a:rPr>
                        <a:t>Specialist Services</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u="none" strike="noStrike">
                          <a:effectLst/>
                        </a:rPr>
                        <a:t>44</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4</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623</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3</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91</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1864</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825</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53</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17</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10</a:t>
                      </a:r>
                      <a:endParaRPr lang="en-GB" sz="1200" b="0" i="0" u="none" strike="noStrike">
                        <a:solidFill>
                          <a:srgbClr val="000000"/>
                        </a:solidFill>
                        <a:effectLst/>
                        <a:latin typeface="Calibri" panose="020F0502020204030204" pitchFamily="34" charset="0"/>
                      </a:endParaRPr>
                    </a:p>
                  </a:txBody>
                  <a:tcPr marL="5018" marR="5018" marT="5018" marB="0" anchor="b"/>
                </a:tc>
                <a:extLst>
                  <a:ext uri="{0D108BD9-81ED-4DB2-BD59-A6C34878D82A}">
                    <a16:rowId xmlns:a16="http://schemas.microsoft.com/office/drawing/2014/main" val="1817265320"/>
                  </a:ext>
                </a:extLst>
              </a:tr>
              <a:tr h="130469">
                <a:tc>
                  <a:txBody>
                    <a:bodyPr/>
                    <a:lstStyle/>
                    <a:p>
                      <a:pPr algn="ctr" fontAlgn="b">
                        <a:buNone/>
                      </a:pPr>
                      <a:r>
                        <a:rPr lang="en-GB" sz="1200" b="1" u="none" strike="noStrike">
                          <a:solidFill>
                            <a:schemeClr val="bg1"/>
                          </a:solidFill>
                          <a:effectLst/>
                        </a:rPr>
                        <a:t>Count</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u="none" strike="noStrike">
                          <a:effectLst/>
                        </a:rPr>
                        <a:t>962</a:t>
                      </a:r>
                      <a:endParaRPr lang="en-GB" sz="1200" b="1"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24</a:t>
                      </a:r>
                      <a:endParaRPr lang="en-GB" sz="1200" b="1"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8671</a:t>
                      </a:r>
                      <a:endParaRPr lang="en-GB" sz="1200" b="1"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34</a:t>
                      </a:r>
                      <a:endParaRPr lang="en-GB" sz="1200" b="1"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5</a:t>
                      </a:r>
                      <a:endParaRPr lang="en-GB" sz="1200" b="1"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548</a:t>
                      </a:r>
                      <a:endParaRPr lang="en-GB" sz="1200" b="1"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27670</a:t>
                      </a:r>
                      <a:endParaRPr lang="en-GB" sz="1200" b="1"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8378</a:t>
                      </a:r>
                      <a:endParaRPr lang="en-GB" sz="1200" b="1"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420</a:t>
                      </a:r>
                      <a:endParaRPr lang="en-GB" sz="1200" b="1"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89</a:t>
                      </a:r>
                      <a:endParaRPr lang="en-GB" sz="1200" b="1"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22</a:t>
                      </a:r>
                      <a:endParaRPr lang="en-GB" sz="1200" b="1" i="0" u="none" strike="noStrike">
                        <a:solidFill>
                          <a:srgbClr val="000000"/>
                        </a:solidFill>
                        <a:effectLst/>
                        <a:latin typeface="Calibri" panose="020F0502020204030204" pitchFamily="34" charset="0"/>
                      </a:endParaRPr>
                    </a:p>
                  </a:txBody>
                  <a:tcPr marL="5018" marR="5018" marT="5018" marB="0" anchor="b"/>
                </a:tc>
                <a:extLst>
                  <a:ext uri="{0D108BD9-81ED-4DB2-BD59-A6C34878D82A}">
                    <a16:rowId xmlns:a16="http://schemas.microsoft.com/office/drawing/2014/main" val="2081529519"/>
                  </a:ext>
                </a:extLst>
              </a:tr>
              <a:tr h="130469">
                <a:tc>
                  <a:txBody>
                    <a:bodyPr/>
                    <a:lstStyle/>
                    <a:p>
                      <a:pPr algn="ctr" fontAlgn="b">
                        <a:buNone/>
                      </a:pPr>
                      <a:r>
                        <a:rPr lang="en-GB" sz="1200" b="1" u="none" strike="noStrike">
                          <a:solidFill>
                            <a:schemeClr val="bg1"/>
                          </a:solidFill>
                          <a:effectLst/>
                        </a:rPr>
                        <a:t>% of total</a:t>
                      </a:r>
                      <a:endParaRPr lang="en-GB" sz="1200" b="1" i="0" u="none" strike="noStrike">
                        <a:solidFill>
                          <a:schemeClr val="bg1"/>
                        </a:solidFill>
                        <a:effectLst/>
                        <a:latin typeface="Calibri" panose="020F0502020204030204" pitchFamily="34" charset="0"/>
                      </a:endParaRPr>
                    </a:p>
                  </a:txBody>
                  <a:tcPr marL="5018" marR="5018" marT="5018" marB="0" anchor="b">
                    <a:solidFill>
                      <a:schemeClr val="tx2">
                        <a:lumMod val="60000"/>
                        <a:lumOff val="40000"/>
                      </a:schemeClr>
                    </a:solidFill>
                  </a:tcPr>
                </a:tc>
                <a:tc>
                  <a:txBody>
                    <a:bodyPr/>
                    <a:lstStyle/>
                    <a:p>
                      <a:pPr algn="ctr" fontAlgn="b">
                        <a:buNone/>
                      </a:pPr>
                      <a:r>
                        <a:rPr lang="en-GB" sz="1200" u="none" strike="noStrike">
                          <a:effectLst/>
                        </a:rPr>
                        <a:t>2.1%</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18.5%</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0.0%</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1.2%</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59.1%</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17.9%</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0.9%</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a:effectLst/>
                        </a:rPr>
                        <a:t>0.2%</a:t>
                      </a:r>
                      <a:endParaRPr lang="en-GB" sz="1200" b="0" i="0" u="none" strike="noStrike">
                        <a:solidFill>
                          <a:srgbClr val="000000"/>
                        </a:solidFill>
                        <a:effectLst/>
                        <a:latin typeface="Calibri" panose="020F0502020204030204" pitchFamily="34" charset="0"/>
                      </a:endParaRPr>
                    </a:p>
                  </a:txBody>
                  <a:tcPr marL="5018" marR="5018" marT="5018" marB="0" anchor="b"/>
                </a:tc>
                <a:tc>
                  <a:txBody>
                    <a:bodyPr/>
                    <a:lstStyle/>
                    <a:p>
                      <a:pPr algn="ctr" fontAlgn="b">
                        <a:buNone/>
                      </a:pPr>
                      <a:r>
                        <a:rPr lang="en-GB" sz="1200" u="none" strike="noStrike" dirty="0">
                          <a:effectLst/>
                        </a:rPr>
                        <a:t>0.0%</a:t>
                      </a:r>
                      <a:endParaRPr lang="en-GB" sz="1200" b="0" i="0" u="none" strike="noStrike" dirty="0">
                        <a:solidFill>
                          <a:srgbClr val="000000"/>
                        </a:solidFill>
                        <a:effectLst/>
                        <a:latin typeface="Calibri" panose="020F0502020204030204" pitchFamily="34" charset="0"/>
                      </a:endParaRPr>
                    </a:p>
                  </a:txBody>
                  <a:tcPr marL="5018" marR="5018" marT="5018" marB="0" anchor="b"/>
                </a:tc>
                <a:extLst>
                  <a:ext uri="{0D108BD9-81ED-4DB2-BD59-A6C34878D82A}">
                    <a16:rowId xmlns:a16="http://schemas.microsoft.com/office/drawing/2014/main" val="3772779864"/>
                  </a:ext>
                </a:extLst>
              </a:tr>
            </a:tbl>
          </a:graphicData>
        </a:graphic>
      </p:graphicFrame>
      <p:graphicFrame>
        <p:nvGraphicFramePr>
          <p:cNvPr id="9" name="Chart 8">
            <a:extLst>
              <a:ext uri="{FF2B5EF4-FFF2-40B4-BE49-F238E27FC236}">
                <a16:creationId xmlns:a16="http://schemas.microsoft.com/office/drawing/2014/main" id="{79F2DC9B-9668-C267-5A83-187C5F5A50FC}"/>
              </a:ext>
            </a:extLst>
          </p:cNvPr>
          <p:cNvGraphicFramePr>
            <a:graphicFrameLocks/>
          </p:cNvGraphicFramePr>
          <p:nvPr>
            <p:extLst>
              <p:ext uri="{D42A27DB-BD31-4B8C-83A1-F6EECF244321}">
                <p14:modId xmlns:p14="http://schemas.microsoft.com/office/powerpoint/2010/main" val="2616546110"/>
              </p:ext>
            </p:extLst>
          </p:nvPr>
        </p:nvGraphicFramePr>
        <p:xfrm>
          <a:off x="310935" y="1228545"/>
          <a:ext cx="4114797" cy="300409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46DD514F-2152-5444-0C1B-BBF5B20669AA}"/>
              </a:ext>
            </a:extLst>
          </p:cNvPr>
          <p:cNvSpPr txBox="1"/>
          <p:nvPr/>
        </p:nvSpPr>
        <p:spPr>
          <a:xfrm>
            <a:off x="4571997" y="1130152"/>
            <a:ext cx="4261068" cy="2031325"/>
          </a:xfrm>
          <a:prstGeom prst="rect">
            <a:avLst/>
          </a:prstGeom>
          <a:solidFill>
            <a:schemeClr val="accent4">
              <a:lumMod val="40000"/>
              <a:lumOff val="60000"/>
            </a:schemeClr>
          </a:solidFill>
        </p:spPr>
        <p:txBody>
          <a:bodyPr wrap="square">
            <a:spAutoFit/>
          </a:bodyPr>
          <a:lstStyle/>
          <a:p>
            <a:r>
              <a:rPr lang="en-GB" sz="1400"/>
              <a:t>In 2025, religion was not recorded for the majority of service users, with a 63% data gap. Among those who did share, the largest groups were Christian (18%) and Not Religious (17%), while Muslim and other faith groups each accounted for around 1%. The high level of missing data limits understanding of religious diversity across service users, making it difficult to assess how well different faith communities are represented or to tailor services to spiritual and cultural needs.</a:t>
            </a:r>
          </a:p>
        </p:txBody>
      </p:sp>
      <p:sp>
        <p:nvSpPr>
          <p:cNvPr id="15" name="TextBox 14">
            <a:extLst>
              <a:ext uri="{FF2B5EF4-FFF2-40B4-BE49-F238E27FC236}">
                <a16:creationId xmlns:a16="http://schemas.microsoft.com/office/drawing/2014/main" id="{F5349695-79B3-433E-44A3-C869A565187E}"/>
              </a:ext>
            </a:extLst>
          </p:cNvPr>
          <p:cNvSpPr txBox="1"/>
          <p:nvPr/>
        </p:nvSpPr>
        <p:spPr>
          <a:xfrm>
            <a:off x="4571997" y="3621308"/>
            <a:ext cx="4261068" cy="1169551"/>
          </a:xfrm>
          <a:prstGeom prst="rect">
            <a:avLst/>
          </a:prstGeom>
          <a:solidFill>
            <a:schemeClr val="accent6">
              <a:lumMod val="40000"/>
              <a:lumOff val="60000"/>
            </a:schemeClr>
          </a:solidFill>
        </p:spPr>
        <p:txBody>
          <a:bodyPr wrap="square">
            <a:spAutoFit/>
          </a:bodyPr>
          <a:lstStyle/>
          <a:p>
            <a:r>
              <a:rPr lang="en-GB" sz="1400"/>
              <a:t>While all directorates have large gaps, Community services capture religion more consistently (data gap of 50.8%.) Acute &amp; Urgent Care (65.4%) and Specialist Services (63.3%) show that two-thirds of records incomplete – highlighting an area for improvement. </a:t>
            </a:r>
          </a:p>
        </p:txBody>
      </p:sp>
      <p:cxnSp>
        <p:nvCxnSpPr>
          <p:cNvPr id="18" name="Straight Arrow Connector 17">
            <a:extLst>
              <a:ext uri="{FF2B5EF4-FFF2-40B4-BE49-F238E27FC236}">
                <a16:creationId xmlns:a16="http://schemas.microsoft.com/office/drawing/2014/main" id="{F61E6D0C-26CC-7417-4B32-1EDFD4ECC750}"/>
              </a:ext>
            </a:extLst>
          </p:cNvPr>
          <p:cNvCxnSpPr/>
          <p:nvPr/>
        </p:nvCxnSpPr>
        <p:spPr>
          <a:xfrm flipH="1">
            <a:off x="5904097" y="4822933"/>
            <a:ext cx="93700" cy="221444"/>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93952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6894" y="2093710"/>
            <a:ext cx="5051972" cy="2478290"/>
          </a:xfrm>
          <a:prstGeom prst="rect">
            <a:avLst/>
          </a:prstGeom>
        </p:spPr>
        <p:txBody>
          <a:bodyPr>
            <a:normAutofit fontScale="97500"/>
          </a:bodyPr>
          <a:lstStyle>
            <a:lvl1pPr algn="l" defTabSz="457200" rtl="0" eaLnBrk="1" latinLnBrk="0" hangingPunct="1">
              <a:spcBef>
                <a:spcPct val="0"/>
              </a:spcBef>
              <a:buNone/>
              <a:defRPr sz="3200" kern="1200">
                <a:solidFill>
                  <a:schemeClr val="tx1"/>
                </a:solidFill>
                <a:latin typeface="+mj-lt"/>
                <a:ea typeface="+mj-ea"/>
                <a:cs typeface="+mj-cs"/>
              </a:defRPr>
            </a:lvl1pPr>
          </a:lstStyle>
          <a:p>
            <a:pPr algn="ctr"/>
            <a:endParaRPr lang="en-US" sz="4000" b="1">
              <a:solidFill>
                <a:srgbClr val="7030A0"/>
              </a:solidFill>
            </a:endParaRPr>
          </a:p>
          <a:p>
            <a:pPr algn="ctr"/>
            <a:endParaRPr lang="en-US" sz="4000" b="1">
              <a:solidFill>
                <a:srgbClr val="7030A0"/>
              </a:solidFill>
            </a:endParaRPr>
          </a:p>
        </p:txBody>
      </p:sp>
      <p:sp>
        <p:nvSpPr>
          <p:cNvPr id="7" name="Title 6"/>
          <p:cNvSpPr>
            <a:spLocks noGrp="1"/>
          </p:cNvSpPr>
          <p:nvPr>
            <p:ph type="title"/>
          </p:nvPr>
        </p:nvSpPr>
        <p:spPr>
          <a:xfrm>
            <a:off x="623347" y="2129249"/>
            <a:ext cx="6996653" cy="1362075"/>
          </a:xfrm>
        </p:spPr>
        <p:txBody>
          <a:bodyPr>
            <a:normAutofit fontScale="90000"/>
          </a:bodyPr>
          <a:lstStyle/>
          <a:p>
            <a:r>
              <a:rPr lang="en-US" sz="2700" cap="none">
                <a:solidFill>
                  <a:srgbClr val="E50080"/>
                </a:solidFill>
              </a:rPr>
              <a:t>Janice Ogonji</a:t>
            </a:r>
            <a:br>
              <a:rPr lang="en-US" sz="2700" cap="none">
                <a:solidFill>
                  <a:srgbClr val="E50080"/>
                </a:solidFill>
              </a:rPr>
            </a:br>
            <a:r>
              <a:rPr lang="en-US" sz="2700" cap="none">
                <a:solidFill>
                  <a:srgbClr val="E50080"/>
                </a:solidFill>
              </a:rPr>
              <a:t>Inclusion &amp; Belonging Lead</a:t>
            </a:r>
            <a:br>
              <a:rPr lang="en-US" sz="2700" cap="none">
                <a:solidFill>
                  <a:srgbClr val="E50080"/>
                </a:solidFill>
              </a:rPr>
            </a:br>
            <a:r>
              <a:rPr lang="en-US" sz="2700" cap="none">
                <a:solidFill>
                  <a:srgbClr val="E50080"/>
                </a:solidFill>
              </a:rPr>
              <a:t>Email: 	</a:t>
            </a:r>
            <a:r>
              <a:rPr lang="en-US" sz="2700" cap="none">
                <a:solidFill>
                  <a:srgbClr val="7030A0"/>
                </a:solidFill>
                <a:hlinkClick r:id="rId2"/>
              </a:rPr>
              <a:t>Diversity@combined.nhs.uk</a:t>
            </a:r>
            <a:br>
              <a:rPr lang="en-US" sz="2700">
                <a:solidFill>
                  <a:srgbClr val="7030A0"/>
                </a:solidFill>
              </a:rPr>
            </a:br>
            <a:br>
              <a:rPr lang="en-US">
                <a:solidFill>
                  <a:srgbClr val="7030A0"/>
                </a:solidFill>
              </a:rPr>
            </a:br>
            <a:endParaRPr lang="en-GB"/>
          </a:p>
        </p:txBody>
      </p:sp>
      <p:sp>
        <p:nvSpPr>
          <p:cNvPr id="8" name="Text Placeholder 7"/>
          <p:cNvSpPr>
            <a:spLocks noGrp="1"/>
          </p:cNvSpPr>
          <p:nvPr>
            <p:ph type="body" idx="1"/>
          </p:nvPr>
        </p:nvSpPr>
        <p:spPr>
          <a:xfrm>
            <a:off x="620173" y="1477425"/>
            <a:ext cx="7772400" cy="1054845"/>
          </a:xfrm>
        </p:spPr>
        <p:txBody>
          <a:bodyPr/>
          <a:lstStyle/>
          <a:p>
            <a:r>
              <a:rPr lang="en-US" b="1">
                <a:solidFill>
                  <a:schemeClr val="tx1"/>
                </a:solidFill>
              </a:rPr>
              <a:t>If you have any queries about this data or require any further information, please contact:</a:t>
            </a:r>
          </a:p>
          <a:p>
            <a:endParaRPr lang="en-US" b="1">
              <a:solidFill>
                <a:schemeClr val="tx1"/>
              </a:solidFill>
            </a:endParaRPr>
          </a:p>
          <a:p>
            <a:endParaRPr lang="en-GB"/>
          </a:p>
        </p:txBody>
      </p:sp>
      <p:sp>
        <p:nvSpPr>
          <p:cNvPr id="9" name="TextBox 8"/>
          <p:cNvSpPr txBox="1"/>
          <p:nvPr/>
        </p:nvSpPr>
        <p:spPr>
          <a:xfrm>
            <a:off x="620173" y="343084"/>
            <a:ext cx="3988340" cy="646331"/>
          </a:xfrm>
          <a:prstGeom prst="rect">
            <a:avLst/>
          </a:prstGeom>
          <a:noFill/>
        </p:spPr>
        <p:txBody>
          <a:bodyPr wrap="square" rtlCol="0">
            <a:spAutoFit/>
          </a:bodyPr>
          <a:lstStyle/>
          <a:p>
            <a:r>
              <a:rPr lang="en-GB" sz="3600" b="1"/>
              <a:t>Further Information</a:t>
            </a:r>
          </a:p>
        </p:txBody>
      </p:sp>
      <p:sp>
        <p:nvSpPr>
          <p:cNvPr id="2" name="Slide Number Placeholder 1"/>
          <p:cNvSpPr>
            <a:spLocks noGrp="1"/>
          </p:cNvSpPr>
          <p:nvPr>
            <p:ph type="sldNum" sz="quarter" idx="12"/>
          </p:nvPr>
        </p:nvSpPr>
        <p:spPr/>
        <p:txBody>
          <a:bodyPr/>
          <a:lstStyle/>
          <a:p>
            <a:fld id="{B236B63E-462D-A64A-8F4D-D177AD8FDFCE}" type="slidenum">
              <a:rPr lang="en-US" smtClean="0"/>
              <a:t>24</a:t>
            </a:fld>
            <a:endParaRPr lang="en-US"/>
          </a:p>
        </p:txBody>
      </p:sp>
      <p:pic>
        <p:nvPicPr>
          <p:cNvPr id="3" name="Picture 2">
            <a:extLst>
              <a:ext uri="{FF2B5EF4-FFF2-40B4-BE49-F238E27FC236}">
                <a16:creationId xmlns:a16="http://schemas.microsoft.com/office/drawing/2014/main" id="{A50381B6-1E78-FCF3-2587-E67A0B439B07}"/>
              </a:ext>
            </a:extLst>
          </p:cNvPr>
          <p:cNvPicPr>
            <a:picLocks noChangeAspect="1"/>
          </p:cNvPicPr>
          <p:nvPr/>
        </p:nvPicPr>
        <p:blipFill>
          <a:blip r:embed="rId3"/>
          <a:stretch>
            <a:fillRect/>
          </a:stretch>
        </p:blipFill>
        <p:spPr>
          <a:xfrm>
            <a:off x="800624" y="3614115"/>
            <a:ext cx="7411498" cy="2996446"/>
          </a:xfrm>
          <a:prstGeom prst="rect">
            <a:avLst/>
          </a:prstGeom>
        </p:spPr>
      </p:pic>
    </p:spTree>
    <p:extLst>
      <p:ext uri="{BB962C8B-B14F-4D97-AF65-F5344CB8AC3E}">
        <p14:creationId xmlns:p14="http://schemas.microsoft.com/office/powerpoint/2010/main" val="181368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62159" y="3513838"/>
            <a:ext cx="4284161" cy="1402584"/>
          </a:xfrm>
        </p:spPr>
        <p:txBody>
          <a:bodyPr>
            <a:normAutofit fontScale="90000"/>
          </a:bodyPr>
          <a:lstStyle/>
          <a:p>
            <a:r>
              <a:rPr lang="en-GB" sz="3100" b="1" dirty="0">
                <a:solidFill>
                  <a:srgbClr val="7030A0"/>
                </a:solidFill>
              </a:rPr>
              <a:t>PART ONE: </a:t>
            </a:r>
            <a:br>
              <a:rPr lang="en-GB" sz="3100" b="1" dirty="0"/>
            </a:br>
            <a:r>
              <a:rPr lang="en-GB" sz="3100" b="1" dirty="0">
                <a:solidFill>
                  <a:srgbClr val="7030A0"/>
                </a:solidFill>
              </a:rPr>
              <a:t>Workforce Demographic Profile </a:t>
            </a:r>
            <a:r>
              <a:rPr lang="en-GB" sz="2700" b="1" dirty="0">
                <a:solidFill>
                  <a:srgbClr val="7030A0"/>
                </a:solidFill>
              </a:rPr>
              <a:t>as at 31</a:t>
            </a:r>
            <a:r>
              <a:rPr lang="en-GB" sz="2700" b="1" baseline="30000" dirty="0">
                <a:solidFill>
                  <a:srgbClr val="7030A0"/>
                </a:solidFill>
              </a:rPr>
              <a:t>st</a:t>
            </a:r>
            <a:r>
              <a:rPr lang="en-GB" sz="2700" b="1" dirty="0">
                <a:solidFill>
                  <a:srgbClr val="7030A0"/>
                </a:solidFill>
              </a:rPr>
              <a:t> March 2025 </a:t>
            </a:r>
            <a:br>
              <a:rPr lang="en-GB" sz="2700" b="1" dirty="0"/>
            </a:br>
            <a:br>
              <a:rPr lang="en-GB" sz="2700" b="1" dirty="0"/>
            </a:br>
            <a:r>
              <a:rPr lang="en-GB" sz="2200" dirty="0">
                <a:solidFill>
                  <a:srgbClr val="E50080"/>
                </a:solidFill>
              </a:rPr>
              <a:t>(NB bank workers and third-party workers are excluded, unless specifically stated)</a:t>
            </a:r>
            <a:endParaRPr lang="en-GB" sz="3100">
              <a:solidFill>
                <a:srgbClr val="E50080"/>
              </a:solidFill>
            </a:endParaRPr>
          </a:p>
        </p:txBody>
      </p:sp>
      <p:pic>
        <p:nvPicPr>
          <p:cNvPr id="6146" name="Picture 2">
            <a:extLst>
              <a:ext uri="{FF2B5EF4-FFF2-40B4-BE49-F238E27FC236}">
                <a16:creationId xmlns:a16="http://schemas.microsoft.com/office/drawing/2014/main" id="{2512EEE8-E774-1732-1D58-B13C5D096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455" y="3091542"/>
            <a:ext cx="4400727" cy="2479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2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3F81-F229-26B2-182D-B36CC33C8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B7958-266C-7DC3-06CB-488263EA9D5E}"/>
              </a:ext>
            </a:extLst>
          </p:cNvPr>
          <p:cNvSpPr>
            <a:spLocks noGrp="1"/>
          </p:cNvSpPr>
          <p:nvPr>
            <p:ph type="title"/>
          </p:nvPr>
        </p:nvSpPr>
        <p:spPr>
          <a:xfrm>
            <a:off x="457200" y="84749"/>
            <a:ext cx="6608618" cy="1038596"/>
          </a:xfrm>
        </p:spPr>
        <p:txBody>
          <a:bodyPr>
            <a:normAutofit fontScale="90000"/>
          </a:bodyPr>
          <a:lstStyle/>
          <a:p>
            <a:r>
              <a:rPr lang="en-US" sz="4000" b="1"/>
              <a:t>Full-Time &amp; Part-Time Working</a:t>
            </a:r>
          </a:p>
        </p:txBody>
      </p:sp>
      <p:graphicFrame>
        <p:nvGraphicFramePr>
          <p:cNvPr id="8" name="Chart 7">
            <a:extLst>
              <a:ext uri="{FF2B5EF4-FFF2-40B4-BE49-F238E27FC236}">
                <a16:creationId xmlns:a16="http://schemas.microsoft.com/office/drawing/2014/main" id="{CF2560BC-0F84-CB6A-AFA4-987AD47DD3D7}"/>
              </a:ext>
            </a:extLst>
          </p:cNvPr>
          <p:cNvGraphicFramePr>
            <a:graphicFrameLocks/>
          </p:cNvGraphicFramePr>
          <p:nvPr>
            <p:extLst>
              <p:ext uri="{D42A27DB-BD31-4B8C-83A1-F6EECF244321}">
                <p14:modId xmlns:p14="http://schemas.microsoft.com/office/powerpoint/2010/main" val="358698993"/>
              </p:ext>
            </p:extLst>
          </p:nvPr>
        </p:nvGraphicFramePr>
        <p:xfrm>
          <a:off x="423656" y="1072647"/>
          <a:ext cx="333785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F27A61F4-F2AE-FECC-C413-DC827D27B6F6}"/>
              </a:ext>
            </a:extLst>
          </p:cNvPr>
          <p:cNvGraphicFramePr>
            <a:graphicFrameLocks/>
          </p:cNvGraphicFramePr>
          <p:nvPr>
            <p:extLst>
              <p:ext uri="{D42A27DB-BD31-4B8C-83A1-F6EECF244321}">
                <p14:modId xmlns:p14="http://schemas.microsoft.com/office/powerpoint/2010/main" val="1442272901"/>
              </p:ext>
            </p:extLst>
          </p:nvPr>
        </p:nvGraphicFramePr>
        <p:xfrm>
          <a:off x="4129201" y="1072647"/>
          <a:ext cx="4572000" cy="392523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66627F1-1C23-DF46-A82D-713D7EA7F743}"/>
              </a:ext>
            </a:extLst>
          </p:cNvPr>
          <p:cNvSpPr txBox="1"/>
          <p:nvPr/>
        </p:nvSpPr>
        <p:spPr>
          <a:xfrm>
            <a:off x="4133916" y="5169330"/>
            <a:ext cx="4827889" cy="1169551"/>
          </a:xfrm>
          <a:prstGeom prst="rect">
            <a:avLst/>
          </a:prstGeom>
          <a:solidFill>
            <a:schemeClr val="accent4">
              <a:lumMod val="60000"/>
              <a:lumOff val="40000"/>
            </a:schemeClr>
          </a:solidFill>
        </p:spPr>
        <p:txBody>
          <a:bodyPr wrap="square">
            <a:spAutoFit/>
          </a:bodyPr>
          <a:lstStyle/>
          <a:p>
            <a:r>
              <a:rPr lang="en-GB" sz="1400"/>
              <a:t>The data highlights that women are more likely to be in part-time and bank roles. This reflects the value of flexible working in supporting participation, but also underlines the importance of ensuring that career development, training, and pay opportunities are equally accessible across all contract types</a:t>
            </a:r>
          </a:p>
        </p:txBody>
      </p:sp>
      <p:pic>
        <p:nvPicPr>
          <p:cNvPr id="9" name="Picture 8">
            <a:extLst>
              <a:ext uri="{FF2B5EF4-FFF2-40B4-BE49-F238E27FC236}">
                <a16:creationId xmlns:a16="http://schemas.microsoft.com/office/drawing/2014/main" id="{2E86E6B2-6A02-1E66-DEE7-EB1C5D40970E}"/>
              </a:ext>
            </a:extLst>
          </p:cNvPr>
          <p:cNvPicPr>
            <a:picLocks noChangeAspect="1"/>
          </p:cNvPicPr>
          <p:nvPr/>
        </p:nvPicPr>
        <p:blipFill>
          <a:blip r:embed="rId5"/>
          <a:stretch>
            <a:fillRect/>
          </a:stretch>
        </p:blipFill>
        <p:spPr>
          <a:xfrm>
            <a:off x="8537736" y="4674411"/>
            <a:ext cx="597460" cy="493819"/>
          </a:xfrm>
          <a:prstGeom prst="rect">
            <a:avLst/>
          </a:prstGeom>
        </p:spPr>
      </p:pic>
      <p:cxnSp>
        <p:nvCxnSpPr>
          <p:cNvPr id="12" name="Straight Arrow Connector 11">
            <a:extLst>
              <a:ext uri="{FF2B5EF4-FFF2-40B4-BE49-F238E27FC236}">
                <a16:creationId xmlns:a16="http://schemas.microsoft.com/office/drawing/2014/main" id="{D0511AA1-C560-88B8-2840-0E9C7C07747B}"/>
              </a:ext>
            </a:extLst>
          </p:cNvPr>
          <p:cNvCxnSpPr/>
          <p:nvPr/>
        </p:nvCxnSpPr>
        <p:spPr>
          <a:xfrm>
            <a:off x="3336966" y="1351903"/>
            <a:ext cx="2192977" cy="4898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5" name="Chart 4">
            <a:extLst>
              <a:ext uri="{FF2B5EF4-FFF2-40B4-BE49-F238E27FC236}">
                <a16:creationId xmlns:a16="http://schemas.microsoft.com/office/drawing/2014/main" id="{ECD7BDEE-E4FE-8DC9-A96C-0F85EC6EF5C1}"/>
              </a:ext>
            </a:extLst>
          </p:cNvPr>
          <p:cNvGraphicFramePr>
            <a:graphicFrameLocks/>
          </p:cNvGraphicFramePr>
          <p:nvPr>
            <p:extLst>
              <p:ext uri="{D42A27DB-BD31-4B8C-83A1-F6EECF244321}">
                <p14:modId xmlns:p14="http://schemas.microsoft.com/office/powerpoint/2010/main" val="3863777388"/>
              </p:ext>
            </p:extLst>
          </p:nvPr>
        </p:nvGraphicFramePr>
        <p:xfrm>
          <a:off x="423656" y="3931775"/>
          <a:ext cx="3337853"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3508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63" y="286629"/>
            <a:ext cx="5441078" cy="1038596"/>
          </a:xfrm>
        </p:spPr>
        <p:txBody>
          <a:bodyPr>
            <a:normAutofit fontScale="90000"/>
          </a:bodyPr>
          <a:lstStyle/>
          <a:p>
            <a:r>
              <a:rPr lang="en-US" sz="4000" b="1"/>
              <a:t>Workforce Profile: Gender*</a:t>
            </a:r>
          </a:p>
        </p:txBody>
      </p:sp>
      <p:sp>
        <p:nvSpPr>
          <p:cNvPr id="4" name="Slide Number Placeholder 3"/>
          <p:cNvSpPr>
            <a:spLocks noGrp="1"/>
          </p:cNvSpPr>
          <p:nvPr>
            <p:ph type="sldNum" sz="quarter" idx="12"/>
          </p:nvPr>
        </p:nvSpPr>
        <p:spPr>
          <a:xfrm>
            <a:off x="5849641" y="6357096"/>
            <a:ext cx="2133600" cy="365125"/>
          </a:xfrm>
        </p:spPr>
        <p:txBody>
          <a:bodyPr/>
          <a:lstStyle/>
          <a:p>
            <a:fld id="{B236B63E-462D-A64A-8F4D-D177AD8FDFCE}" type="slidenum">
              <a:rPr lang="en-US" smtClean="0"/>
              <a:t>5</a:t>
            </a:fld>
            <a:endParaRPr lang="en-US"/>
          </a:p>
        </p:txBody>
      </p:sp>
      <p:sp>
        <p:nvSpPr>
          <p:cNvPr id="7" name="TextBox 6">
            <a:extLst>
              <a:ext uri="{FF2B5EF4-FFF2-40B4-BE49-F238E27FC236}">
                <a16:creationId xmlns:a16="http://schemas.microsoft.com/office/drawing/2014/main" id="{02C30BA8-2BF7-5408-53A3-BBD61C53299B}"/>
              </a:ext>
            </a:extLst>
          </p:cNvPr>
          <p:cNvSpPr txBox="1"/>
          <p:nvPr/>
        </p:nvSpPr>
        <p:spPr>
          <a:xfrm>
            <a:off x="4263140" y="5431662"/>
            <a:ext cx="4184174" cy="1107996"/>
          </a:xfrm>
          <a:prstGeom prst="rect">
            <a:avLst/>
          </a:prstGeom>
          <a:noFill/>
        </p:spPr>
        <p:txBody>
          <a:bodyPr wrap="square">
            <a:spAutoFit/>
          </a:bodyPr>
          <a:lstStyle/>
          <a:p>
            <a:r>
              <a:rPr lang="en-GB" sz="1100" i="1">
                <a:solidFill>
                  <a:srgbClr val="FF0000"/>
                </a:solidFill>
              </a:rPr>
              <a:t>* The Electronic Staff Record does not currently capture data on trans and non-binary identities. This is being reviewed nationally and we hope to begin gathering this information in the future. At Combined, we are committed to creating a culture where colleagues feel safe, supported and confident to share their sexual orientation and to be their authentic selves at work.</a:t>
            </a:r>
          </a:p>
        </p:txBody>
      </p:sp>
      <p:graphicFrame>
        <p:nvGraphicFramePr>
          <p:cNvPr id="3" name="Chart 2">
            <a:extLst>
              <a:ext uri="{FF2B5EF4-FFF2-40B4-BE49-F238E27FC236}">
                <a16:creationId xmlns:a16="http://schemas.microsoft.com/office/drawing/2014/main" id="{0B330E9D-7E94-5CDD-94D1-5D01169B6A65}"/>
              </a:ext>
            </a:extLst>
          </p:cNvPr>
          <p:cNvGraphicFramePr>
            <a:graphicFrameLocks/>
          </p:cNvGraphicFramePr>
          <p:nvPr>
            <p:extLst>
              <p:ext uri="{D42A27DB-BD31-4B8C-83A1-F6EECF244321}">
                <p14:modId xmlns:p14="http://schemas.microsoft.com/office/powerpoint/2010/main" val="2759209393"/>
              </p:ext>
            </p:extLst>
          </p:nvPr>
        </p:nvGraphicFramePr>
        <p:xfrm>
          <a:off x="329204" y="1147230"/>
          <a:ext cx="393393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F8F3530-D5B7-BD93-62EB-A4B2586769A6}"/>
              </a:ext>
            </a:extLst>
          </p:cNvPr>
          <p:cNvGraphicFramePr>
            <a:graphicFrameLocks/>
          </p:cNvGraphicFramePr>
          <p:nvPr>
            <p:extLst>
              <p:ext uri="{D42A27DB-BD31-4B8C-83A1-F6EECF244321}">
                <p14:modId xmlns:p14="http://schemas.microsoft.com/office/powerpoint/2010/main" val="4176920285"/>
              </p:ext>
            </p:extLst>
          </p:nvPr>
        </p:nvGraphicFramePr>
        <p:xfrm>
          <a:off x="329204" y="3996907"/>
          <a:ext cx="3933936" cy="2490979"/>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p:cNvPicPr>
            <a:picLocks noChangeAspect="1"/>
          </p:cNvPicPr>
          <p:nvPr/>
        </p:nvPicPr>
        <p:blipFill>
          <a:blip r:embed="rId5">
            <a:duotone>
              <a:schemeClr val="accent4">
                <a:shade val="45000"/>
                <a:satMod val="135000"/>
              </a:schemeClr>
              <a:prstClr val="white"/>
            </a:duotone>
          </a:blip>
          <a:stretch>
            <a:fillRect/>
          </a:stretch>
        </p:blipFill>
        <p:spPr>
          <a:xfrm>
            <a:off x="5600655" y="1139623"/>
            <a:ext cx="2373679" cy="1435299"/>
          </a:xfrm>
          <a:prstGeom prst="rect">
            <a:avLst/>
          </a:prstGeom>
        </p:spPr>
      </p:pic>
      <p:sp>
        <p:nvSpPr>
          <p:cNvPr id="10" name="TextBox 9">
            <a:extLst>
              <a:ext uri="{FF2B5EF4-FFF2-40B4-BE49-F238E27FC236}">
                <a16:creationId xmlns:a16="http://schemas.microsoft.com/office/drawing/2014/main" id="{509356D7-4E2C-BABE-3A10-1346D6BD611C}"/>
              </a:ext>
            </a:extLst>
          </p:cNvPr>
          <p:cNvSpPr txBox="1"/>
          <p:nvPr/>
        </p:nvSpPr>
        <p:spPr>
          <a:xfrm>
            <a:off x="4572000" y="2949732"/>
            <a:ext cx="2697025" cy="954107"/>
          </a:xfrm>
          <a:prstGeom prst="rect">
            <a:avLst/>
          </a:prstGeom>
          <a:solidFill>
            <a:schemeClr val="accent6">
              <a:lumMod val="40000"/>
              <a:lumOff val="60000"/>
            </a:schemeClr>
          </a:solidFill>
        </p:spPr>
        <p:txBody>
          <a:bodyPr wrap="square">
            <a:spAutoFit/>
          </a:bodyPr>
          <a:lstStyle/>
          <a:p>
            <a:r>
              <a:rPr lang="en-GB" sz="1400" dirty="0"/>
              <a:t>Both substantive and bank workforces are female-dominated, in line with the wider NHS and care sector trends.</a:t>
            </a:r>
          </a:p>
        </p:txBody>
      </p:sp>
      <p:sp>
        <p:nvSpPr>
          <p:cNvPr id="12" name="TextBox 11">
            <a:extLst>
              <a:ext uri="{FF2B5EF4-FFF2-40B4-BE49-F238E27FC236}">
                <a16:creationId xmlns:a16="http://schemas.microsoft.com/office/drawing/2014/main" id="{F5B2086D-F9B2-A71C-D093-B02C13581F6F}"/>
              </a:ext>
            </a:extLst>
          </p:cNvPr>
          <p:cNvSpPr txBox="1"/>
          <p:nvPr/>
        </p:nvSpPr>
        <p:spPr>
          <a:xfrm>
            <a:off x="5481923" y="4082975"/>
            <a:ext cx="3465346" cy="1169551"/>
          </a:xfrm>
          <a:prstGeom prst="rect">
            <a:avLst/>
          </a:prstGeom>
          <a:solidFill>
            <a:schemeClr val="accent5">
              <a:lumMod val="40000"/>
              <a:lumOff val="60000"/>
            </a:schemeClr>
          </a:solidFill>
        </p:spPr>
        <p:txBody>
          <a:bodyPr wrap="square">
            <a:spAutoFit/>
          </a:bodyPr>
          <a:lstStyle/>
          <a:p>
            <a:r>
              <a:rPr lang="en-GB" sz="1400" dirty="0"/>
              <a:t>Bank workforce shows greater gender balance, with more men (31.94% vs 20.7%), suggesting that bank roles may attract a broader gender mix compared to substantive roles.</a:t>
            </a:r>
          </a:p>
        </p:txBody>
      </p:sp>
      <p:cxnSp>
        <p:nvCxnSpPr>
          <p:cNvPr id="15" name="Straight Arrow Connector 14">
            <a:extLst>
              <a:ext uri="{FF2B5EF4-FFF2-40B4-BE49-F238E27FC236}">
                <a16:creationId xmlns:a16="http://schemas.microsoft.com/office/drawing/2014/main" id="{D6C9F00E-F66B-E727-EBF1-F3526084E4BF}"/>
              </a:ext>
            </a:extLst>
          </p:cNvPr>
          <p:cNvCxnSpPr>
            <a:cxnSpLocks/>
          </p:cNvCxnSpPr>
          <p:nvPr/>
        </p:nvCxnSpPr>
        <p:spPr>
          <a:xfrm flipH="1">
            <a:off x="2971800" y="3903839"/>
            <a:ext cx="1600200" cy="1130044"/>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7B439E4B-D01F-2F3E-1373-540F59EB2C47}"/>
              </a:ext>
            </a:extLst>
          </p:cNvPr>
          <p:cNvCxnSpPr>
            <a:cxnSpLocks/>
          </p:cNvCxnSpPr>
          <p:nvPr/>
        </p:nvCxnSpPr>
        <p:spPr>
          <a:xfrm flipH="1" flipV="1">
            <a:off x="3026229" y="2548190"/>
            <a:ext cx="1632857" cy="412724"/>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4" name="Picture 23">
            <a:extLst>
              <a:ext uri="{FF2B5EF4-FFF2-40B4-BE49-F238E27FC236}">
                <a16:creationId xmlns:a16="http://schemas.microsoft.com/office/drawing/2014/main" id="{A5791503-CAE7-CF2E-2FC7-89D7F20CC957}"/>
              </a:ext>
            </a:extLst>
          </p:cNvPr>
          <p:cNvPicPr>
            <a:picLocks noChangeAspect="1"/>
          </p:cNvPicPr>
          <p:nvPr/>
        </p:nvPicPr>
        <p:blipFill>
          <a:blip r:embed="rId6"/>
          <a:stretch>
            <a:fillRect/>
          </a:stretch>
        </p:blipFill>
        <p:spPr>
          <a:xfrm>
            <a:off x="7057381" y="2702822"/>
            <a:ext cx="597460" cy="493819"/>
          </a:xfrm>
          <a:prstGeom prst="rect">
            <a:avLst/>
          </a:prstGeom>
        </p:spPr>
      </p:pic>
    </p:spTree>
    <p:extLst>
      <p:ext uri="{BB962C8B-B14F-4D97-AF65-F5344CB8AC3E}">
        <p14:creationId xmlns:p14="http://schemas.microsoft.com/office/powerpoint/2010/main" val="20890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579A8-C309-F243-382A-E74EE4DF1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C42B9-6571-D03D-25FC-C4F1CCF31AD4}"/>
              </a:ext>
            </a:extLst>
          </p:cNvPr>
          <p:cNvSpPr>
            <a:spLocks noGrp="1"/>
          </p:cNvSpPr>
          <p:nvPr>
            <p:ph type="title"/>
          </p:nvPr>
        </p:nvSpPr>
        <p:spPr>
          <a:xfrm>
            <a:off x="1966384" y="0"/>
            <a:ext cx="5051972" cy="1038596"/>
          </a:xfrm>
        </p:spPr>
        <p:txBody>
          <a:bodyPr>
            <a:normAutofit/>
          </a:bodyPr>
          <a:lstStyle/>
          <a:p>
            <a:r>
              <a:rPr lang="en-US" sz="4000" b="1"/>
              <a:t>Workforce Age Profile</a:t>
            </a:r>
            <a:endParaRPr lang="en-US" sz="4000" b="1">
              <a:ea typeface="Calibri"/>
              <a:cs typeface="Calibri"/>
            </a:endParaRPr>
          </a:p>
        </p:txBody>
      </p:sp>
      <p:sp>
        <p:nvSpPr>
          <p:cNvPr id="3" name="Slide Number Placeholder 2">
            <a:extLst>
              <a:ext uri="{FF2B5EF4-FFF2-40B4-BE49-F238E27FC236}">
                <a16:creationId xmlns:a16="http://schemas.microsoft.com/office/drawing/2014/main" id="{7C86309D-A925-11A7-F54B-7049A7A3942F}"/>
              </a:ext>
            </a:extLst>
          </p:cNvPr>
          <p:cNvSpPr>
            <a:spLocks noGrp="1"/>
          </p:cNvSpPr>
          <p:nvPr>
            <p:ph type="sldNum" sz="quarter" idx="12"/>
          </p:nvPr>
        </p:nvSpPr>
        <p:spPr>
          <a:xfrm>
            <a:off x="5950528" y="6356350"/>
            <a:ext cx="2133600" cy="365125"/>
          </a:xfrm>
        </p:spPr>
        <p:txBody>
          <a:bodyPr/>
          <a:lstStyle/>
          <a:p>
            <a:fld id="{B236B63E-462D-A64A-8F4D-D177AD8FDFCE}" type="slidenum">
              <a:rPr lang="en-US" smtClean="0"/>
              <a:t>6</a:t>
            </a:fld>
            <a:endParaRPr lang="en-US"/>
          </a:p>
        </p:txBody>
      </p:sp>
      <p:graphicFrame>
        <p:nvGraphicFramePr>
          <p:cNvPr id="11" name="Chart 10">
            <a:extLst>
              <a:ext uri="{FF2B5EF4-FFF2-40B4-BE49-F238E27FC236}">
                <a16:creationId xmlns:a16="http://schemas.microsoft.com/office/drawing/2014/main" id="{5523F243-5595-F553-9232-7FD9A9E9B9C3}"/>
              </a:ext>
            </a:extLst>
          </p:cNvPr>
          <p:cNvGraphicFramePr>
            <a:graphicFrameLocks/>
          </p:cNvGraphicFramePr>
          <p:nvPr>
            <p:extLst>
              <p:ext uri="{D42A27DB-BD31-4B8C-83A1-F6EECF244321}">
                <p14:modId xmlns:p14="http://schemas.microsoft.com/office/powerpoint/2010/main" val="2282987974"/>
              </p:ext>
            </p:extLst>
          </p:nvPr>
        </p:nvGraphicFramePr>
        <p:xfrm>
          <a:off x="1000453" y="5276261"/>
          <a:ext cx="6498772" cy="1964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Chart type: Clustered Column. 'HEADCOUNT'&#10;&#10;Description automatically generated">
            <a:extLst>
              <a:ext uri="{FF2B5EF4-FFF2-40B4-BE49-F238E27FC236}">
                <a16:creationId xmlns:a16="http://schemas.microsoft.com/office/drawing/2014/main" id="{49482195-BC06-A812-E4CC-633BF66C6DFC}"/>
              </a:ext>
            </a:extLst>
          </p:cNvPr>
          <p:cNvGraphicFramePr>
            <a:graphicFrameLocks/>
          </p:cNvGraphicFramePr>
          <p:nvPr>
            <p:extLst>
              <p:ext uri="{D42A27DB-BD31-4B8C-83A1-F6EECF244321}">
                <p14:modId xmlns:p14="http://schemas.microsoft.com/office/powerpoint/2010/main" val="3494816270"/>
              </p:ext>
            </p:extLst>
          </p:nvPr>
        </p:nvGraphicFramePr>
        <p:xfrm>
          <a:off x="832896" y="900023"/>
          <a:ext cx="5665876" cy="28011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DE13D06-AB72-EE3D-8E9B-1A72672AC36A}"/>
              </a:ext>
            </a:extLst>
          </p:cNvPr>
          <p:cNvGraphicFramePr>
            <a:graphicFrameLocks/>
          </p:cNvGraphicFramePr>
          <p:nvPr>
            <p:extLst>
              <p:ext uri="{D42A27DB-BD31-4B8C-83A1-F6EECF244321}">
                <p14:modId xmlns:p14="http://schemas.microsoft.com/office/powerpoint/2010/main" val="3435438081"/>
              </p:ext>
            </p:extLst>
          </p:nvPr>
        </p:nvGraphicFramePr>
        <p:xfrm>
          <a:off x="832896" y="3831680"/>
          <a:ext cx="5665876" cy="270723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B75BC1D5-AFED-2CF6-CBD3-188B413B4715}"/>
              </a:ext>
            </a:extLst>
          </p:cNvPr>
          <p:cNvSpPr txBox="1"/>
          <p:nvPr/>
        </p:nvSpPr>
        <p:spPr>
          <a:xfrm>
            <a:off x="5950528" y="946287"/>
            <a:ext cx="2835867" cy="1384995"/>
          </a:xfrm>
          <a:prstGeom prst="rect">
            <a:avLst/>
          </a:prstGeom>
          <a:solidFill>
            <a:schemeClr val="accent4">
              <a:lumMod val="40000"/>
              <a:lumOff val="60000"/>
            </a:schemeClr>
          </a:solidFill>
        </p:spPr>
        <p:txBody>
          <a:bodyPr wrap="square">
            <a:spAutoFit/>
          </a:bodyPr>
          <a:lstStyle/>
          <a:p>
            <a:r>
              <a:rPr lang="en-GB" sz="1400"/>
              <a:t>The profile is broadly mid-career heavy, with the largest groups in the 41–45 (276 staff) and 51–55 (271 staff) brackets, reflecting a more experienced, mid-to-late career profile.</a:t>
            </a:r>
          </a:p>
        </p:txBody>
      </p:sp>
      <p:sp>
        <p:nvSpPr>
          <p:cNvPr id="17" name="TextBox 16">
            <a:extLst>
              <a:ext uri="{FF2B5EF4-FFF2-40B4-BE49-F238E27FC236}">
                <a16:creationId xmlns:a16="http://schemas.microsoft.com/office/drawing/2014/main" id="{86FA035B-1E39-2AAF-7DE7-7B82ECF58519}"/>
              </a:ext>
            </a:extLst>
          </p:cNvPr>
          <p:cNvSpPr txBox="1"/>
          <p:nvPr/>
        </p:nvSpPr>
        <p:spPr>
          <a:xfrm>
            <a:off x="171345" y="4169632"/>
            <a:ext cx="1470465" cy="1384995"/>
          </a:xfrm>
          <a:prstGeom prst="rect">
            <a:avLst/>
          </a:prstGeom>
          <a:solidFill>
            <a:schemeClr val="accent3"/>
          </a:solidFill>
        </p:spPr>
        <p:txBody>
          <a:bodyPr wrap="square">
            <a:spAutoFit/>
          </a:bodyPr>
          <a:lstStyle>
            <a:defPPr>
              <a:defRPr lang="en-US"/>
            </a:defPPr>
            <a:lvl1pPr>
              <a:defRPr sz="1200"/>
            </a:lvl1pPr>
          </a:lstStyle>
          <a:p>
            <a:r>
              <a:rPr lang="en-GB" sz="1400"/>
              <a:t>Age distribution is younger overall, with higher representation in the 26–40 range</a:t>
            </a:r>
          </a:p>
        </p:txBody>
      </p:sp>
      <p:cxnSp>
        <p:nvCxnSpPr>
          <p:cNvPr id="20" name="Straight Arrow Connector 19">
            <a:extLst>
              <a:ext uri="{FF2B5EF4-FFF2-40B4-BE49-F238E27FC236}">
                <a16:creationId xmlns:a16="http://schemas.microsoft.com/office/drawing/2014/main" id="{B017E7AE-20F9-22A1-E692-D6F7BEAD05D0}"/>
              </a:ext>
            </a:extLst>
          </p:cNvPr>
          <p:cNvCxnSpPr>
            <a:cxnSpLocks/>
          </p:cNvCxnSpPr>
          <p:nvPr/>
        </p:nvCxnSpPr>
        <p:spPr>
          <a:xfrm flipH="1">
            <a:off x="4191000" y="1038596"/>
            <a:ext cx="1759528" cy="311233"/>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B6083EFE-D0F9-EA40-DFBE-D81AA4CD81F4}"/>
              </a:ext>
            </a:extLst>
          </p:cNvPr>
          <p:cNvCxnSpPr/>
          <p:nvPr/>
        </p:nvCxnSpPr>
        <p:spPr>
          <a:xfrm>
            <a:off x="1491481" y="4463143"/>
            <a:ext cx="1796005" cy="0"/>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62E63D64-884C-6E28-5BA7-BBE9AAE773A4}"/>
              </a:ext>
            </a:extLst>
          </p:cNvPr>
          <p:cNvSpPr txBox="1"/>
          <p:nvPr/>
        </p:nvSpPr>
        <p:spPr>
          <a:xfrm>
            <a:off x="6707258" y="3159743"/>
            <a:ext cx="2242458" cy="2677656"/>
          </a:xfrm>
          <a:prstGeom prst="rect">
            <a:avLst/>
          </a:prstGeom>
          <a:solidFill>
            <a:schemeClr val="accent6">
              <a:lumMod val="40000"/>
              <a:lumOff val="60000"/>
            </a:schemeClr>
          </a:solidFill>
        </p:spPr>
        <p:txBody>
          <a:bodyPr wrap="square">
            <a:spAutoFit/>
          </a:bodyPr>
          <a:lstStyle/>
          <a:p>
            <a:r>
              <a:rPr lang="en-GB" sz="1400"/>
              <a:t>The Trust workforce is mainly mid-to-late career, while the Bank has a more even age spread with stronger representation of older staff. This suggests an opportunity to strengthen pathways for younger staff and continue supporting older colleagues to maintain a balanced workforce for the future.</a:t>
            </a:r>
          </a:p>
        </p:txBody>
      </p:sp>
      <p:pic>
        <p:nvPicPr>
          <p:cNvPr id="25" name="Picture 24">
            <a:extLst>
              <a:ext uri="{FF2B5EF4-FFF2-40B4-BE49-F238E27FC236}">
                <a16:creationId xmlns:a16="http://schemas.microsoft.com/office/drawing/2014/main" id="{0C027B6F-A2C5-2E6E-02C6-6CD35E9374B6}"/>
              </a:ext>
            </a:extLst>
          </p:cNvPr>
          <p:cNvPicPr>
            <a:picLocks noChangeAspect="1"/>
          </p:cNvPicPr>
          <p:nvPr/>
        </p:nvPicPr>
        <p:blipFill>
          <a:blip r:embed="rId6"/>
          <a:stretch>
            <a:fillRect/>
          </a:stretch>
        </p:blipFill>
        <p:spPr>
          <a:xfrm>
            <a:off x="8487665" y="3032796"/>
            <a:ext cx="597460" cy="493819"/>
          </a:xfrm>
          <a:prstGeom prst="rect">
            <a:avLst/>
          </a:prstGeom>
        </p:spPr>
      </p:pic>
    </p:spTree>
    <p:extLst>
      <p:ext uri="{BB962C8B-B14F-4D97-AF65-F5344CB8AC3E}">
        <p14:creationId xmlns:p14="http://schemas.microsoft.com/office/powerpoint/2010/main" val="323588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037"/>
            <a:ext cx="5051972" cy="1038596"/>
          </a:xfrm>
        </p:spPr>
        <p:txBody>
          <a:bodyPr>
            <a:normAutofit fontScale="90000"/>
          </a:bodyPr>
          <a:lstStyle/>
          <a:p>
            <a:r>
              <a:rPr lang="en-US" sz="4000" b="1"/>
              <a:t>Workforce Ethnicity Data</a:t>
            </a:r>
            <a:endParaRPr lang="en-US" sz="3100" b="1"/>
          </a:p>
        </p:txBody>
      </p:sp>
      <p:sp>
        <p:nvSpPr>
          <p:cNvPr id="3" name="Slide Number Placeholder 2"/>
          <p:cNvSpPr>
            <a:spLocks noGrp="1"/>
          </p:cNvSpPr>
          <p:nvPr>
            <p:ph type="sldNum" sz="quarter" idx="12"/>
          </p:nvPr>
        </p:nvSpPr>
        <p:spPr/>
        <p:txBody>
          <a:bodyPr/>
          <a:lstStyle/>
          <a:p>
            <a:fld id="{B236B63E-462D-A64A-8F4D-D177AD8FDFCE}" type="slidenum">
              <a:rPr lang="en-US" smtClean="0"/>
              <a:t>7</a:t>
            </a:fld>
            <a:endParaRPr lang="en-US"/>
          </a:p>
        </p:txBody>
      </p:sp>
      <p:sp>
        <p:nvSpPr>
          <p:cNvPr id="4" name="Rectangle 3"/>
          <p:cNvSpPr/>
          <p:nvPr/>
        </p:nvSpPr>
        <p:spPr>
          <a:xfrm>
            <a:off x="889792" y="6259810"/>
            <a:ext cx="7367954" cy="461665"/>
          </a:xfrm>
          <a:prstGeom prst="rect">
            <a:avLst/>
          </a:prstGeom>
        </p:spPr>
        <p:txBody>
          <a:bodyPr wrap="square">
            <a:spAutoFit/>
          </a:bodyPr>
          <a:lstStyle/>
          <a:p>
            <a:r>
              <a:rPr lang="en-GB" sz="1200" i="1">
                <a:solidFill>
                  <a:srgbClr val="FF0000"/>
                </a:solidFill>
              </a:rPr>
              <a:t>NB Data may differ slightly from our Workforce Race Equality Standard (WRES) and Ethnicity Pay Gap data due to variations in the reporting requirements and date of data extraction. </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DE1176AA-2442-7111-DBF7-A5D9861CE086}"/>
                  </a:ext>
                </a:extLst>
              </p:cNvPr>
              <p:cNvGraphicFramePr/>
              <p:nvPr>
                <p:extLst>
                  <p:ext uri="{D42A27DB-BD31-4B8C-83A1-F6EECF244321}">
                    <p14:modId xmlns:p14="http://schemas.microsoft.com/office/powerpoint/2010/main" val="3062166040"/>
                  </p:ext>
                </p:extLst>
              </p:nvPr>
            </p:nvGraphicFramePr>
            <p:xfrm>
              <a:off x="228600" y="762001"/>
              <a:ext cx="8686800" cy="544954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DE1176AA-2442-7111-DBF7-A5D9861CE086}"/>
                  </a:ext>
                </a:extLst>
              </p:cNvPr>
              <p:cNvPicPr>
                <a:picLocks noGrp="1" noRot="1" noChangeAspect="1" noMove="1" noResize="1" noEditPoints="1" noAdjustHandles="1" noChangeArrowheads="1" noChangeShapeType="1"/>
              </p:cNvPicPr>
              <p:nvPr/>
            </p:nvPicPr>
            <p:blipFill>
              <a:blip r:embed="rId4"/>
              <a:stretch>
                <a:fillRect/>
              </a:stretch>
            </p:blipFill>
            <p:spPr>
              <a:xfrm>
                <a:off x="228600" y="762001"/>
                <a:ext cx="8686800" cy="5449540"/>
              </a:xfrm>
              <a:prstGeom prst="rect">
                <a:avLst/>
              </a:prstGeom>
            </p:spPr>
          </p:pic>
        </mc:Fallback>
      </mc:AlternateContent>
    </p:spTree>
    <p:extLst>
      <p:ext uri="{BB962C8B-B14F-4D97-AF65-F5344CB8AC3E}">
        <p14:creationId xmlns:p14="http://schemas.microsoft.com/office/powerpoint/2010/main" val="212782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8AF81-4256-BEBD-50D0-490C88348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9CBE2-B9E2-8E10-9C18-EFC81B1C7989}"/>
              </a:ext>
            </a:extLst>
          </p:cNvPr>
          <p:cNvSpPr>
            <a:spLocks noGrp="1"/>
          </p:cNvSpPr>
          <p:nvPr>
            <p:ph type="title"/>
          </p:nvPr>
        </p:nvSpPr>
        <p:spPr>
          <a:xfrm>
            <a:off x="149094" y="95722"/>
            <a:ext cx="6240820" cy="945121"/>
          </a:xfrm>
        </p:spPr>
        <p:txBody>
          <a:bodyPr>
            <a:normAutofit fontScale="90000"/>
          </a:bodyPr>
          <a:lstStyle/>
          <a:p>
            <a:r>
              <a:rPr lang="en-US" sz="4000" b="1"/>
              <a:t>Bank Workforce Ethnicity Data</a:t>
            </a:r>
            <a:endParaRPr lang="en-US" sz="3100" b="1"/>
          </a:p>
        </p:txBody>
      </p:sp>
      <p:sp>
        <p:nvSpPr>
          <p:cNvPr id="3" name="Slide Number Placeholder 2">
            <a:extLst>
              <a:ext uri="{FF2B5EF4-FFF2-40B4-BE49-F238E27FC236}">
                <a16:creationId xmlns:a16="http://schemas.microsoft.com/office/drawing/2014/main" id="{5CB0DAB6-D16E-B675-BFFA-26D876DD3FC7}"/>
              </a:ext>
            </a:extLst>
          </p:cNvPr>
          <p:cNvSpPr>
            <a:spLocks noGrp="1"/>
          </p:cNvSpPr>
          <p:nvPr>
            <p:ph type="sldNum" sz="quarter" idx="12"/>
          </p:nvPr>
        </p:nvSpPr>
        <p:spPr/>
        <p:txBody>
          <a:bodyPr/>
          <a:lstStyle/>
          <a:p>
            <a:fld id="{B236B63E-462D-A64A-8F4D-D177AD8FDFCE}" type="slidenum">
              <a:rPr lang="en-US" smtClean="0"/>
              <a:t>8</a:t>
            </a:fld>
            <a:endParaRPr lang="en-US"/>
          </a:p>
        </p:txBody>
      </p:sp>
      <p:graphicFrame>
        <p:nvGraphicFramePr>
          <p:cNvPr id="11" name="Chart 10">
            <a:extLst>
              <a:ext uri="{FF2B5EF4-FFF2-40B4-BE49-F238E27FC236}">
                <a16:creationId xmlns:a16="http://schemas.microsoft.com/office/drawing/2014/main" id="{DBD1124C-C343-A3D7-FF62-1B33F22CDE9F}"/>
              </a:ext>
            </a:extLst>
          </p:cNvPr>
          <p:cNvGraphicFramePr>
            <a:graphicFrameLocks/>
          </p:cNvGraphicFramePr>
          <p:nvPr>
            <p:extLst>
              <p:ext uri="{D42A27DB-BD31-4B8C-83A1-F6EECF244321}">
                <p14:modId xmlns:p14="http://schemas.microsoft.com/office/powerpoint/2010/main" val="2120337055"/>
              </p:ext>
            </p:extLst>
          </p:nvPr>
        </p:nvGraphicFramePr>
        <p:xfrm>
          <a:off x="5057511" y="1040843"/>
          <a:ext cx="3714540" cy="38359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010B959F-3620-4523-A6DE-6FE6160DA98D}"/>
              </a:ext>
            </a:extLst>
          </p:cNvPr>
          <p:cNvGraphicFramePr>
            <a:graphicFrameLocks/>
          </p:cNvGraphicFramePr>
          <p:nvPr>
            <p:extLst>
              <p:ext uri="{D42A27DB-BD31-4B8C-83A1-F6EECF244321}">
                <p14:modId xmlns:p14="http://schemas.microsoft.com/office/powerpoint/2010/main" val="2398079963"/>
              </p:ext>
            </p:extLst>
          </p:nvPr>
        </p:nvGraphicFramePr>
        <p:xfrm>
          <a:off x="390037" y="1062615"/>
          <a:ext cx="4421449" cy="383595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6DF7C130-BADA-3B69-E7F3-B858E4F05CCB}"/>
              </a:ext>
            </a:extLst>
          </p:cNvPr>
          <p:cNvSpPr txBox="1"/>
          <p:nvPr/>
        </p:nvSpPr>
        <p:spPr>
          <a:xfrm>
            <a:off x="149094" y="5121037"/>
            <a:ext cx="5651315" cy="1600438"/>
          </a:xfrm>
          <a:prstGeom prst="rect">
            <a:avLst/>
          </a:prstGeom>
          <a:solidFill>
            <a:schemeClr val="accent6">
              <a:lumMod val="40000"/>
              <a:lumOff val="60000"/>
            </a:schemeClr>
          </a:solidFill>
        </p:spPr>
        <p:txBody>
          <a:bodyPr wrap="square">
            <a:spAutoFit/>
          </a:bodyPr>
          <a:lstStyle/>
          <a:p>
            <a:r>
              <a:rPr lang="en-GB" sz="1400" dirty="0"/>
              <a:t>The substantive workforce is much less reflective of the local community profile (11.17% Global Majority), while bank staffing exceeds this significantly. This could indicate barriers to progression into permanent roles, or that bank work is more accessible/flexible for Global Majority staff. This highlights a potential equity issue: diversity is present, but disproportionately concentrated in less secure, temporary employment.</a:t>
            </a:r>
          </a:p>
          <a:p>
            <a:r>
              <a:rPr lang="en-GB" sz="1400" i="1" dirty="0"/>
              <a:t>*n=1990 does not include the NEDs</a:t>
            </a:r>
          </a:p>
        </p:txBody>
      </p:sp>
      <p:sp>
        <p:nvSpPr>
          <p:cNvPr id="20" name="TextBox 19">
            <a:extLst>
              <a:ext uri="{FF2B5EF4-FFF2-40B4-BE49-F238E27FC236}">
                <a16:creationId xmlns:a16="http://schemas.microsoft.com/office/drawing/2014/main" id="{7A0A4692-73A4-F2F8-188C-DAF7BD19742A}"/>
              </a:ext>
            </a:extLst>
          </p:cNvPr>
          <p:cNvSpPr txBox="1"/>
          <p:nvPr/>
        </p:nvSpPr>
        <p:spPr>
          <a:xfrm>
            <a:off x="5983554" y="5297282"/>
            <a:ext cx="3011352" cy="1384995"/>
          </a:xfrm>
          <a:prstGeom prst="rect">
            <a:avLst/>
          </a:prstGeom>
          <a:solidFill>
            <a:schemeClr val="accent1">
              <a:lumMod val="40000"/>
              <a:lumOff val="60000"/>
            </a:schemeClr>
          </a:solidFill>
        </p:spPr>
        <p:txBody>
          <a:bodyPr wrap="square">
            <a:spAutoFit/>
          </a:bodyPr>
          <a:lstStyle/>
          <a:p>
            <a:r>
              <a:rPr lang="en-GB" sz="1400" dirty="0"/>
              <a:t>Black staff are almost four times more likely to be represented in bank roles (28.9%) than in substantive roles (7.74%), while Asian staff are represented at over twice the rate (12.17% compared with 4.72%).</a:t>
            </a:r>
          </a:p>
        </p:txBody>
      </p:sp>
      <p:cxnSp>
        <p:nvCxnSpPr>
          <p:cNvPr id="22" name="Straight Arrow Connector 21">
            <a:extLst>
              <a:ext uri="{FF2B5EF4-FFF2-40B4-BE49-F238E27FC236}">
                <a16:creationId xmlns:a16="http://schemas.microsoft.com/office/drawing/2014/main" id="{2448F94A-BFA1-1715-3239-C4FCC89AD66B}"/>
              </a:ext>
            </a:extLst>
          </p:cNvPr>
          <p:cNvCxnSpPr/>
          <p:nvPr/>
        </p:nvCxnSpPr>
        <p:spPr>
          <a:xfrm flipH="1" flipV="1">
            <a:off x="3391638" y="4225020"/>
            <a:ext cx="370115" cy="896016"/>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D387A1F8-9826-B2B2-66FB-2EE4AA3FD80A}"/>
              </a:ext>
            </a:extLst>
          </p:cNvPr>
          <p:cNvCxnSpPr/>
          <p:nvPr/>
        </p:nvCxnSpPr>
        <p:spPr>
          <a:xfrm flipV="1">
            <a:off x="7761514" y="4310743"/>
            <a:ext cx="195712" cy="7327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FC2610C1-04D7-3E02-ABBF-C0F2F8EA7444}"/>
              </a:ext>
            </a:extLst>
          </p:cNvPr>
          <p:cNvPicPr>
            <a:picLocks noChangeAspect="1"/>
          </p:cNvPicPr>
          <p:nvPr/>
        </p:nvPicPr>
        <p:blipFill>
          <a:blip r:embed="rId4"/>
          <a:stretch>
            <a:fillRect/>
          </a:stretch>
        </p:blipFill>
        <p:spPr>
          <a:xfrm>
            <a:off x="8772051" y="5137433"/>
            <a:ext cx="586882" cy="493819"/>
          </a:xfrm>
          <a:prstGeom prst="rect">
            <a:avLst/>
          </a:prstGeom>
          <a:ln>
            <a:noFill/>
          </a:ln>
        </p:spPr>
      </p:pic>
    </p:spTree>
    <p:extLst>
      <p:ext uri="{BB962C8B-B14F-4D97-AF65-F5344CB8AC3E}">
        <p14:creationId xmlns:p14="http://schemas.microsoft.com/office/powerpoint/2010/main" val="337779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988" y="117494"/>
            <a:ext cx="5051972" cy="1038596"/>
          </a:xfrm>
        </p:spPr>
        <p:txBody>
          <a:bodyPr>
            <a:normAutofit fontScale="90000"/>
          </a:bodyPr>
          <a:lstStyle/>
          <a:p>
            <a:r>
              <a:rPr lang="en-US" sz="4000" b="1" dirty="0"/>
              <a:t>Workforce Ethnicity Data by Directorate</a:t>
            </a:r>
            <a:endParaRPr lang="en-US" sz="3100" b="1" dirty="0"/>
          </a:p>
        </p:txBody>
      </p:sp>
      <p:sp>
        <p:nvSpPr>
          <p:cNvPr id="3" name="Slide Number Placeholder 2"/>
          <p:cNvSpPr>
            <a:spLocks noGrp="1"/>
          </p:cNvSpPr>
          <p:nvPr>
            <p:ph type="sldNum" sz="quarter" idx="12"/>
          </p:nvPr>
        </p:nvSpPr>
        <p:spPr/>
        <p:txBody>
          <a:bodyPr/>
          <a:lstStyle/>
          <a:p>
            <a:fld id="{B236B63E-462D-A64A-8F4D-D177AD8FDFCE}" type="slidenum">
              <a:rPr lang="en-US" smtClean="0"/>
              <a:t>9</a:t>
            </a:fld>
            <a:endParaRPr lang="en-US"/>
          </a:p>
        </p:txBody>
      </p:sp>
      <p:pic>
        <p:nvPicPr>
          <p:cNvPr id="14" name="Picture 13">
            <a:extLst>
              <a:ext uri="{FF2B5EF4-FFF2-40B4-BE49-F238E27FC236}">
                <a16:creationId xmlns:a16="http://schemas.microsoft.com/office/drawing/2014/main" id="{F52CFC61-BE53-0044-EDB9-4AF6A656273A}"/>
              </a:ext>
            </a:extLst>
          </p:cNvPr>
          <p:cNvPicPr>
            <a:picLocks noChangeAspect="1"/>
          </p:cNvPicPr>
          <p:nvPr/>
        </p:nvPicPr>
        <p:blipFill>
          <a:blip r:embed="rId2"/>
          <a:stretch>
            <a:fillRect/>
          </a:stretch>
        </p:blipFill>
        <p:spPr>
          <a:xfrm>
            <a:off x="5032855" y="5067965"/>
            <a:ext cx="942975" cy="209550"/>
          </a:xfrm>
          <a:prstGeom prst="rect">
            <a:avLst/>
          </a:prstGeom>
          <a:solidFill>
            <a:schemeClr val="bg1"/>
          </a:solidFill>
        </p:spPr>
      </p:pic>
      <p:sp>
        <p:nvSpPr>
          <p:cNvPr id="15" name="Rectangle 14">
            <a:extLst>
              <a:ext uri="{FF2B5EF4-FFF2-40B4-BE49-F238E27FC236}">
                <a16:creationId xmlns:a16="http://schemas.microsoft.com/office/drawing/2014/main" id="{574CF972-98A5-C056-53EB-8DB904A1710A}"/>
              </a:ext>
            </a:extLst>
          </p:cNvPr>
          <p:cNvSpPr/>
          <p:nvPr/>
        </p:nvSpPr>
        <p:spPr>
          <a:xfrm>
            <a:off x="4869712" y="5017239"/>
            <a:ext cx="2056191" cy="365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D6CB8CBB-7E50-04B1-0B58-C587BEE85029}"/>
              </a:ext>
            </a:extLst>
          </p:cNvPr>
          <p:cNvCxnSpPr>
            <a:cxnSpLocks/>
          </p:cNvCxnSpPr>
          <p:nvPr/>
        </p:nvCxnSpPr>
        <p:spPr>
          <a:xfrm>
            <a:off x="307294" y="4845125"/>
            <a:ext cx="6126163" cy="0"/>
          </a:xfrm>
          <a:prstGeom prst="line">
            <a:avLst/>
          </a:prstGeom>
          <a:ln>
            <a:solidFill>
              <a:srgbClr val="E50080"/>
            </a:solidFill>
          </a:ln>
        </p:spPr>
        <p:style>
          <a:lnRef idx="2">
            <a:schemeClr val="accent1"/>
          </a:lnRef>
          <a:fillRef idx="0">
            <a:schemeClr val="accent1"/>
          </a:fillRef>
          <a:effectRef idx="1">
            <a:schemeClr val="accent1"/>
          </a:effectRef>
          <a:fontRef idx="minor">
            <a:schemeClr val="tx1"/>
          </a:fontRef>
        </p:style>
      </p:cxnSp>
      <p:graphicFrame>
        <p:nvGraphicFramePr>
          <p:cNvPr id="4" name="Chart 3">
            <a:extLst>
              <a:ext uri="{FF2B5EF4-FFF2-40B4-BE49-F238E27FC236}">
                <a16:creationId xmlns:a16="http://schemas.microsoft.com/office/drawing/2014/main" id="{6DA8F10E-6AF9-3BD6-515B-CB37D396EE4D}"/>
              </a:ext>
            </a:extLst>
          </p:cNvPr>
          <p:cNvGraphicFramePr>
            <a:graphicFrameLocks/>
          </p:cNvGraphicFramePr>
          <p:nvPr>
            <p:extLst>
              <p:ext uri="{D42A27DB-BD31-4B8C-83A1-F6EECF244321}">
                <p14:modId xmlns:p14="http://schemas.microsoft.com/office/powerpoint/2010/main" val="3008485863"/>
              </p:ext>
            </p:extLst>
          </p:nvPr>
        </p:nvGraphicFramePr>
        <p:xfrm>
          <a:off x="221988" y="1222786"/>
          <a:ext cx="6127813" cy="46881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569E41A-6E93-02CE-D1FF-A7E231A296BB}"/>
              </a:ext>
            </a:extLst>
          </p:cNvPr>
          <p:cNvSpPr txBox="1"/>
          <p:nvPr/>
        </p:nvSpPr>
        <p:spPr>
          <a:xfrm>
            <a:off x="6585857" y="1200393"/>
            <a:ext cx="2362163" cy="3754874"/>
          </a:xfrm>
          <a:prstGeom prst="rect">
            <a:avLst/>
          </a:prstGeom>
          <a:solidFill>
            <a:schemeClr val="accent6">
              <a:lumMod val="20000"/>
              <a:lumOff val="80000"/>
            </a:schemeClr>
          </a:solidFill>
        </p:spPr>
        <p:txBody>
          <a:bodyPr wrap="square">
            <a:spAutoFit/>
          </a:bodyPr>
          <a:lstStyle/>
          <a:p>
            <a:r>
              <a:rPr lang="en-GB" sz="1400"/>
              <a:t>Representation of Global Majority staff across the Trust is not uniform.</a:t>
            </a:r>
          </a:p>
          <a:p>
            <a:pPr marL="285750" indent="-285750">
              <a:buFont typeface="Arial" panose="020B0604020202020204" pitchFamily="34" charset="0"/>
              <a:buChar char="•"/>
            </a:pPr>
            <a:r>
              <a:rPr lang="en-GB" sz="1400"/>
              <a:t>Acute &amp; Urgent Care (20%) – significantly higher than the local population. </a:t>
            </a:r>
          </a:p>
          <a:p>
            <a:pPr marL="285750" indent="-285750">
              <a:buFont typeface="Arial" panose="020B0604020202020204" pitchFamily="34" charset="0"/>
              <a:buChar char="•"/>
            </a:pPr>
            <a:r>
              <a:rPr lang="en-GB" sz="1400"/>
              <a:t>Community (8.7%) – lower than local levels.</a:t>
            </a:r>
          </a:p>
          <a:p>
            <a:pPr marL="285750" indent="-285750">
              <a:buFont typeface="Arial" panose="020B0604020202020204" pitchFamily="34" charset="0"/>
              <a:buChar char="•"/>
            </a:pPr>
            <a:r>
              <a:rPr lang="en-GB" sz="1400"/>
              <a:t>Corporate (14.24%) – slightly higher than local levels.</a:t>
            </a:r>
          </a:p>
          <a:p>
            <a:pPr marL="285750" indent="-285750">
              <a:buFont typeface="Arial" panose="020B0604020202020204" pitchFamily="34" charset="0"/>
              <a:buChar char="•"/>
            </a:pPr>
            <a:r>
              <a:rPr lang="en-GB" sz="1400"/>
              <a:t>Primary Care (9.96%) – slightly below local levels.</a:t>
            </a:r>
          </a:p>
          <a:p>
            <a:pPr marL="285750" indent="-285750">
              <a:buFont typeface="Arial" panose="020B0604020202020204" pitchFamily="34" charset="0"/>
              <a:buChar char="•"/>
            </a:pPr>
            <a:r>
              <a:rPr lang="en-GB" sz="1400"/>
              <a:t>Specialist Services (13.6%) – slightly above local levels.</a:t>
            </a:r>
          </a:p>
        </p:txBody>
      </p:sp>
      <p:cxnSp>
        <p:nvCxnSpPr>
          <p:cNvPr id="17" name="Straight Arrow Connector 16">
            <a:extLst>
              <a:ext uri="{FF2B5EF4-FFF2-40B4-BE49-F238E27FC236}">
                <a16:creationId xmlns:a16="http://schemas.microsoft.com/office/drawing/2014/main" id="{66385A79-5AF5-C416-6A6E-3C2D5895072B}"/>
              </a:ext>
            </a:extLst>
          </p:cNvPr>
          <p:cNvCxnSpPr>
            <a:cxnSpLocks/>
          </p:cNvCxnSpPr>
          <p:nvPr/>
        </p:nvCxnSpPr>
        <p:spPr>
          <a:xfrm flipH="1">
            <a:off x="5975830" y="2035629"/>
            <a:ext cx="610027" cy="674914"/>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3998DDBB-E822-C50D-E6F9-CC0B8C8D0364}"/>
              </a:ext>
            </a:extLst>
          </p:cNvPr>
          <p:cNvSpPr txBox="1"/>
          <p:nvPr/>
        </p:nvSpPr>
        <p:spPr>
          <a:xfrm>
            <a:off x="471932" y="5699832"/>
            <a:ext cx="1814068" cy="430887"/>
          </a:xfrm>
          <a:prstGeom prst="rect">
            <a:avLst/>
          </a:prstGeom>
          <a:noFill/>
        </p:spPr>
        <p:txBody>
          <a:bodyPr wrap="square" rtlCol="0">
            <a:spAutoFit/>
          </a:bodyPr>
          <a:lstStyle/>
          <a:p>
            <a:r>
              <a:rPr lang="en-GB" sz="1100" i="1" dirty="0">
                <a:solidFill>
                  <a:srgbClr val="E50080"/>
                </a:solidFill>
              </a:rPr>
              <a:t>Local Global Majority population 11.17%</a:t>
            </a:r>
          </a:p>
        </p:txBody>
      </p:sp>
      <p:cxnSp>
        <p:nvCxnSpPr>
          <p:cNvPr id="21" name="Straight Arrow Connector 20">
            <a:extLst>
              <a:ext uri="{FF2B5EF4-FFF2-40B4-BE49-F238E27FC236}">
                <a16:creationId xmlns:a16="http://schemas.microsoft.com/office/drawing/2014/main" id="{A256C045-C079-3A74-90F1-B3DEDF33542A}"/>
              </a:ext>
            </a:extLst>
          </p:cNvPr>
          <p:cNvCxnSpPr>
            <a:cxnSpLocks/>
          </p:cNvCxnSpPr>
          <p:nvPr/>
        </p:nvCxnSpPr>
        <p:spPr>
          <a:xfrm flipV="1">
            <a:off x="805543" y="4900785"/>
            <a:ext cx="163286" cy="799047"/>
          </a:xfrm>
          <a:prstGeom prst="straightConnector1">
            <a:avLst/>
          </a:prstGeom>
          <a:ln w="19050" cap="flat" cmpd="sng" algn="ctr">
            <a:solidFill>
              <a:srgbClr val="E5008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Rectangle 23">
            <a:extLst>
              <a:ext uri="{FF2B5EF4-FFF2-40B4-BE49-F238E27FC236}">
                <a16:creationId xmlns:a16="http://schemas.microsoft.com/office/drawing/2014/main" id="{C61648D0-985E-D761-ED5B-4355304D9456}"/>
              </a:ext>
            </a:extLst>
          </p:cNvPr>
          <p:cNvSpPr/>
          <p:nvPr/>
        </p:nvSpPr>
        <p:spPr>
          <a:xfrm>
            <a:off x="6585857" y="5017239"/>
            <a:ext cx="1948775" cy="1384995"/>
          </a:xfrm>
          <a:prstGeom prst="rect">
            <a:avLst/>
          </a:prstGeom>
        </p:spPr>
        <p:txBody>
          <a:bodyPr wrap="square">
            <a:spAutoFit/>
          </a:bodyPr>
          <a:lstStyle/>
          <a:p>
            <a:r>
              <a:rPr lang="en-GB" sz="1200" i="1" dirty="0">
                <a:solidFill>
                  <a:srgbClr val="FF0000"/>
                </a:solidFill>
              </a:rPr>
              <a:t>NB Data may differ slightly from our Workforce Race Equality Standard (WRES) and Ethnicity Pay Gap data due to variations in the reporting requirements and date of data extraction.</a:t>
            </a:r>
          </a:p>
        </p:txBody>
      </p:sp>
    </p:spTree>
    <p:extLst>
      <p:ext uri="{BB962C8B-B14F-4D97-AF65-F5344CB8AC3E}">
        <p14:creationId xmlns:p14="http://schemas.microsoft.com/office/powerpoint/2010/main" val="3624591262"/>
      </p:ext>
    </p:extLst>
  </p:cSld>
  <p:clrMapOvr>
    <a:masterClrMapping/>
  </p:clrMapOvr>
</p:sld>
</file>

<file path=ppt/theme/theme1.xml><?xml version="1.0" encoding="utf-8"?>
<a:theme xmlns:a="http://schemas.openxmlformats.org/drawingml/2006/main" name="NSCHT D&amp;I Data Book 2016 17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D11AAFC604764E837AB1E3C5C7E8D6" ma:contentTypeVersion="13" ma:contentTypeDescription="Create a new document." ma:contentTypeScope="" ma:versionID="aecb790f1b483ef34714718c23cece3c">
  <xsd:schema xmlns:xsd="http://www.w3.org/2001/XMLSchema" xmlns:xs="http://www.w3.org/2001/XMLSchema" xmlns:p="http://schemas.microsoft.com/office/2006/metadata/properties" xmlns:ns2="c84517ce-e58e-486b-ad92-96d9b32d06a0" xmlns:ns3="f4dc7f65-4582-44dd-b5aa-75327804466c" targetNamespace="http://schemas.microsoft.com/office/2006/metadata/properties" ma:root="true" ma:fieldsID="ce30edf56db5e1e6a63530f5adf87fd2" ns2:_="" ns3:_="">
    <xsd:import namespace="c84517ce-e58e-486b-ad92-96d9b32d06a0"/>
    <xsd:import namespace="f4dc7f65-4582-44dd-b5aa-75327804466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517ce-e58e-486b-ad92-96d9b32d06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3d4a4f-1d94-4ad4-bc3a-e2aacad0227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dc7f65-4582-44dd-b5aa-7532780446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d5520d7-125f-49f6-ae3c-922ea979e6fb}" ma:internalName="TaxCatchAll" ma:showField="CatchAllData" ma:web="f4dc7f65-4582-44dd-b5aa-7532780446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dc7f65-4582-44dd-b5aa-75327804466c" xsi:nil="true"/>
    <lcf76f155ced4ddcb4097134ff3c332f xmlns="c84517ce-e58e-486b-ad92-96d9b32d06a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A8CADE-A7FC-42E8-80D6-226BD63CEFE8}">
  <ds:schemaRefs>
    <ds:schemaRef ds:uri="c84517ce-e58e-486b-ad92-96d9b32d06a0"/>
    <ds:schemaRef ds:uri="f4dc7f65-4582-44dd-b5aa-7532780446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8A596E-E7A1-45E0-BCFD-1BEF062C14A2}">
  <ds:schemaRefs>
    <ds:schemaRef ds:uri="http://schemas.microsoft.com/sharepoint/v3/contenttype/forms"/>
  </ds:schemaRefs>
</ds:datastoreItem>
</file>

<file path=customXml/itemProps3.xml><?xml version="1.0" encoding="utf-8"?>
<ds:datastoreItem xmlns:ds="http://schemas.openxmlformats.org/officeDocument/2006/customXml" ds:itemID="{9CCD179D-F2AD-4F92-8B8E-37BA3934FFF5}">
  <ds:schemaRefs>
    <ds:schemaRef ds:uri="c84517ce-e58e-486b-ad92-96d9b32d06a0"/>
    <ds:schemaRef ds:uri="f4dc7f65-4582-44dd-b5aa-7532780446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NSCHT D&amp;I Data Book 2016 17 FINAL</Template>
  <TotalTime>111</TotalTime>
  <Words>3752</Words>
  <Application>Microsoft Office PowerPoint</Application>
  <PresentationFormat>On-screen Show (4:3)</PresentationFormat>
  <Paragraphs>523</Paragraphs>
  <Slides>24</Slides>
  <Notes>12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NSCHT D&amp;I Data Book 2016 17 FINAL</vt:lpstr>
      <vt:lpstr>Custom Design</vt:lpstr>
      <vt:lpstr>  Trust Diversity Data Book 2025 (reporting period for  1 April 2024 to 31 March 2025)  Addendum to the Trust’s Inclusion and Belonging Annual Report 2025  </vt:lpstr>
      <vt:lpstr>Introduction</vt:lpstr>
      <vt:lpstr>PART ONE:  Workforce Demographic Profile as at 31st March 2025   (NB bank workers and third-party workers are excluded, unless specifically stated)</vt:lpstr>
      <vt:lpstr>Full-Time &amp; Part-Time Working</vt:lpstr>
      <vt:lpstr>Workforce Profile: Gender*</vt:lpstr>
      <vt:lpstr>Workforce Age Profile</vt:lpstr>
      <vt:lpstr>Workforce Ethnicity Data</vt:lpstr>
      <vt:lpstr>Bank Workforce Ethnicity Data</vt:lpstr>
      <vt:lpstr>Workforce Ethnicity Data by Directorate</vt:lpstr>
      <vt:lpstr>Workforce Ethnicity by Staff Group</vt:lpstr>
      <vt:lpstr>Workforce Religion &amp; Belief</vt:lpstr>
      <vt:lpstr>Workforce Disability</vt:lpstr>
      <vt:lpstr>Nature of Main Disability Declared</vt:lpstr>
      <vt:lpstr>Workforce Sexual Orientation</vt:lpstr>
      <vt:lpstr>Recruitment &amp; Selection - Ethnicity</vt:lpstr>
      <vt:lpstr>Recruitment &amp; Selection - Disability</vt:lpstr>
      <vt:lpstr>PART TWO:  Service User Data  as at 31st March 2025</vt:lpstr>
      <vt:lpstr>Service User Gender*</vt:lpstr>
      <vt:lpstr>Service User Ethnicity</vt:lpstr>
      <vt:lpstr>Service User Ethnicity compared to local population</vt:lpstr>
      <vt:lpstr>Service User Sexual Orientation</vt:lpstr>
      <vt:lpstr>Age of our Service Users </vt:lpstr>
      <vt:lpstr>Service User Religion</vt:lpstr>
      <vt:lpstr>Janice Ogonji Inclusion &amp; Belonging Lead Email:  Diversity@combined.nhs.uk  </vt:lpstr>
    </vt:vector>
  </TitlesOfParts>
  <Company>North Staffs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Diversity &amp; Inclusion Data Book :  Financial Year 2016-17</dc:title>
  <dc:creator>Faux Lesley (RLY) NSCHT</dc:creator>
  <cp:lastModifiedBy>Janice Ogonji (RLY) NSCHT</cp:lastModifiedBy>
  <cp:revision>32</cp:revision>
  <cp:lastPrinted>2018-09-21T17:48:45Z</cp:lastPrinted>
  <dcterms:created xsi:type="dcterms:W3CDTF">2017-10-11T10:29:57Z</dcterms:created>
  <dcterms:modified xsi:type="dcterms:W3CDTF">2026-02-09T15:58:05Z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0x010100FAD11AAFC604764E837AB1E3C5C7E8D6</vt:lpwstr>
  </property>
  <property fmtid="{D5CDD505-2E9C-101B-9397-08002B2CF9AE}" pid="3" name="_dlc_DocIdItemGuid">
    <vt:lpwstr>314e394e-543c-4d04-a9d7-dd7283f32a84</vt:lpwstr>
  </property>
  <property fmtid="{D5CDD505-2E9C-101B-9397-08002B2CF9AE}" pid="4" name="MediaServiceImageTags">
    <vt:lpwstr/>
  </property>
</Properties>
</file>